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52342-7407-F214-A772-093F210D2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2112DA-9951-FAED-42B3-684BA79881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53C4B-4FE0-0C17-9063-39EFE7EE7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204-2181-4ADA-AECF-388C44C902E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26914-0B68-2A2C-1381-05C6B4CE3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9210E-288C-F140-4C14-11D8F4628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9F6D-F1F2-42F2-A13E-153A6D170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1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5BD51-2994-3173-3E21-429846FAB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03FB35-B47B-03E8-F9FB-04BCA9D7F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BC18-393F-4823-CF7B-92BE0BE47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204-2181-4ADA-AECF-388C44C902E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0E371-0428-CD5A-985F-7131BBE88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25FBD-F464-FA9A-5798-9BCAC3B8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9F6D-F1F2-42F2-A13E-153A6D170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9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42DE4C-7937-7D60-282B-49E9618BE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D08486-68E7-B5EF-76DD-E5749345C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DC65B-B795-B924-4D98-EA871E24F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204-2181-4ADA-AECF-388C44C902E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8A3B0-2398-368F-0E1D-4E1CF995F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DFC7A-DF24-C1D6-5E6D-A41E876B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9F6D-F1F2-42F2-A13E-153A6D170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5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6E0EC-2E3B-DFD6-E09C-CCB6A4A23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1839-493F-2BE9-6A5D-CD91F43E4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81073-8170-8D27-300D-40DC817C6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204-2181-4ADA-AECF-388C44C902E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A0028-F931-B602-B77A-8942847A4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09153-BE64-D5FD-DB81-4E155EDC8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9F6D-F1F2-42F2-A13E-153A6D170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4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ECB3F-8E65-AE87-5B9D-7F2C6E049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9AD72E-2834-56BF-45EB-B61E2307F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7BD23-CC72-D456-68F3-6C25C809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204-2181-4ADA-AECF-388C44C902E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BB5A0-52F3-2660-73F4-212E05CBB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95CA4-5577-29E7-AFAA-31D8A3FBE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9F6D-F1F2-42F2-A13E-153A6D170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6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FA84-0DD9-03B4-99A8-944F7CB13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5A351-B190-0F2F-E333-2282E19AF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CDBBE-D65F-3E95-53A4-0A5B37337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F35AE-2FD6-7B86-232D-BBE0791D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204-2181-4ADA-AECF-388C44C902E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058B7-8072-C4AA-572D-5B0D08229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ED56D2-0959-63F7-29AD-2666A2419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9F6D-F1F2-42F2-A13E-153A6D170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5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63541-479F-8CDD-7DE8-DB064FD21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344F9-1A3A-25CB-14AD-EECD3802F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B3EAB-BF02-699F-8358-3E05698DC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05E103-11BB-CD3C-BF58-C2CD3DD74D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0BDC65-7D7D-0102-9FE6-143FDD9C1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161F97-9BE2-0A26-6D32-2B94BFD5A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204-2181-4ADA-AECF-388C44C902E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5446AC-6E5B-F4B9-D144-2B893BC43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7E4C1E-850D-EE65-517E-13EBDC6E4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9F6D-F1F2-42F2-A13E-153A6D170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FE48B-8693-EF15-D216-5A8835FE6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050D6-2D3E-3382-62E7-E641968B8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204-2181-4ADA-AECF-388C44C902E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D1CEA0-1FC7-431F-94AD-8A2A37C90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C9489C-1D28-DA30-C61A-CB2A14D6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9F6D-F1F2-42F2-A13E-153A6D170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0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1006B0-0E8A-D8F9-052C-C3A6B2D4B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204-2181-4ADA-AECF-388C44C902E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9451D-9F62-D778-AE25-0700B4D2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6750E-32BD-98A6-BE9C-3A5844AE7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9F6D-F1F2-42F2-A13E-153A6D170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2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10DBF-72C7-0249-F05D-1B195EFC4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F0A8B-3C64-527E-6958-EA0B88E25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84681-04BA-D9FB-2D07-A1852D28C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909D6-0F19-35A7-5A26-802FDCEC2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204-2181-4ADA-AECF-388C44C902E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E1F55-572F-CCF0-1B64-01968295A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C2B409-9718-9108-0784-C4F7457E9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9F6D-F1F2-42F2-A13E-153A6D170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1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B5B8A-D450-700D-88D9-D56A65F4E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E8EBB-9775-BABB-134C-4241A5A7FB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76220-1E8C-6670-0171-F76C790FB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74F4A6-798B-952A-92CD-F7F01C376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E204-2181-4ADA-AECF-388C44C902E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65FA1-285B-0068-DAF0-EC8FA86BE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89794-96FC-724B-C918-C988E13E2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9F6D-F1F2-42F2-A13E-153A6D170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0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CD4B08-7C4C-D8D4-9E0D-85BDB9844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9088E-F720-3EFE-0D54-BF529EAD6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A6B40-212F-2C3B-F519-91373E983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16E204-2181-4ADA-AECF-388C44C902E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1BD48-7D51-8DB5-E3A1-10B9FC175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0302D-C661-9918-858A-B50A6130C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3B9F6D-F1F2-42F2-A13E-153A6D170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2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le 67"/>
          <p:cNvGraphicFramePr/>
          <p:nvPr>
            <p:extLst>
              <p:ext uri="{D42A27DB-BD31-4B8C-83A1-F6EECF244321}">
                <p14:modId xmlns:p14="http://schemas.microsoft.com/office/powerpoint/2010/main" val="3424999246"/>
              </p:ext>
            </p:extLst>
          </p:nvPr>
        </p:nvGraphicFramePr>
        <p:xfrm>
          <a:off x="244678" y="636796"/>
          <a:ext cx="11702644" cy="6057583"/>
        </p:xfrm>
        <a:graphic>
          <a:graphicData uri="http://schemas.openxmlformats.org/drawingml/2006/table">
            <a:tbl>
              <a:tblPr/>
              <a:tblGrid>
                <a:gridCol w="4480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0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582">
                  <a:extLst>
                    <a:ext uri="{9D8B030D-6E8A-4147-A177-3AD203B41FA5}">
                      <a16:colId xmlns:a16="http://schemas.microsoft.com/office/drawing/2014/main" val="872182867"/>
                    </a:ext>
                  </a:extLst>
                </a:gridCol>
                <a:gridCol w="1711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5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1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763">
                <a:tc gridSpan="6">
                  <a:txBody>
                    <a:bodyPr/>
                    <a:lstStyle/>
                    <a:p>
                      <a:pPr lvl="0" algn="ctr" defTabSz="914400">
                        <a:tabLst>
                          <a:tab pos="9144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Family-School Partnership Awards Scoring Rubric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Standard (Select one) </a:t>
                      </a:r>
                    </a:p>
                    <a:p>
                      <a:pPr lvl="0" algn="ctr" defTabSz="914400">
                        <a:tabLst>
                          <a:tab pos="9144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13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854">
                <a:tc gridSpan="2">
                  <a:txBody>
                    <a:bodyPr/>
                    <a:lstStyle/>
                    <a:p>
                      <a:pPr marL="228600" indent="-228600">
                        <a:buAutoNum type="arabicParenBoth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Welcome All Families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 Communicate Effectively</a:t>
                      </a: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 Support Student Success</a:t>
                      </a:r>
                    </a:p>
                    <a:p>
                      <a:endParaRPr sz="14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(4) Speak up for Every Child</a:t>
                      </a: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(5) Share Power</a:t>
                      </a: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(6) Collaborate with the Community</a:t>
                      </a:r>
                    </a:p>
                    <a:p>
                      <a:endParaRPr sz="14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</a:tcPr>
                </a:tc>
                <a:tc hMerge="1"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</a:tcPr>
                </a:tc>
                <a:tc hMerge="1"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66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b="1" dirty="0"/>
                        <a:t>Category (select one)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b="1" dirty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b="1" dirty="0"/>
                        <a:t>Elementary            Middle/Jr High             Senior High           Multi-School </a:t>
                      </a:r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Please score each award application packet based on the following criteria:</a:t>
                      </a:r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200" dirty="0"/>
                        <a:t>PTA Name</a:t>
                      </a:r>
                    </a:p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1200" dirty="0"/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200" dirty="0"/>
                        <a:t>PTA Name</a:t>
                      </a:r>
                    </a:p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1200" dirty="0"/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200" dirty="0"/>
                        <a:t>PTA Name</a:t>
                      </a:r>
                    </a:p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1200" dirty="0"/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200" dirty="0"/>
                        <a:t>PTA Name</a:t>
                      </a:r>
                    </a:p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1200" dirty="0"/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1078">
                <a:tc>
                  <a:txBody>
                    <a:bodyPr/>
                    <a:lstStyle/>
                    <a:p>
                      <a:pPr lvl="0" algn="l" defTabSz="914400">
                        <a:tabLst>
                          <a:tab pos="9144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Program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</a:t>
                      </a:r>
                      <a:r>
                        <a:rPr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r>
                        <a:rPr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that support this standard (20 possible points)</a:t>
                      </a:r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4951">
                <a:tc>
                  <a:txBody>
                    <a:bodyPr/>
                    <a:lstStyle/>
                    <a:p>
                      <a:pPr lvl="0" algn="l" defTabSz="914400">
                        <a:tabLst>
                          <a:tab pos="9144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Desired goals (10 possible points)</a:t>
                      </a:r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6227">
                <a:tc>
                  <a:txBody>
                    <a:bodyPr/>
                    <a:lstStyle/>
                    <a:p>
                      <a:pPr lvl="0" algn="l" defTabSz="914400">
                        <a:tabLst>
                          <a:tab pos="9144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Success of the efforts (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r>
                        <a:rPr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possible points)</a:t>
                      </a:r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89233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full page of supplementals which may include photos, excerpts from newsletters &amp; brochures.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supplemental materials must fit on one sheet of letter size paper.</a:t>
                      </a:r>
                    </a:p>
                    <a:p>
                      <a:r>
                        <a:rPr lang="en-US" sz="1200" dirty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(5 possible points)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8137">
                <a:tc>
                  <a:txBody>
                    <a:bodyPr/>
                    <a:lstStyle/>
                    <a:p>
                      <a:pPr lvl="0" algn="l" defTabSz="914400">
                        <a:tabLst>
                          <a:tab pos="9144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(</a:t>
                      </a: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r>
                        <a:rPr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 possible points)</a:t>
                      </a:r>
                    </a:p>
                  </a:txBody>
                  <a:tcPr marL="44648" marR="44648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2"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/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</a:defRPr>
                      </a:pPr>
                      <a:endParaRPr sz="2100" dirty="0"/>
                    </a:p>
                  </a:txBody>
                  <a:tcPr marL="44648" marR="446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148A488-78C1-383F-9CAC-D39EBAA63BD1}"/>
              </a:ext>
            </a:extLst>
          </p:cNvPr>
          <p:cNvSpPr/>
          <p:nvPr/>
        </p:nvSpPr>
        <p:spPr>
          <a:xfrm>
            <a:off x="2424420" y="1704711"/>
            <a:ext cx="260060" cy="2516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3E5DDD-C7EA-CA31-0F38-47D8F57427F7}"/>
              </a:ext>
            </a:extLst>
          </p:cNvPr>
          <p:cNvSpPr/>
          <p:nvPr/>
        </p:nvSpPr>
        <p:spPr>
          <a:xfrm>
            <a:off x="2424420" y="1318466"/>
            <a:ext cx="260060" cy="2516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C9680-6F16-3123-1C73-D2D192DC5425}"/>
              </a:ext>
            </a:extLst>
          </p:cNvPr>
          <p:cNvSpPr/>
          <p:nvPr/>
        </p:nvSpPr>
        <p:spPr>
          <a:xfrm>
            <a:off x="2424420" y="2134359"/>
            <a:ext cx="260060" cy="2516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14B40A-CEAA-74C7-BAF4-55A5082CFE6C}"/>
              </a:ext>
            </a:extLst>
          </p:cNvPr>
          <p:cNvSpPr/>
          <p:nvPr/>
        </p:nvSpPr>
        <p:spPr>
          <a:xfrm>
            <a:off x="8829414" y="2134359"/>
            <a:ext cx="260060" cy="2516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9D3622-A528-0A38-6775-A0AC04282591}"/>
              </a:ext>
            </a:extLst>
          </p:cNvPr>
          <p:cNvSpPr/>
          <p:nvPr/>
        </p:nvSpPr>
        <p:spPr>
          <a:xfrm>
            <a:off x="8829414" y="1704711"/>
            <a:ext cx="260060" cy="2516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414259-7A28-84A3-5765-B4890A478CE7}"/>
              </a:ext>
            </a:extLst>
          </p:cNvPr>
          <p:cNvSpPr/>
          <p:nvPr/>
        </p:nvSpPr>
        <p:spPr>
          <a:xfrm>
            <a:off x="8821025" y="1318466"/>
            <a:ext cx="260060" cy="2516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A65B83-34C2-4330-1383-0C4CA1F8B34D}"/>
              </a:ext>
            </a:extLst>
          </p:cNvPr>
          <p:cNvSpPr/>
          <p:nvPr/>
        </p:nvSpPr>
        <p:spPr>
          <a:xfrm>
            <a:off x="4388842" y="2966594"/>
            <a:ext cx="260060" cy="2558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409FB7-762E-2030-438F-9F6655BE9321}"/>
              </a:ext>
            </a:extLst>
          </p:cNvPr>
          <p:cNvSpPr/>
          <p:nvPr/>
        </p:nvSpPr>
        <p:spPr>
          <a:xfrm>
            <a:off x="7369217" y="2966594"/>
            <a:ext cx="260060" cy="2516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797528-24AE-8070-BC56-D27CBC4D6DAE}"/>
              </a:ext>
            </a:extLst>
          </p:cNvPr>
          <p:cNvSpPr/>
          <p:nvPr/>
        </p:nvSpPr>
        <p:spPr>
          <a:xfrm>
            <a:off x="5972452" y="2970786"/>
            <a:ext cx="260060" cy="2516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pic>
        <p:nvPicPr>
          <p:cNvPr id="12" name="Picture 11" descr="A black and white logo&#10;&#10;Description automatically generated">
            <a:extLst>
              <a:ext uri="{FF2B5EF4-FFF2-40B4-BE49-F238E27FC236}">
                <a16:creationId xmlns:a16="http://schemas.microsoft.com/office/drawing/2014/main" id="{20D8B87D-02B1-D766-5C17-60C3CA56EC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437" y="49414"/>
            <a:ext cx="1058031" cy="47101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F280569-CA24-1A75-7E6B-E5128AC98AA9}"/>
              </a:ext>
            </a:extLst>
          </p:cNvPr>
          <p:cNvSpPr/>
          <p:nvPr/>
        </p:nvSpPr>
        <p:spPr>
          <a:xfrm>
            <a:off x="8829414" y="2966594"/>
            <a:ext cx="260060" cy="2558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149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 Stern</dc:creator>
  <cp:lastModifiedBy>Deb Stern</cp:lastModifiedBy>
  <cp:revision>3</cp:revision>
  <dcterms:created xsi:type="dcterms:W3CDTF">2024-02-08T15:31:02Z</dcterms:created>
  <dcterms:modified xsi:type="dcterms:W3CDTF">2024-02-08T15:45:19Z</dcterms:modified>
</cp:coreProperties>
</file>