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halkduster"/>
          <a:ea typeface="Chalkduster"/>
          <a:cs typeface="Chalkduster"/>
        </a:font>
        <a:srgbClr val="BC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3F4"/>
          </a:solidFill>
        </a:fill>
      </a:tcStyle>
    </a:wholeTbl>
    <a:band2H>
      <a:tcTxStyle/>
      <a:tcStyle>
        <a:tcBdr/>
        <a:fill>
          <a:solidFill>
            <a:srgbClr val="EBF2FA"/>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halkduster"/>
          <a:ea typeface="Chalkduster"/>
          <a:cs typeface="Chalkduster"/>
        </a:font>
        <a:srgbClr val="BC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4D7"/>
          </a:solidFill>
        </a:fill>
      </a:tcStyle>
    </a:wholeTbl>
    <a:band2H>
      <a:tcTxStyle/>
      <a:tcStyle>
        <a:tcBdr/>
        <a:fill>
          <a:solidFill>
            <a:srgbClr val="FFF9E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halkduster"/>
          <a:ea typeface="Chalkduster"/>
          <a:cs typeface="Chalkduster"/>
        </a:font>
        <a:srgbClr val="BC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2F9"/>
          </a:solidFill>
        </a:fill>
      </a:tcStyle>
    </a:wholeTbl>
    <a:band2H>
      <a:tcTxStyle/>
      <a:tcStyle>
        <a:tcBdr/>
        <a:fill>
          <a:solidFill>
            <a:srgbClr val="F7F1F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halkduster"/>
          <a:ea typeface="Chalkduster"/>
          <a:cs typeface="Chalkduster"/>
        </a:font>
        <a:srgbClr val="BC00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3E6FF"/>
          </a:solidFill>
        </a:fill>
      </a:tcStyle>
    </a:wholeTbl>
    <a:band2H>
      <a:tcTxStyle/>
      <a:tcStyle>
        <a:tcBdr/>
        <a:fill>
          <a:solidFill>
            <a:srgbClr val="FFFFFF"/>
          </a:solidFill>
        </a:fill>
      </a:tcStyle>
    </a:band2H>
    <a:firstCol>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halkduster"/>
          <a:ea typeface="Chalkduster"/>
          <a:cs typeface="Chalkduster"/>
        </a:font>
        <a:srgbClr val="BC00FF"/>
      </a:tcTxStyle>
      <a:tcStyle>
        <a:tcBdr>
          <a:left>
            <a:ln w="12700" cap="flat">
              <a:noFill/>
              <a:miter lim="400000"/>
            </a:ln>
          </a:left>
          <a:right>
            <a:ln w="12700" cap="flat">
              <a:noFill/>
              <a:miter lim="400000"/>
            </a:ln>
          </a:right>
          <a:top>
            <a:ln w="50800" cap="flat">
              <a:solidFill>
                <a:srgbClr val="BC00FF"/>
              </a:solidFill>
              <a:prstDash val="solid"/>
              <a:round/>
            </a:ln>
          </a:top>
          <a:bottom>
            <a:ln w="25400" cap="flat">
              <a:solidFill>
                <a:srgbClr val="BC00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BC00FF"/>
              </a:solidFill>
              <a:prstDash val="solid"/>
              <a:round/>
            </a:ln>
          </a:top>
          <a:bottom>
            <a:ln w="25400" cap="flat">
              <a:solidFill>
                <a:srgbClr val="BC00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halkduster"/>
          <a:ea typeface="Chalkduster"/>
          <a:cs typeface="Chalkduster"/>
        </a:font>
        <a:srgbClr val="BC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CAFF"/>
          </a:solidFill>
        </a:fill>
      </a:tcStyle>
    </a:wholeTbl>
    <a:band2H>
      <a:tcTxStyle/>
      <a:tcStyle>
        <a:tcBdr/>
        <a:fill>
          <a:solidFill>
            <a:srgbClr val="F3E6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C00FF"/>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C00FF"/>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C00FF"/>
          </a:solidFill>
        </a:fill>
      </a:tcStyle>
    </a:firstRow>
  </a:tblStyle>
  <a:tblStyle styleId="{2708684C-4D16-4618-839F-0558EEFCDFE6}" styleName="">
    <a:tblBg/>
    <a:wholeTbl>
      <a:tcTxStyle b="off"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1482"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215939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571500"/>
          </a:xfrm>
          <a:prstGeom prst="rect">
            <a:avLst/>
          </a:prstGeom>
        </p:spPr>
        <p:txBody>
          <a:bodyPr anchor="t"/>
          <a:lstStyle>
            <a:lvl1pPr marL="0" indent="0" algn="ctr">
              <a:spcBef>
                <a:spcPts val="0"/>
              </a:spcBef>
              <a:buSzTx/>
              <a:buNone/>
              <a:defRPr sz="2400"/>
            </a:lvl1pPr>
            <a:lvl2pPr marL="952500" indent="-381000" algn="ctr">
              <a:spcBef>
                <a:spcPts val="0"/>
              </a:spcBef>
              <a:buBlip>
                <a:blip r:embed="rId2"/>
              </a:buBlip>
              <a:defRPr sz="2400"/>
            </a:lvl2pPr>
            <a:lvl3pPr marL="1524000" indent="-381000" algn="ctr">
              <a:spcBef>
                <a:spcPts val="0"/>
              </a:spcBef>
              <a:buBlip>
                <a:blip r:embed="rId2"/>
              </a:buBlip>
              <a:defRPr sz="2400"/>
            </a:lvl3pPr>
            <a:lvl4pPr marL="2095500" indent="-381000" algn="ctr">
              <a:spcBef>
                <a:spcPts val="0"/>
              </a:spcBef>
              <a:buBlip>
                <a:blip r:embed="rId2"/>
              </a:buBlip>
              <a:defRPr sz="2400"/>
            </a:lvl4pPr>
            <a:lvl5pPr marL="2667000" indent="-381000" algn="ctr">
              <a:spcBef>
                <a:spcPts val="0"/>
              </a:spcBef>
              <a:buBlip>
                <a:blip r:embed="rId2"/>
              </a:buBlip>
              <a:defRPr sz="2400"/>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518049"/>
            <a:ext cx="10464800" cy="717503"/>
          </a:xfrm>
          <a:prstGeom prst="rect">
            <a:avLst/>
          </a:prstGeom>
        </p:spPr>
        <p:txBody>
          <a:bodyPr/>
          <a:lstStyle/>
          <a:p>
            <a:pPr marL="0" indent="0" algn="ctr">
              <a:spcBef>
                <a:spcPts val="240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81100" y="1160942"/>
            <a:ext cx="10642600" cy="551180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26300" y="1231900"/>
            <a:ext cx="4914900" cy="69977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09600" y="1155700"/>
            <a:ext cx="5994400" cy="3568700"/>
          </a:xfrm>
          <a:prstGeom prst="rect">
            <a:avLst/>
          </a:prstGeom>
        </p:spPr>
        <p:txBody>
          <a:bodyPr anchor="b"/>
          <a:lstStyle>
            <a:lvl1pPr>
              <a:defRPr sz="5800"/>
            </a:lvl1pPr>
          </a:lstStyle>
          <a:p>
            <a:r>
              <a:t>Title Text</a:t>
            </a:r>
          </a:p>
        </p:txBody>
      </p:sp>
      <p:sp>
        <p:nvSpPr>
          <p:cNvPr id="40" name="Body Level One…"/>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270000" y="203200"/>
            <a:ext cx="10464800" cy="25400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270000" y="203200"/>
            <a:ext cx="10464800" cy="2540000"/>
          </a:xfrm>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270000" y="203200"/>
            <a:ext cx="10464800" cy="2540000"/>
          </a:xfrm>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4" y="9197832"/>
            <a:ext cx="409839" cy="45416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273167" y="5018682"/>
            <a:ext cx="4927602" cy="3937002"/>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269536" y="774698"/>
            <a:ext cx="4927602" cy="3937003"/>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787398" y="774698"/>
            <a:ext cx="6159503" cy="820420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2"/>
            <a:ext cx="409839" cy="454169"/>
          </a:xfrm>
          <a:prstGeom prst="rect">
            <a:avLst/>
          </a:prstGeom>
          <a:ln w="12700">
            <a:miter lim="400000"/>
          </a:ln>
        </p:spPr>
        <p:txBody>
          <a:bodyPr wrap="none" lIns="50800" tIns="50800" rIns="50800" bIns="50800" anchor="b">
            <a:spAutoFit/>
          </a:bodyPr>
          <a:lstStyle>
            <a:lvl1pPr>
              <a:defRPr sz="18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Chalkduster"/>
          <a:ea typeface="Chalkduster"/>
          <a:cs typeface="Chalkduster"/>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Chalkduster"/>
          <a:ea typeface="Chalkduster"/>
          <a:cs typeface="Chalkduster"/>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eading the Pack:…"/>
          <p:cNvSpPr txBox="1">
            <a:spLocks noGrp="1"/>
          </p:cNvSpPr>
          <p:nvPr>
            <p:ph type="title"/>
          </p:nvPr>
        </p:nvSpPr>
        <p:spPr>
          <a:xfrm>
            <a:off x="1181100" y="418636"/>
            <a:ext cx="10642600" cy="1977239"/>
          </a:xfrm>
          <a:prstGeom prst="rect">
            <a:avLst/>
          </a:prstGeom>
        </p:spPr>
        <p:txBody>
          <a:bodyPr/>
          <a:lstStyle/>
          <a:p>
            <a:pPr defTabSz="237742">
              <a:defRPr sz="7400"/>
            </a:pPr>
            <a:r>
              <a:t>Leading the Pack:</a:t>
            </a:r>
          </a:p>
          <a:p>
            <a:pPr defTabSz="237742">
              <a:defRPr sz="3300"/>
            </a:pPr>
            <a:r>
              <a:t>What I Need to Know as President</a:t>
            </a:r>
          </a:p>
        </p:txBody>
      </p:sp>
      <p:sp>
        <p:nvSpPr>
          <p:cNvPr id="120" name="Ann Kvach…"/>
          <p:cNvSpPr txBox="1">
            <a:spLocks noGrp="1"/>
          </p:cNvSpPr>
          <p:nvPr>
            <p:ph type="body" sz="quarter" idx="1"/>
          </p:nvPr>
        </p:nvSpPr>
        <p:spPr>
          <a:xfrm>
            <a:off x="1181100" y="7703478"/>
            <a:ext cx="10642600" cy="1618323"/>
          </a:xfrm>
          <a:prstGeom prst="rect">
            <a:avLst/>
          </a:prstGeom>
        </p:spPr>
        <p:txBody>
          <a:bodyPr/>
          <a:lstStyle/>
          <a:p>
            <a:pPr defTabSz="292606">
              <a:defRPr sz="3000">
                <a:solidFill>
                  <a:srgbClr val="A8CA95"/>
                </a:solidFill>
              </a:defRPr>
            </a:pPr>
            <a:r>
              <a:rPr dirty="0"/>
              <a:t>Ann </a:t>
            </a:r>
            <a:r>
              <a:rPr dirty="0" err="1"/>
              <a:t>Kvach</a:t>
            </a:r>
            <a:endParaRPr dirty="0"/>
          </a:p>
          <a:p>
            <a:pPr defTabSz="292606">
              <a:defRPr sz="2300">
                <a:solidFill>
                  <a:srgbClr val="A8CA95"/>
                </a:solidFill>
              </a:defRPr>
            </a:pPr>
            <a:r>
              <a:rPr dirty="0"/>
              <a:t>Huntsville Council of PTAs President</a:t>
            </a:r>
          </a:p>
          <a:p>
            <a:pPr defTabSz="292606">
              <a:defRPr sz="2300">
                <a:solidFill>
                  <a:srgbClr val="A8CA95"/>
                </a:solidFill>
              </a:defRPr>
            </a:pPr>
            <a:r>
              <a:t>Summer Leadership </a:t>
            </a:r>
            <a:r>
              <a:rPr/>
              <a:t>Training </a:t>
            </a:r>
            <a:r>
              <a:rPr smtClean="0"/>
              <a:t>201</a:t>
            </a:r>
            <a:r>
              <a:rPr lang="en-US" smtClean="0"/>
              <a:t>8</a:t>
            </a:r>
            <a:endParaRPr/>
          </a:p>
        </p:txBody>
      </p:sp>
      <p:grpSp>
        <p:nvGrpSpPr>
          <p:cNvPr id="123" name="pasted-image.png"/>
          <p:cNvGrpSpPr/>
          <p:nvPr/>
        </p:nvGrpSpPr>
        <p:grpSpPr>
          <a:xfrm>
            <a:off x="4328252" y="2599993"/>
            <a:ext cx="4064129" cy="4733037"/>
            <a:chOff x="0" y="0"/>
            <a:chExt cx="4064127" cy="4733035"/>
          </a:xfrm>
        </p:grpSpPr>
        <p:pic>
          <p:nvPicPr>
            <p:cNvPr id="121" name="pasted-image.png" descr="pasted-image.png"/>
            <p:cNvPicPr>
              <a:picLocks noChangeAspect="1"/>
            </p:cNvPicPr>
            <p:nvPr/>
          </p:nvPicPr>
          <p:blipFill>
            <a:blip r:embed="rId2">
              <a:extLst/>
            </a:blip>
            <a:stretch>
              <a:fillRect/>
            </a:stretch>
          </p:blipFill>
          <p:spPr>
            <a:xfrm>
              <a:off x="44450" y="44450"/>
              <a:ext cx="3975229" cy="4644135"/>
            </a:xfrm>
            <a:prstGeom prst="rect">
              <a:avLst/>
            </a:prstGeom>
            <a:ln w="12700" cap="flat">
              <a:noFill/>
              <a:miter lim="400000"/>
            </a:ln>
            <a:effectLst/>
          </p:spPr>
        </p:pic>
        <p:pic>
          <p:nvPicPr>
            <p:cNvPr id="122" name="pasted-image.png" descr="pasted-image.png"/>
            <p:cNvPicPr>
              <a:picLocks noChangeAspect="1"/>
            </p:cNvPicPr>
            <p:nvPr/>
          </p:nvPicPr>
          <p:blipFill>
            <a:blip r:embed="rId3">
              <a:extLst/>
            </a:blip>
            <a:stretch>
              <a:fillRect/>
            </a:stretch>
          </p:blipFill>
          <p:spPr>
            <a:xfrm>
              <a:off x="0" y="-1"/>
              <a:ext cx="4064129" cy="4733037"/>
            </a:xfrm>
            <a:prstGeom prst="rect">
              <a:avLst/>
            </a:prstGeom>
            <a:ln w="12700" cap="flat">
              <a:noFill/>
              <a:miter lim="400000"/>
            </a:ln>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at does a president really need to know about the money?"/>
          <p:cNvSpPr txBox="1">
            <a:spLocks noGrp="1"/>
          </p:cNvSpPr>
          <p:nvPr>
            <p:ph type="title"/>
          </p:nvPr>
        </p:nvSpPr>
        <p:spPr>
          <a:xfrm>
            <a:off x="454123" y="203200"/>
            <a:ext cx="8574539" cy="2540000"/>
          </a:xfrm>
          <a:prstGeom prst="rect">
            <a:avLst/>
          </a:prstGeom>
        </p:spPr>
        <p:txBody>
          <a:bodyPr/>
          <a:lstStyle>
            <a:lvl1pPr algn="l" defTabSz="356615">
              <a:defRPr sz="4900">
                <a:solidFill>
                  <a:srgbClr val="A8CA95"/>
                </a:solidFill>
              </a:defRPr>
            </a:lvl1pPr>
          </a:lstStyle>
          <a:p>
            <a:r>
              <a:t>What does a president really need to know about the money?</a:t>
            </a:r>
          </a:p>
        </p:txBody>
      </p:sp>
      <p:sp>
        <p:nvSpPr>
          <p:cNvPr id="173" name="President is legally responsible for making sure that the organization is in compliance with its bylaws.…"/>
          <p:cNvSpPr txBox="1">
            <a:spLocks noGrp="1"/>
          </p:cNvSpPr>
          <p:nvPr>
            <p:ph type="body" idx="1"/>
          </p:nvPr>
        </p:nvSpPr>
        <p:spPr>
          <a:xfrm>
            <a:off x="377153" y="2599266"/>
            <a:ext cx="12155845" cy="6885804"/>
          </a:xfrm>
          <a:prstGeom prst="rect">
            <a:avLst/>
          </a:prstGeom>
        </p:spPr>
        <p:txBody>
          <a:bodyPr/>
          <a:lstStyle/>
          <a:p>
            <a:pPr marL="371474" indent="-371474" defTabSz="297179">
              <a:spcBef>
                <a:spcPts val="2300"/>
              </a:spcBef>
              <a:buBlip>
                <a:blip r:embed="rId2"/>
              </a:buBlip>
              <a:defRPr sz="2300"/>
            </a:pPr>
            <a:r>
              <a:t>President is legally responsible for making sure that the organization is in compliance with its bylaws.</a:t>
            </a:r>
          </a:p>
          <a:p>
            <a:pPr marL="371474" indent="-371474" defTabSz="297179">
              <a:spcBef>
                <a:spcPts val="2300"/>
              </a:spcBef>
              <a:buBlip>
                <a:blip r:embed="rId2"/>
              </a:buBlip>
              <a:defRPr sz="2300"/>
            </a:pPr>
            <a:r>
              <a:t>Money issues are one of the top reasons for problems within a PTA.</a:t>
            </a:r>
          </a:p>
          <a:p>
            <a:pPr marL="371474" indent="-371474" defTabSz="297179">
              <a:spcBef>
                <a:spcPts val="2300"/>
              </a:spcBef>
              <a:buBlip>
                <a:blip r:embed="rId2"/>
              </a:buBlip>
              <a:defRPr sz="2300"/>
            </a:pPr>
            <a:r>
              <a:t>A wise president makes sure that the policies and procedures concerning money are followed:</a:t>
            </a:r>
          </a:p>
          <a:p>
            <a:pPr marL="742949" lvl="1" indent="-371474" defTabSz="297179">
              <a:spcBef>
                <a:spcPts val="2300"/>
              </a:spcBef>
              <a:buBlip>
                <a:blip r:embed="rId2"/>
              </a:buBlip>
              <a:defRPr sz="2300"/>
            </a:pPr>
            <a:r>
              <a:t>Annual financial review</a:t>
            </a:r>
          </a:p>
          <a:p>
            <a:pPr marL="742949" lvl="1" indent="-371474" defTabSz="297179">
              <a:spcBef>
                <a:spcPts val="2300"/>
              </a:spcBef>
              <a:buBlip>
                <a:blip r:embed="rId2"/>
              </a:buBlip>
              <a:defRPr sz="2300"/>
            </a:pPr>
            <a:r>
              <a:t>Two signatures on all checks</a:t>
            </a:r>
          </a:p>
          <a:p>
            <a:pPr marL="742949" lvl="1" indent="-371474" defTabSz="297179">
              <a:spcBef>
                <a:spcPts val="2300"/>
              </a:spcBef>
              <a:buBlip>
                <a:blip r:embed="rId2"/>
              </a:buBlip>
              <a:defRPr sz="2300"/>
            </a:pPr>
            <a:r>
              <a:t>Two people present when counting money</a:t>
            </a:r>
          </a:p>
          <a:p>
            <a:pPr marL="742949" lvl="1" indent="-371474" defTabSz="297179">
              <a:spcBef>
                <a:spcPts val="2300"/>
              </a:spcBef>
              <a:buBlip>
                <a:blip r:embed="rId2"/>
              </a:buBlip>
              <a:defRPr sz="2300"/>
            </a:pPr>
            <a:r>
              <a:t>No debit card - never, ever, ever!</a:t>
            </a:r>
          </a:p>
          <a:p>
            <a:pPr marL="371474" indent="-371474" defTabSz="297179">
              <a:spcBef>
                <a:spcPts val="2300"/>
              </a:spcBef>
              <a:buBlip>
                <a:blip r:embed="rId2"/>
              </a:buBlip>
              <a:defRPr sz="2300"/>
            </a:pPr>
            <a:r>
              <a:t>AIM insurance</a:t>
            </a:r>
          </a:p>
        </p:txBody>
      </p:sp>
      <p:grpSp>
        <p:nvGrpSpPr>
          <p:cNvPr id="176" name="page8image1336.png"/>
          <p:cNvGrpSpPr/>
          <p:nvPr/>
        </p:nvGrpSpPr>
        <p:grpSpPr>
          <a:xfrm>
            <a:off x="8985149" y="185121"/>
            <a:ext cx="3605545" cy="2471974"/>
            <a:chOff x="0" y="0"/>
            <a:chExt cx="3605543" cy="2471973"/>
          </a:xfrm>
        </p:grpSpPr>
        <p:pic>
          <p:nvPicPr>
            <p:cNvPr id="174" name="page8image1336.png" descr="page8image1336.png"/>
            <p:cNvPicPr>
              <a:picLocks noChangeAspect="1"/>
            </p:cNvPicPr>
            <p:nvPr/>
          </p:nvPicPr>
          <p:blipFill>
            <a:blip r:embed="rId3">
              <a:extLst/>
            </a:blip>
            <a:stretch>
              <a:fillRect/>
            </a:stretch>
          </p:blipFill>
          <p:spPr>
            <a:xfrm>
              <a:off x="44449" y="44450"/>
              <a:ext cx="3516645" cy="2383074"/>
            </a:xfrm>
            <a:prstGeom prst="rect">
              <a:avLst/>
            </a:prstGeom>
            <a:ln w="12700" cap="flat">
              <a:noFill/>
              <a:miter lim="400000"/>
            </a:ln>
            <a:effectLst/>
          </p:spPr>
        </p:pic>
        <p:pic>
          <p:nvPicPr>
            <p:cNvPr id="175" name="page8image1336.png" descr="page8image1336.png"/>
            <p:cNvPicPr>
              <a:picLocks noChangeAspect="1"/>
            </p:cNvPicPr>
            <p:nvPr/>
          </p:nvPicPr>
          <p:blipFill>
            <a:blip r:embed="rId4">
              <a:extLst/>
            </a:blip>
            <a:stretch>
              <a:fillRect/>
            </a:stretch>
          </p:blipFill>
          <p:spPr>
            <a:xfrm>
              <a:off x="-1" y="0"/>
              <a:ext cx="3605545" cy="2471974"/>
            </a:xfrm>
            <a:prstGeom prst="rect">
              <a:avLst/>
            </a:prstGeom>
            <a:ln w="12700" cap="flat">
              <a:noFill/>
              <a:miter lim="400000"/>
            </a:ln>
            <a:effectLst/>
          </p:spPr>
        </p:pic>
      </p:grpSp>
      <p:sp>
        <p:nvSpPr>
          <p:cNvPr id="177" name="Text"/>
          <p:cNvSpPr txBox="1"/>
          <p:nvPr/>
        </p:nvSpPr>
        <p:spPr>
          <a:xfrm>
            <a:off x="9079141" y="17481"/>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anim calcmode="lin" valueType="num">
                                      <p:cBhvr>
                                        <p:cTn id="7" dur="1000" fill="hold"/>
                                        <p:tgtEl>
                                          <p:spTgt spid="173">
                                            <p:bg/>
                                          </p:spTgt>
                                        </p:tgtEl>
                                        <p:attrNameLst>
                                          <p:attrName>ppt_w</p:attrName>
                                        </p:attrNameLst>
                                      </p:cBhvr>
                                      <p:tavLst>
                                        <p:tav tm="0" fmla="#ppt_w*sin(2.5*pi*$)">
                                          <p:val>
                                            <p:fltVal val="0"/>
                                          </p:val>
                                        </p:tav>
                                        <p:tav tm="100000">
                                          <p:val>
                                            <p:fltVal val="1"/>
                                          </p:val>
                                        </p:tav>
                                      </p:tavLst>
                                    </p:anim>
                                    <p:anim calcmode="lin" valueType="num">
                                      <p:cBhvr>
                                        <p:cTn id="8" dur="1000" fill="hold"/>
                                        <p:tgtEl>
                                          <p:spTgt spid="173">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173">
                                            <p:txEl>
                                              <p:pRg st="0" end="0"/>
                                            </p:txEl>
                                          </p:spTgt>
                                        </p:tgtEl>
                                        <p:attrNameLst>
                                          <p:attrName>style.visibility</p:attrName>
                                        </p:attrNameLst>
                                      </p:cBhvr>
                                      <p:to>
                                        <p:strVal val="visible"/>
                                      </p:to>
                                    </p:set>
                                    <p:animEffect transition="in" filter="fade">
                                      <p:cBhvr>
                                        <p:cTn id="11" dur="1000" fill="hold"/>
                                        <p:tgtEl>
                                          <p:spTgt spid="173">
                                            <p:txEl>
                                              <p:pRg st="0" end="0"/>
                                            </p:txEl>
                                          </p:spTgt>
                                        </p:tgtEl>
                                      </p:cBhvr>
                                    </p:animEffect>
                                    <p:anim calcmode="lin" valueType="num">
                                      <p:cBhvr>
                                        <p:cTn id="12" dur="1000" fill="hold"/>
                                        <p:tgtEl>
                                          <p:spTgt spid="173">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7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9" presetClass="entr" presetSubtype="10" fill="hold" grpId="1" nodeType="afterEffect">
                                  <p:stCondLst>
                                    <p:cond delay="0"/>
                                  </p:stCondLst>
                                  <p:iterate>
                                    <p:tmAbs val="0"/>
                                  </p:iterate>
                                  <p:childTnLst>
                                    <p:set>
                                      <p:cBhvr>
                                        <p:cTn id="16" fill="hold"/>
                                        <p:tgtEl>
                                          <p:spTgt spid="173">
                                            <p:txEl>
                                              <p:pRg st="1" end="1"/>
                                            </p:txEl>
                                          </p:spTgt>
                                        </p:tgtEl>
                                        <p:attrNameLst>
                                          <p:attrName>style.visibility</p:attrName>
                                        </p:attrNameLst>
                                      </p:cBhvr>
                                      <p:to>
                                        <p:strVal val="visible"/>
                                      </p:to>
                                    </p:set>
                                    <p:animEffect transition="in" filter="fade">
                                      <p:cBhvr>
                                        <p:cTn id="17" dur="1000" fill="hold"/>
                                        <p:tgtEl>
                                          <p:spTgt spid="173">
                                            <p:txEl>
                                              <p:pRg st="1" end="1"/>
                                            </p:txEl>
                                          </p:spTgt>
                                        </p:tgtEl>
                                      </p:cBhvr>
                                    </p:animEffect>
                                    <p:anim calcmode="lin" valueType="num">
                                      <p:cBhvr>
                                        <p:cTn id="18" dur="1000" fill="hold"/>
                                        <p:tgtEl>
                                          <p:spTgt spid="173">
                                            <p:txEl>
                                              <p:pRg st="1" end="1"/>
                                            </p:txEl>
                                          </p:spTgt>
                                        </p:tgtEl>
                                        <p:attrNameLst>
                                          <p:attrName>ppt_w</p:attrName>
                                        </p:attrNameLst>
                                      </p:cBhvr>
                                      <p:tavLst>
                                        <p:tav tm="0" fmla="#ppt_w*sin(2.5*pi*$)">
                                          <p:val>
                                            <p:fltVal val="0"/>
                                          </p:val>
                                        </p:tav>
                                        <p:tav tm="100000">
                                          <p:val>
                                            <p:fltVal val="1"/>
                                          </p:val>
                                        </p:tav>
                                      </p:tavLst>
                                    </p:anim>
                                    <p:anim calcmode="lin" valueType="num">
                                      <p:cBhvr>
                                        <p:cTn id="19" dur="1000" fill="hold"/>
                                        <p:tgtEl>
                                          <p:spTgt spid="17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1" nodeType="clickEffect">
                                  <p:stCondLst>
                                    <p:cond delay="0"/>
                                  </p:stCondLst>
                                  <p:iterate>
                                    <p:tmAbs val="0"/>
                                  </p:iterate>
                                  <p:childTnLst>
                                    <p:set>
                                      <p:cBhvr>
                                        <p:cTn id="23" fill="hold"/>
                                        <p:tgtEl>
                                          <p:spTgt spid="173">
                                            <p:txEl>
                                              <p:pRg st="2" end="2"/>
                                            </p:txEl>
                                          </p:spTgt>
                                        </p:tgtEl>
                                        <p:attrNameLst>
                                          <p:attrName>style.visibility</p:attrName>
                                        </p:attrNameLst>
                                      </p:cBhvr>
                                      <p:to>
                                        <p:strVal val="visible"/>
                                      </p:to>
                                    </p:set>
                                    <p:animEffect transition="in" filter="fade">
                                      <p:cBhvr>
                                        <p:cTn id="24" dur="1000" fill="hold"/>
                                        <p:tgtEl>
                                          <p:spTgt spid="173">
                                            <p:txEl>
                                              <p:pRg st="2" end="2"/>
                                            </p:txEl>
                                          </p:spTgt>
                                        </p:tgtEl>
                                      </p:cBhvr>
                                    </p:animEffect>
                                    <p:anim calcmode="lin" valueType="num">
                                      <p:cBhvr>
                                        <p:cTn id="25" dur="1000" fill="hold"/>
                                        <p:tgtEl>
                                          <p:spTgt spid="173">
                                            <p:txEl>
                                              <p:pRg st="2" end="2"/>
                                            </p:txEl>
                                          </p:spTgt>
                                        </p:tgtEl>
                                        <p:attrNameLst>
                                          <p:attrName>ppt_w</p:attrName>
                                        </p:attrNameLst>
                                      </p:cBhvr>
                                      <p:tavLst>
                                        <p:tav tm="0" fmla="#ppt_w*sin(2.5*pi*$)">
                                          <p:val>
                                            <p:fltVal val="0"/>
                                          </p:val>
                                        </p:tav>
                                        <p:tav tm="100000">
                                          <p:val>
                                            <p:fltVal val="1"/>
                                          </p:val>
                                        </p:tav>
                                      </p:tavLst>
                                    </p:anim>
                                    <p:anim calcmode="lin" valueType="num">
                                      <p:cBhvr>
                                        <p:cTn id="26" dur="1000" fill="hold"/>
                                        <p:tgtEl>
                                          <p:spTgt spid="17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1" nodeType="clickEffect">
                                  <p:stCondLst>
                                    <p:cond delay="0"/>
                                  </p:stCondLst>
                                  <p:iterate>
                                    <p:tmAbs val="0"/>
                                  </p:iterate>
                                  <p:childTnLst>
                                    <p:set>
                                      <p:cBhvr>
                                        <p:cTn id="30" fill="hold"/>
                                        <p:tgtEl>
                                          <p:spTgt spid="173">
                                            <p:txEl>
                                              <p:pRg st="3" end="3"/>
                                            </p:txEl>
                                          </p:spTgt>
                                        </p:tgtEl>
                                        <p:attrNameLst>
                                          <p:attrName>style.visibility</p:attrName>
                                        </p:attrNameLst>
                                      </p:cBhvr>
                                      <p:to>
                                        <p:strVal val="visible"/>
                                      </p:to>
                                    </p:set>
                                    <p:animEffect transition="in" filter="fade">
                                      <p:cBhvr>
                                        <p:cTn id="31" dur="1000" fill="hold"/>
                                        <p:tgtEl>
                                          <p:spTgt spid="173">
                                            <p:txEl>
                                              <p:pRg st="3" end="3"/>
                                            </p:txEl>
                                          </p:spTgt>
                                        </p:tgtEl>
                                      </p:cBhvr>
                                    </p:animEffect>
                                    <p:anim calcmode="lin" valueType="num">
                                      <p:cBhvr>
                                        <p:cTn id="32" dur="1000" fill="hold"/>
                                        <p:tgtEl>
                                          <p:spTgt spid="173">
                                            <p:txEl>
                                              <p:pRg st="3" end="3"/>
                                            </p:txEl>
                                          </p:spTgt>
                                        </p:tgtEl>
                                        <p:attrNameLst>
                                          <p:attrName>ppt_w</p:attrName>
                                        </p:attrNameLst>
                                      </p:cBhvr>
                                      <p:tavLst>
                                        <p:tav tm="0" fmla="#ppt_w*sin(2.5*pi*$)">
                                          <p:val>
                                            <p:fltVal val="0"/>
                                          </p:val>
                                        </p:tav>
                                        <p:tav tm="100000">
                                          <p:val>
                                            <p:fltVal val="1"/>
                                          </p:val>
                                        </p:tav>
                                      </p:tavLst>
                                    </p:anim>
                                    <p:anim calcmode="lin" valueType="num">
                                      <p:cBhvr>
                                        <p:cTn id="33" dur="1000" fill="hold"/>
                                        <p:tgtEl>
                                          <p:spTgt spid="17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grpId="1" nodeType="clickEffect">
                                  <p:stCondLst>
                                    <p:cond delay="0"/>
                                  </p:stCondLst>
                                  <p:iterate>
                                    <p:tmAbs val="0"/>
                                  </p:iterate>
                                  <p:childTnLst>
                                    <p:set>
                                      <p:cBhvr>
                                        <p:cTn id="37" fill="hold"/>
                                        <p:tgtEl>
                                          <p:spTgt spid="173">
                                            <p:txEl>
                                              <p:pRg st="4" end="4"/>
                                            </p:txEl>
                                          </p:spTgt>
                                        </p:tgtEl>
                                        <p:attrNameLst>
                                          <p:attrName>style.visibility</p:attrName>
                                        </p:attrNameLst>
                                      </p:cBhvr>
                                      <p:to>
                                        <p:strVal val="visible"/>
                                      </p:to>
                                    </p:set>
                                    <p:animEffect transition="in" filter="fade">
                                      <p:cBhvr>
                                        <p:cTn id="38" dur="1000" fill="hold"/>
                                        <p:tgtEl>
                                          <p:spTgt spid="173">
                                            <p:txEl>
                                              <p:pRg st="4" end="4"/>
                                            </p:txEl>
                                          </p:spTgt>
                                        </p:tgtEl>
                                      </p:cBhvr>
                                    </p:animEffect>
                                    <p:anim calcmode="lin" valueType="num">
                                      <p:cBhvr>
                                        <p:cTn id="39" dur="1000" fill="hold"/>
                                        <p:tgtEl>
                                          <p:spTgt spid="173">
                                            <p:txEl>
                                              <p:pRg st="4" end="4"/>
                                            </p:txEl>
                                          </p:spTgt>
                                        </p:tgtEl>
                                        <p:attrNameLst>
                                          <p:attrName>ppt_w</p:attrName>
                                        </p:attrNameLst>
                                      </p:cBhvr>
                                      <p:tavLst>
                                        <p:tav tm="0" fmla="#ppt_w*sin(2.5*pi*$)">
                                          <p:val>
                                            <p:fltVal val="0"/>
                                          </p:val>
                                        </p:tav>
                                        <p:tav tm="100000">
                                          <p:val>
                                            <p:fltVal val="1"/>
                                          </p:val>
                                        </p:tav>
                                      </p:tavLst>
                                    </p:anim>
                                    <p:anim calcmode="lin" valueType="num">
                                      <p:cBhvr>
                                        <p:cTn id="40" dur="1000" fill="hold"/>
                                        <p:tgtEl>
                                          <p:spTgt spid="17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9" presetClass="entr" presetSubtype="10" fill="hold" grpId="1" nodeType="clickEffect">
                                  <p:stCondLst>
                                    <p:cond delay="0"/>
                                  </p:stCondLst>
                                  <p:iterate>
                                    <p:tmAbs val="0"/>
                                  </p:iterate>
                                  <p:childTnLst>
                                    <p:set>
                                      <p:cBhvr>
                                        <p:cTn id="44" fill="hold"/>
                                        <p:tgtEl>
                                          <p:spTgt spid="173">
                                            <p:txEl>
                                              <p:pRg st="5" end="5"/>
                                            </p:txEl>
                                          </p:spTgt>
                                        </p:tgtEl>
                                        <p:attrNameLst>
                                          <p:attrName>style.visibility</p:attrName>
                                        </p:attrNameLst>
                                      </p:cBhvr>
                                      <p:to>
                                        <p:strVal val="visible"/>
                                      </p:to>
                                    </p:set>
                                    <p:animEffect transition="in" filter="fade">
                                      <p:cBhvr>
                                        <p:cTn id="45" dur="1000" fill="hold"/>
                                        <p:tgtEl>
                                          <p:spTgt spid="173">
                                            <p:txEl>
                                              <p:pRg st="5" end="5"/>
                                            </p:txEl>
                                          </p:spTgt>
                                        </p:tgtEl>
                                      </p:cBhvr>
                                    </p:animEffect>
                                    <p:anim calcmode="lin" valueType="num">
                                      <p:cBhvr>
                                        <p:cTn id="46" dur="1000" fill="hold"/>
                                        <p:tgtEl>
                                          <p:spTgt spid="173">
                                            <p:txEl>
                                              <p:pRg st="5" end="5"/>
                                            </p:txEl>
                                          </p:spTgt>
                                        </p:tgtEl>
                                        <p:attrNameLst>
                                          <p:attrName>ppt_w</p:attrName>
                                        </p:attrNameLst>
                                      </p:cBhvr>
                                      <p:tavLst>
                                        <p:tav tm="0" fmla="#ppt_w*sin(2.5*pi*$)">
                                          <p:val>
                                            <p:fltVal val="0"/>
                                          </p:val>
                                        </p:tav>
                                        <p:tav tm="100000">
                                          <p:val>
                                            <p:fltVal val="1"/>
                                          </p:val>
                                        </p:tav>
                                      </p:tavLst>
                                    </p:anim>
                                    <p:anim calcmode="lin" valueType="num">
                                      <p:cBhvr>
                                        <p:cTn id="47" dur="1000" fill="hold"/>
                                        <p:tgtEl>
                                          <p:spTgt spid="17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9" presetClass="entr" presetSubtype="10" fill="hold" grpId="1" nodeType="clickEffect">
                                  <p:stCondLst>
                                    <p:cond delay="0"/>
                                  </p:stCondLst>
                                  <p:iterate>
                                    <p:tmAbs val="0"/>
                                  </p:iterate>
                                  <p:childTnLst>
                                    <p:set>
                                      <p:cBhvr>
                                        <p:cTn id="51" fill="hold"/>
                                        <p:tgtEl>
                                          <p:spTgt spid="173">
                                            <p:txEl>
                                              <p:pRg st="6" end="6"/>
                                            </p:txEl>
                                          </p:spTgt>
                                        </p:tgtEl>
                                        <p:attrNameLst>
                                          <p:attrName>style.visibility</p:attrName>
                                        </p:attrNameLst>
                                      </p:cBhvr>
                                      <p:to>
                                        <p:strVal val="visible"/>
                                      </p:to>
                                    </p:set>
                                    <p:animEffect transition="in" filter="fade">
                                      <p:cBhvr>
                                        <p:cTn id="52" dur="1000" fill="hold"/>
                                        <p:tgtEl>
                                          <p:spTgt spid="173">
                                            <p:txEl>
                                              <p:pRg st="6" end="6"/>
                                            </p:txEl>
                                          </p:spTgt>
                                        </p:tgtEl>
                                      </p:cBhvr>
                                    </p:animEffect>
                                    <p:anim calcmode="lin" valueType="num">
                                      <p:cBhvr>
                                        <p:cTn id="53" dur="1000" fill="hold"/>
                                        <p:tgtEl>
                                          <p:spTgt spid="173">
                                            <p:txEl>
                                              <p:pRg st="6" end="6"/>
                                            </p:txEl>
                                          </p:spTgt>
                                        </p:tgtEl>
                                        <p:attrNameLst>
                                          <p:attrName>ppt_w</p:attrName>
                                        </p:attrNameLst>
                                      </p:cBhvr>
                                      <p:tavLst>
                                        <p:tav tm="0" fmla="#ppt_w*sin(2.5*pi*$)">
                                          <p:val>
                                            <p:fltVal val="0"/>
                                          </p:val>
                                        </p:tav>
                                        <p:tav tm="100000">
                                          <p:val>
                                            <p:fltVal val="1"/>
                                          </p:val>
                                        </p:tav>
                                      </p:tavLst>
                                    </p:anim>
                                    <p:anim calcmode="lin" valueType="num">
                                      <p:cBhvr>
                                        <p:cTn id="54" dur="1000" fill="hold"/>
                                        <p:tgtEl>
                                          <p:spTgt spid="17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ntr" presetSubtype="10" fill="hold" grpId="1" nodeType="clickEffect">
                                  <p:stCondLst>
                                    <p:cond delay="0"/>
                                  </p:stCondLst>
                                  <p:iterate>
                                    <p:tmAbs val="0"/>
                                  </p:iterate>
                                  <p:childTnLst>
                                    <p:set>
                                      <p:cBhvr>
                                        <p:cTn id="58" fill="hold"/>
                                        <p:tgtEl>
                                          <p:spTgt spid="173">
                                            <p:txEl>
                                              <p:pRg st="7" end="7"/>
                                            </p:txEl>
                                          </p:spTgt>
                                        </p:tgtEl>
                                        <p:attrNameLst>
                                          <p:attrName>style.visibility</p:attrName>
                                        </p:attrNameLst>
                                      </p:cBhvr>
                                      <p:to>
                                        <p:strVal val="visible"/>
                                      </p:to>
                                    </p:set>
                                    <p:animEffect transition="in" filter="fade">
                                      <p:cBhvr>
                                        <p:cTn id="59" dur="1000" fill="hold"/>
                                        <p:tgtEl>
                                          <p:spTgt spid="173">
                                            <p:txEl>
                                              <p:pRg st="7" end="7"/>
                                            </p:txEl>
                                          </p:spTgt>
                                        </p:tgtEl>
                                      </p:cBhvr>
                                    </p:animEffect>
                                    <p:anim calcmode="lin" valueType="num">
                                      <p:cBhvr>
                                        <p:cTn id="60" dur="1000" fill="hold"/>
                                        <p:tgtEl>
                                          <p:spTgt spid="173">
                                            <p:txEl>
                                              <p:pRg st="7" end="7"/>
                                            </p:txEl>
                                          </p:spTgt>
                                        </p:tgtEl>
                                        <p:attrNameLst>
                                          <p:attrName>ppt_w</p:attrName>
                                        </p:attrNameLst>
                                      </p:cBhvr>
                                      <p:tavLst>
                                        <p:tav tm="0" fmla="#ppt_w*sin(2.5*pi*$)">
                                          <p:val>
                                            <p:fltVal val="0"/>
                                          </p:val>
                                        </p:tav>
                                        <p:tav tm="100000">
                                          <p:val>
                                            <p:fltVal val="1"/>
                                          </p:val>
                                        </p:tav>
                                      </p:tavLst>
                                    </p:anim>
                                    <p:anim calcmode="lin" valueType="num">
                                      <p:cBhvr>
                                        <p:cTn id="61" dur="1000" fill="hold"/>
                                        <p:tgtEl>
                                          <p:spTgt spid="17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mmunication 101"/>
          <p:cNvSpPr txBox="1">
            <a:spLocks noGrp="1"/>
          </p:cNvSpPr>
          <p:nvPr>
            <p:ph type="title"/>
          </p:nvPr>
        </p:nvSpPr>
        <p:spPr>
          <a:xfrm>
            <a:off x="303030" y="203200"/>
            <a:ext cx="12398740" cy="2540000"/>
          </a:xfrm>
          <a:prstGeom prst="rect">
            <a:avLst/>
          </a:prstGeom>
          <a:blipFill>
            <a:blip r:embed="rId2"/>
          </a:blipFill>
          <a:ln w="50800">
            <a:solidFill>
              <a:srgbClr val="000000"/>
            </a:solidFill>
          </a:ln>
          <a:effectLst>
            <a:outerShdw blurRad="190500" dist="8455" dir="5400000" rotWithShape="0">
              <a:srgbClr val="000000"/>
            </a:outerShdw>
          </a:effectLst>
        </p:spPr>
        <p:txBody>
          <a:bodyPr/>
          <a:lstStyle>
            <a:lvl1pPr>
              <a:defRPr sz="8400">
                <a:effectLst>
                  <a:outerShdw blurRad="63500" dist="25400" dir="2700000" rotWithShape="0">
                    <a:srgbClr val="000000">
                      <a:alpha val="70000"/>
                    </a:srgbClr>
                  </a:outerShdw>
                </a:effectLst>
              </a:defRPr>
            </a:lvl1pPr>
          </a:lstStyle>
          <a:p>
            <a:r>
              <a:t>Communication 101</a:t>
            </a:r>
          </a:p>
        </p:txBody>
      </p:sp>
      <p:grpSp>
        <p:nvGrpSpPr>
          <p:cNvPr id="182" name="pasted-image.pdf"/>
          <p:cNvGrpSpPr/>
          <p:nvPr/>
        </p:nvGrpSpPr>
        <p:grpSpPr>
          <a:xfrm>
            <a:off x="3795712" y="2944415"/>
            <a:ext cx="5736831" cy="6088065"/>
            <a:chOff x="0" y="0"/>
            <a:chExt cx="5736830" cy="6088064"/>
          </a:xfrm>
        </p:grpSpPr>
        <p:pic>
          <p:nvPicPr>
            <p:cNvPr id="180" name="pasted-image.pdf" descr="pasted-image.pdf"/>
            <p:cNvPicPr>
              <a:picLocks noChangeAspect="1"/>
            </p:cNvPicPr>
            <p:nvPr/>
          </p:nvPicPr>
          <p:blipFill>
            <a:blip r:embed="rId3">
              <a:extLst/>
            </a:blip>
            <a:srcRect l="28221" t="30039" r="28221" b="8272"/>
            <a:stretch>
              <a:fillRect/>
            </a:stretch>
          </p:blipFill>
          <p:spPr>
            <a:xfrm>
              <a:off x="44449" y="44450"/>
              <a:ext cx="5647919" cy="5999124"/>
            </a:xfrm>
            <a:prstGeom prst="rect">
              <a:avLst/>
            </a:prstGeom>
            <a:ln w="12700" cap="flat">
              <a:noFill/>
              <a:miter lim="400000"/>
            </a:ln>
            <a:effectLst/>
          </p:spPr>
        </p:pic>
        <p:pic>
          <p:nvPicPr>
            <p:cNvPr id="181" name="pasted-image.pdf" descr="pasted-image.pdf"/>
            <p:cNvPicPr>
              <a:picLocks noChangeAspect="1"/>
            </p:cNvPicPr>
            <p:nvPr/>
          </p:nvPicPr>
          <p:blipFill>
            <a:blip r:embed="rId4">
              <a:extLst/>
            </a:blip>
            <a:stretch>
              <a:fillRect/>
            </a:stretch>
          </p:blipFill>
          <p:spPr>
            <a:xfrm>
              <a:off x="-1" y="0"/>
              <a:ext cx="5736831" cy="6088065"/>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Let’s Talk!"/>
          <p:cNvSpPr txBox="1">
            <a:spLocks noGrp="1"/>
          </p:cNvSpPr>
          <p:nvPr>
            <p:ph type="title"/>
          </p:nvPr>
        </p:nvSpPr>
        <p:spPr>
          <a:xfrm>
            <a:off x="475672" y="175667"/>
            <a:ext cx="7676013" cy="2540001"/>
          </a:xfrm>
          <a:prstGeom prst="rect">
            <a:avLst/>
          </a:prstGeom>
        </p:spPr>
        <p:txBody>
          <a:bodyPr/>
          <a:lstStyle>
            <a:lvl1pPr algn="l">
              <a:defRPr sz="9600">
                <a:solidFill>
                  <a:srgbClr val="A8CA95"/>
                </a:solidFill>
              </a:defRPr>
            </a:lvl1pPr>
          </a:lstStyle>
          <a:p>
            <a:r>
              <a:t>Let’s Talk!</a:t>
            </a:r>
          </a:p>
        </p:txBody>
      </p:sp>
      <p:sp>
        <p:nvSpPr>
          <p:cNvPr id="185" name="Communication issues are one of the top reasons for problems within a PTA.…"/>
          <p:cNvSpPr txBox="1">
            <a:spLocks noGrp="1"/>
          </p:cNvSpPr>
          <p:nvPr>
            <p:ph type="body" idx="1"/>
          </p:nvPr>
        </p:nvSpPr>
        <p:spPr>
          <a:xfrm>
            <a:off x="333767" y="2553084"/>
            <a:ext cx="12337265" cy="6817315"/>
          </a:xfrm>
          <a:prstGeom prst="rect">
            <a:avLst/>
          </a:prstGeom>
        </p:spPr>
        <p:txBody>
          <a:bodyPr/>
          <a:lstStyle/>
          <a:p>
            <a:pPr marL="331469" indent="-331469" defTabSz="265174">
              <a:spcBef>
                <a:spcPts val="2000"/>
              </a:spcBef>
              <a:buBlip>
                <a:blip r:embed="rId2"/>
              </a:buBlip>
              <a:defRPr sz="2000"/>
            </a:pPr>
            <a:r>
              <a:t>Communication issues are one of the top reasons for problems within a PTA.</a:t>
            </a:r>
          </a:p>
          <a:p>
            <a:pPr marL="331469" indent="-331469" defTabSz="265174">
              <a:spcBef>
                <a:spcPts val="2000"/>
              </a:spcBef>
              <a:buBlip>
                <a:blip r:embed="rId2"/>
              </a:buBlip>
              <a:defRPr sz="2000"/>
            </a:pPr>
            <a:r>
              <a:t>You set the tone for your organization.</a:t>
            </a:r>
          </a:p>
          <a:p>
            <a:pPr marL="331469" indent="-331469" defTabSz="265174">
              <a:spcBef>
                <a:spcPts val="2000"/>
              </a:spcBef>
              <a:buBlip>
                <a:blip r:embed="rId2"/>
              </a:buBlip>
              <a:defRPr sz="2000"/>
            </a:pPr>
            <a:r>
              <a:t>Be sure that you are communicating effectively with all of your constituencies:</a:t>
            </a:r>
          </a:p>
          <a:p>
            <a:pPr marL="662938" lvl="1" indent="-331469" defTabSz="265174">
              <a:spcBef>
                <a:spcPts val="2000"/>
              </a:spcBef>
              <a:buBlip>
                <a:blip r:embed="rId2"/>
              </a:buBlip>
              <a:defRPr sz="2000"/>
            </a:pPr>
            <a:r>
              <a:t>Principal</a:t>
            </a:r>
          </a:p>
          <a:p>
            <a:pPr marL="662938" lvl="1" indent="-331469" defTabSz="265174">
              <a:spcBef>
                <a:spcPts val="2000"/>
              </a:spcBef>
              <a:buBlip>
                <a:blip r:embed="rId2"/>
              </a:buBlip>
              <a:defRPr sz="2000"/>
            </a:pPr>
            <a:r>
              <a:t>Board</a:t>
            </a:r>
          </a:p>
          <a:p>
            <a:pPr marL="662938" lvl="1" indent="-331469" defTabSz="265174">
              <a:spcBef>
                <a:spcPts val="2000"/>
              </a:spcBef>
              <a:buBlip>
                <a:blip r:embed="rId2"/>
              </a:buBlip>
              <a:defRPr sz="2000"/>
            </a:pPr>
            <a:r>
              <a:t>Membership</a:t>
            </a:r>
          </a:p>
          <a:p>
            <a:pPr marL="662938" lvl="1" indent="-331469" defTabSz="265174">
              <a:spcBef>
                <a:spcPts val="2000"/>
              </a:spcBef>
              <a:buBlip>
                <a:blip r:embed="rId2"/>
              </a:buBlip>
              <a:defRPr sz="2000"/>
            </a:pPr>
            <a:r>
              <a:t>School community</a:t>
            </a:r>
          </a:p>
          <a:p>
            <a:pPr marL="662938" lvl="1" indent="-331469" defTabSz="265174">
              <a:spcBef>
                <a:spcPts val="2000"/>
              </a:spcBef>
              <a:buBlip>
                <a:blip r:embed="rId2"/>
              </a:buBlip>
              <a:defRPr sz="2000"/>
            </a:pPr>
            <a:r>
              <a:t>Elected officials</a:t>
            </a:r>
          </a:p>
          <a:p>
            <a:pPr marL="662938" lvl="1" indent="-331469" defTabSz="265174">
              <a:spcBef>
                <a:spcPts val="2000"/>
              </a:spcBef>
              <a:buBlip>
                <a:blip r:embed="rId2"/>
              </a:buBlip>
              <a:defRPr sz="2000"/>
            </a:pPr>
            <a:r>
              <a:t>Community partners &amp; supporting PTA organizations</a:t>
            </a:r>
          </a:p>
          <a:p>
            <a:pPr marL="331469" indent="-331469" defTabSz="265174">
              <a:spcBef>
                <a:spcPts val="2000"/>
              </a:spcBef>
              <a:buBlip>
                <a:blip r:embed="rId2"/>
              </a:buBlip>
              <a:defRPr sz="2000"/>
            </a:pPr>
            <a:r>
              <a:t>Lots of tools - Constant Contact, MailChimp, FB, Instagram, Twitter . . .</a:t>
            </a:r>
          </a:p>
        </p:txBody>
      </p:sp>
      <p:grpSp>
        <p:nvGrpSpPr>
          <p:cNvPr id="188" name="page18image1336.jpg"/>
          <p:cNvGrpSpPr/>
          <p:nvPr/>
        </p:nvGrpSpPr>
        <p:grpSpPr>
          <a:xfrm>
            <a:off x="8822673" y="359455"/>
            <a:ext cx="3183248" cy="2172427"/>
            <a:chOff x="0" y="0"/>
            <a:chExt cx="3183247" cy="2172426"/>
          </a:xfrm>
        </p:grpSpPr>
        <p:pic>
          <p:nvPicPr>
            <p:cNvPr id="186" name="page18image1336.jpg" descr="page18image1336.jpg"/>
            <p:cNvPicPr>
              <a:picLocks noChangeAspect="1"/>
            </p:cNvPicPr>
            <p:nvPr/>
          </p:nvPicPr>
          <p:blipFill>
            <a:blip r:embed="rId3">
              <a:extLst/>
            </a:blip>
            <a:stretch>
              <a:fillRect/>
            </a:stretch>
          </p:blipFill>
          <p:spPr>
            <a:xfrm>
              <a:off x="44450" y="44450"/>
              <a:ext cx="3094347" cy="2083527"/>
            </a:xfrm>
            <a:prstGeom prst="rect">
              <a:avLst/>
            </a:prstGeom>
            <a:ln w="12700" cap="flat">
              <a:noFill/>
              <a:miter lim="400000"/>
            </a:ln>
            <a:effectLst/>
          </p:spPr>
        </p:pic>
        <p:pic>
          <p:nvPicPr>
            <p:cNvPr id="187" name="page18image1336.jpg" descr="page18image1336.jpg"/>
            <p:cNvPicPr>
              <a:picLocks noChangeAspect="1"/>
            </p:cNvPicPr>
            <p:nvPr/>
          </p:nvPicPr>
          <p:blipFill>
            <a:blip r:embed="rId4">
              <a:extLst/>
            </a:blip>
            <a:stretch>
              <a:fillRect/>
            </a:stretch>
          </p:blipFill>
          <p:spPr>
            <a:xfrm>
              <a:off x="-1" y="0"/>
              <a:ext cx="3183249" cy="2172427"/>
            </a:xfrm>
            <a:prstGeom prst="rect">
              <a:avLst/>
            </a:prstGeom>
            <a:ln w="12700" cap="flat">
              <a:noFill/>
              <a:miter lim="400000"/>
            </a:ln>
            <a:effectLst/>
          </p:spPr>
        </p:pic>
      </p:grpSp>
      <p:sp>
        <p:nvSpPr>
          <p:cNvPr id="189" name="Text"/>
          <p:cNvSpPr txBox="1"/>
          <p:nvPr/>
        </p:nvSpPr>
        <p:spPr>
          <a:xfrm>
            <a:off x="6246469" y="191815"/>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8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8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8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8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8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8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18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1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eading the way so that others will follow"/>
          <p:cNvSpPr txBox="1">
            <a:spLocks noGrp="1"/>
          </p:cNvSpPr>
          <p:nvPr>
            <p:ph type="title"/>
          </p:nvPr>
        </p:nvSpPr>
        <p:spPr>
          <a:xfrm>
            <a:off x="862362" y="203199"/>
            <a:ext cx="11280076" cy="3166462"/>
          </a:xfrm>
          <a:prstGeom prst="rect">
            <a:avLst/>
          </a:prstGeom>
          <a:blipFill>
            <a:blip r:embed="rId2"/>
          </a:blipFill>
          <a:ln w="50800">
            <a:solidFill>
              <a:srgbClr val="000000"/>
            </a:solidFill>
          </a:ln>
          <a:effectLst>
            <a:outerShdw blurRad="190500" dist="8455" dir="5400000" rotWithShape="0">
              <a:srgbClr val="000000"/>
            </a:outerShdw>
          </a:effectLst>
        </p:spPr>
        <p:txBody>
          <a:bodyPr/>
          <a:lstStyle>
            <a:lvl1pPr>
              <a:defRPr sz="6400">
                <a:effectLst>
                  <a:outerShdw blurRad="63500" dist="25400" dir="2700000" rotWithShape="0">
                    <a:srgbClr val="000000">
                      <a:alpha val="70000"/>
                    </a:srgbClr>
                  </a:outerShdw>
                </a:effectLst>
              </a:defRPr>
            </a:lvl1pPr>
          </a:lstStyle>
          <a:p>
            <a:r>
              <a:t>Leading the way so that others will follow</a:t>
            </a:r>
          </a:p>
        </p:txBody>
      </p:sp>
      <p:grpSp>
        <p:nvGrpSpPr>
          <p:cNvPr id="194" name="page27image1144.jpg"/>
          <p:cNvGrpSpPr/>
          <p:nvPr/>
        </p:nvGrpSpPr>
        <p:grpSpPr>
          <a:xfrm>
            <a:off x="373501" y="3611159"/>
            <a:ext cx="3846413" cy="2531283"/>
            <a:chOff x="0" y="0"/>
            <a:chExt cx="3846411" cy="2531282"/>
          </a:xfrm>
        </p:grpSpPr>
        <p:pic>
          <p:nvPicPr>
            <p:cNvPr id="192" name="page27image1144.jpg" descr="page27image1144.jpg"/>
            <p:cNvPicPr>
              <a:picLocks noChangeAspect="1"/>
            </p:cNvPicPr>
            <p:nvPr/>
          </p:nvPicPr>
          <p:blipFill>
            <a:blip r:embed="rId3">
              <a:extLst/>
            </a:blip>
            <a:stretch>
              <a:fillRect/>
            </a:stretch>
          </p:blipFill>
          <p:spPr>
            <a:xfrm>
              <a:off x="44450" y="44450"/>
              <a:ext cx="3757512" cy="2442383"/>
            </a:xfrm>
            <a:prstGeom prst="rect">
              <a:avLst/>
            </a:prstGeom>
            <a:ln w="12700" cap="flat">
              <a:noFill/>
              <a:miter lim="400000"/>
            </a:ln>
            <a:effectLst/>
          </p:spPr>
        </p:pic>
        <p:pic>
          <p:nvPicPr>
            <p:cNvPr id="193" name="page27image1144.jpg" descr="page27image1144.jpg"/>
            <p:cNvPicPr>
              <a:picLocks noChangeAspect="1"/>
            </p:cNvPicPr>
            <p:nvPr/>
          </p:nvPicPr>
          <p:blipFill>
            <a:blip r:embed="rId4">
              <a:extLst/>
            </a:blip>
            <a:stretch>
              <a:fillRect/>
            </a:stretch>
          </p:blipFill>
          <p:spPr>
            <a:xfrm>
              <a:off x="-1" y="0"/>
              <a:ext cx="3846413" cy="2531283"/>
            </a:xfrm>
            <a:prstGeom prst="rect">
              <a:avLst/>
            </a:prstGeom>
            <a:ln w="12700" cap="flat">
              <a:noFill/>
              <a:miter lim="400000"/>
            </a:ln>
            <a:effectLst/>
          </p:spPr>
        </p:pic>
      </p:grpSp>
      <p:sp>
        <p:nvSpPr>
          <p:cNvPr id="195" name="Text"/>
          <p:cNvSpPr txBox="1"/>
          <p:nvPr/>
        </p:nvSpPr>
        <p:spPr>
          <a:xfrm>
            <a:off x="1233828" y="2146457"/>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grpSp>
        <p:nvGrpSpPr>
          <p:cNvPr id="198" name="page11image256.png"/>
          <p:cNvGrpSpPr/>
          <p:nvPr/>
        </p:nvGrpSpPr>
        <p:grpSpPr>
          <a:xfrm>
            <a:off x="2746624" y="4998118"/>
            <a:ext cx="4691858" cy="3495281"/>
            <a:chOff x="0" y="0"/>
            <a:chExt cx="4691857" cy="3495280"/>
          </a:xfrm>
        </p:grpSpPr>
        <p:pic>
          <p:nvPicPr>
            <p:cNvPr id="196" name="page11image256.png" descr="page11image256.png"/>
            <p:cNvPicPr>
              <a:picLocks noChangeAspect="1"/>
            </p:cNvPicPr>
            <p:nvPr/>
          </p:nvPicPr>
          <p:blipFill>
            <a:blip r:embed="rId5">
              <a:extLst/>
            </a:blip>
            <a:srcRect l="8257" t="8537" r="6939" b="7790"/>
            <a:stretch>
              <a:fillRect/>
            </a:stretch>
          </p:blipFill>
          <p:spPr>
            <a:xfrm>
              <a:off x="44449" y="44449"/>
              <a:ext cx="4603126" cy="3406289"/>
            </a:xfrm>
            <a:prstGeom prst="rect">
              <a:avLst/>
            </a:prstGeom>
            <a:ln w="12700" cap="flat">
              <a:noFill/>
              <a:miter lim="400000"/>
            </a:ln>
            <a:effectLst/>
          </p:spPr>
        </p:pic>
        <p:pic>
          <p:nvPicPr>
            <p:cNvPr id="197" name="page11image256.png" descr="page11image256.png"/>
            <p:cNvPicPr>
              <a:picLocks noChangeAspect="1"/>
            </p:cNvPicPr>
            <p:nvPr/>
          </p:nvPicPr>
          <p:blipFill>
            <a:blip r:embed="rId6">
              <a:extLst/>
            </a:blip>
            <a:stretch>
              <a:fillRect/>
            </a:stretch>
          </p:blipFill>
          <p:spPr>
            <a:xfrm>
              <a:off x="0" y="-1"/>
              <a:ext cx="4691858" cy="3495281"/>
            </a:xfrm>
            <a:prstGeom prst="rect">
              <a:avLst/>
            </a:prstGeom>
            <a:ln w="12700" cap="flat">
              <a:noFill/>
              <a:miter lim="400000"/>
            </a:ln>
            <a:effectLst/>
          </p:spPr>
        </p:pic>
      </p:grpSp>
      <p:sp>
        <p:nvSpPr>
          <p:cNvPr id="199" name="Text"/>
          <p:cNvSpPr txBox="1"/>
          <p:nvPr/>
        </p:nvSpPr>
        <p:spPr>
          <a:xfrm>
            <a:off x="1930400" y="1350009"/>
            <a:ext cx="152400"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grpSp>
        <p:nvGrpSpPr>
          <p:cNvPr id="202" name="page12image856.jpg"/>
          <p:cNvGrpSpPr/>
          <p:nvPr/>
        </p:nvGrpSpPr>
        <p:grpSpPr>
          <a:xfrm>
            <a:off x="6942853" y="5851614"/>
            <a:ext cx="2628902" cy="3759202"/>
            <a:chOff x="0" y="0"/>
            <a:chExt cx="2628900" cy="3759201"/>
          </a:xfrm>
        </p:grpSpPr>
        <p:pic>
          <p:nvPicPr>
            <p:cNvPr id="200" name="page12image856.jpg" descr="page12image856.jpg"/>
            <p:cNvPicPr>
              <a:picLocks noChangeAspect="1"/>
            </p:cNvPicPr>
            <p:nvPr/>
          </p:nvPicPr>
          <p:blipFill>
            <a:blip r:embed="rId7">
              <a:extLst/>
            </a:blip>
            <a:stretch>
              <a:fillRect/>
            </a:stretch>
          </p:blipFill>
          <p:spPr>
            <a:xfrm>
              <a:off x="44450" y="44450"/>
              <a:ext cx="2540001" cy="3670302"/>
            </a:xfrm>
            <a:prstGeom prst="rect">
              <a:avLst/>
            </a:prstGeom>
            <a:ln w="12700" cap="flat">
              <a:noFill/>
              <a:miter lim="400000"/>
            </a:ln>
            <a:effectLst/>
          </p:spPr>
        </p:pic>
        <p:pic>
          <p:nvPicPr>
            <p:cNvPr id="201" name="page12image856.jpg" descr="page12image856.jpg"/>
            <p:cNvPicPr>
              <a:picLocks noChangeAspect="1"/>
            </p:cNvPicPr>
            <p:nvPr/>
          </p:nvPicPr>
          <p:blipFill>
            <a:blip r:embed="rId8">
              <a:extLst/>
            </a:blip>
            <a:stretch>
              <a:fillRect/>
            </a:stretch>
          </p:blipFill>
          <p:spPr>
            <a:xfrm>
              <a:off x="0" y="0"/>
              <a:ext cx="2628901" cy="3759202"/>
            </a:xfrm>
            <a:prstGeom prst="rect">
              <a:avLst/>
            </a:prstGeom>
            <a:ln w="12700" cap="flat">
              <a:noFill/>
              <a:miter lim="400000"/>
            </a:ln>
            <a:effectLst/>
          </p:spPr>
        </p:pic>
      </p:grpSp>
      <p:sp>
        <p:nvSpPr>
          <p:cNvPr id="203" name="Text"/>
          <p:cNvSpPr txBox="1"/>
          <p:nvPr/>
        </p:nvSpPr>
        <p:spPr>
          <a:xfrm>
            <a:off x="7664636" y="5668580"/>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grpSp>
        <p:nvGrpSpPr>
          <p:cNvPr id="206" name="page22image2464.jpg"/>
          <p:cNvGrpSpPr/>
          <p:nvPr/>
        </p:nvGrpSpPr>
        <p:grpSpPr>
          <a:xfrm>
            <a:off x="9136098" y="3499617"/>
            <a:ext cx="3568703" cy="5168902"/>
            <a:chOff x="0" y="0"/>
            <a:chExt cx="3568701" cy="5168901"/>
          </a:xfrm>
        </p:grpSpPr>
        <p:pic>
          <p:nvPicPr>
            <p:cNvPr id="204" name="page22image2464.jpg" descr="page22image2464.jpg"/>
            <p:cNvPicPr>
              <a:picLocks noChangeAspect="1"/>
            </p:cNvPicPr>
            <p:nvPr/>
          </p:nvPicPr>
          <p:blipFill>
            <a:blip r:embed="rId9">
              <a:extLst/>
            </a:blip>
            <a:stretch>
              <a:fillRect/>
            </a:stretch>
          </p:blipFill>
          <p:spPr>
            <a:xfrm>
              <a:off x="44450" y="44450"/>
              <a:ext cx="3479802" cy="5080002"/>
            </a:xfrm>
            <a:prstGeom prst="rect">
              <a:avLst/>
            </a:prstGeom>
            <a:ln w="12700" cap="flat">
              <a:noFill/>
              <a:miter lim="400000"/>
            </a:ln>
            <a:effectLst/>
          </p:spPr>
        </p:pic>
        <p:pic>
          <p:nvPicPr>
            <p:cNvPr id="205" name="page22image2464.jpg" descr="page22image2464.jpg"/>
            <p:cNvPicPr>
              <a:picLocks noChangeAspect="1"/>
            </p:cNvPicPr>
            <p:nvPr/>
          </p:nvPicPr>
          <p:blipFill>
            <a:blip r:embed="rId10">
              <a:extLst/>
            </a:blip>
            <a:stretch>
              <a:fillRect/>
            </a:stretch>
          </p:blipFill>
          <p:spPr>
            <a:xfrm>
              <a:off x="0" y="0"/>
              <a:ext cx="3568702" cy="5168902"/>
            </a:xfrm>
            <a:prstGeom prst="rect">
              <a:avLst/>
            </a:prstGeom>
            <a:ln w="12700" cap="flat">
              <a:noFill/>
              <a:miter lim="400000"/>
            </a:ln>
            <a:effectLst/>
          </p:spPr>
        </p:pic>
      </p:grpSp>
      <p:sp>
        <p:nvSpPr>
          <p:cNvPr id="207" name="Text"/>
          <p:cNvSpPr txBox="1"/>
          <p:nvPr/>
        </p:nvSpPr>
        <p:spPr>
          <a:xfrm>
            <a:off x="4762500" y="2239009"/>
            <a:ext cx="152400"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94"/>
                                        </p:tgtEl>
                                        <p:attrNameLst>
                                          <p:attrName>style.visibility</p:attrName>
                                        </p:attrNameLst>
                                      </p:cBhvr>
                                      <p:to>
                                        <p:strVal val="visible"/>
                                      </p:to>
                                    </p:set>
                                    <p:animEffect transition="in" filter="box(out)">
                                      <p:cBhvr>
                                        <p:cTn id="7" dur="1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198"/>
                                        </p:tgtEl>
                                        <p:attrNameLst>
                                          <p:attrName>style.visibility</p:attrName>
                                        </p:attrNameLst>
                                      </p:cBhvr>
                                      <p:to>
                                        <p:strVal val="visible"/>
                                      </p:to>
                                    </p:set>
                                    <p:animEffect transition="in" filter="box(out)">
                                      <p:cBhvr>
                                        <p:cTn id="12" dur="1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02"/>
                                        </p:tgtEl>
                                        <p:attrNameLst>
                                          <p:attrName>style.visibility</p:attrName>
                                        </p:attrNameLst>
                                      </p:cBhvr>
                                      <p:to>
                                        <p:strVal val="visible"/>
                                      </p:to>
                                    </p:set>
                                    <p:animEffect transition="in" filter="box(out)">
                                      <p:cBhvr>
                                        <p:cTn id="17" dur="10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p:tmAbs val="0"/>
                                  </p:iterate>
                                  <p:childTnLst>
                                    <p:set>
                                      <p:cBhvr>
                                        <p:cTn id="21" fill="hold"/>
                                        <p:tgtEl>
                                          <p:spTgt spid="206"/>
                                        </p:tgtEl>
                                        <p:attrNameLst>
                                          <p:attrName>style.visibility</p:attrName>
                                        </p:attrNameLst>
                                      </p:cBhvr>
                                      <p:to>
                                        <p:strVal val="visible"/>
                                      </p:to>
                                    </p:set>
                                    <p:animEffect transition="in" filter="box(out)">
                                      <p:cBhvr>
                                        <p:cTn id="22"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8" grpId="2" animBg="1" advAuto="0"/>
      <p:bldP spid="202" grpId="3" animBg="1" advAuto="0"/>
      <p:bldP spid="206"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 name="How to delegate effectively"/>
          <p:cNvSpPr txBox="1">
            <a:spLocks noGrp="1"/>
          </p:cNvSpPr>
          <p:nvPr>
            <p:ph type="title"/>
          </p:nvPr>
        </p:nvSpPr>
        <p:spPr>
          <a:xfrm>
            <a:off x="315578" y="203200"/>
            <a:ext cx="8724088" cy="2540000"/>
          </a:xfrm>
          <a:prstGeom prst="rect">
            <a:avLst/>
          </a:prstGeom>
        </p:spPr>
        <p:txBody>
          <a:bodyPr/>
          <a:lstStyle>
            <a:lvl1pPr algn="l">
              <a:defRPr>
                <a:solidFill>
                  <a:srgbClr val="A8CA95"/>
                </a:solidFill>
              </a:defRPr>
            </a:lvl1pPr>
          </a:lstStyle>
          <a:p>
            <a:r>
              <a:t>How to delegate effectively</a:t>
            </a:r>
          </a:p>
        </p:txBody>
      </p:sp>
      <p:sp>
        <p:nvSpPr>
          <p:cNvPr id="210" name="Not every idea is a good one.…"/>
          <p:cNvSpPr txBox="1">
            <a:spLocks noGrp="1"/>
          </p:cNvSpPr>
          <p:nvPr>
            <p:ph type="body" idx="1"/>
          </p:nvPr>
        </p:nvSpPr>
        <p:spPr>
          <a:xfrm>
            <a:off x="561880" y="2768600"/>
            <a:ext cx="11067027" cy="6726691"/>
          </a:xfrm>
          <a:prstGeom prst="rect">
            <a:avLst/>
          </a:prstGeom>
        </p:spPr>
        <p:txBody>
          <a:bodyPr/>
          <a:lstStyle/>
          <a:p>
            <a:pPr marL="457200" indent="-457200" defTabSz="365759">
              <a:spcBef>
                <a:spcPts val="2800"/>
              </a:spcBef>
              <a:buBlip>
                <a:blip r:embed="rId2"/>
              </a:buBlip>
              <a:defRPr sz="2800"/>
            </a:pPr>
            <a:r>
              <a:t>Not every idea is a good one.</a:t>
            </a:r>
          </a:p>
          <a:p>
            <a:pPr marL="457200" indent="-457200" defTabSz="365759">
              <a:spcBef>
                <a:spcPts val="2800"/>
              </a:spcBef>
              <a:buBlip>
                <a:blip r:embed="rId2"/>
              </a:buBlip>
              <a:defRPr sz="2800"/>
            </a:pPr>
            <a:r>
              <a:t>Not every good idea must be pursued.</a:t>
            </a:r>
          </a:p>
          <a:p>
            <a:pPr marL="457200" indent="-457200" defTabSz="365759">
              <a:spcBef>
                <a:spcPts val="2800"/>
              </a:spcBef>
              <a:buBlip>
                <a:blip r:embed="rId2"/>
              </a:buBlip>
              <a:defRPr sz="2800"/>
            </a:pPr>
            <a:r>
              <a:t>Invest time in planning.</a:t>
            </a:r>
          </a:p>
          <a:p>
            <a:pPr marL="914400" lvl="1" indent="-457200" defTabSz="365759">
              <a:spcBef>
                <a:spcPts val="2800"/>
              </a:spcBef>
              <a:buBlip>
                <a:blip r:embed="rId2"/>
              </a:buBlip>
              <a:defRPr sz="2800"/>
            </a:pPr>
            <a:r>
              <a:t>Who? What? When? Where?</a:t>
            </a:r>
          </a:p>
          <a:p>
            <a:pPr marL="457200" indent="-457200" defTabSz="365759">
              <a:spcBef>
                <a:spcPts val="2800"/>
              </a:spcBef>
              <a:buBlip>
                <a:blip r:embed="rId2"/>
              </a:buBlip>
              <a:defRPr sz="2800"/>
            </a:pPr>
            <a:r>
              <a:t>Empower your board to do their jobs.</a:t>
            </a:r>
          </a:p>
          <a:p>
            <a:pPr marL="457200" indent="-457200" defTabSz="365759">
              <a:spcBef>
                <a:spcPts val="2800"/>
              </a:spcBef>
              <a:buBlip>
                <a:blip r:embed="rId2"/>
              </a:buBlip>
              <a:defRPr sz="2800"/>
            </a:pPr>
            <a:r>
              <a:t>Power to the people!  Use committees to break tasks down into smaller chunks.</a:t>
            </a:r>
          </a:p>
          <a:p>
            <a:pPr marL="457200" indent="-457200" defTabSz="365759">
              <a:spcBef>
                <a:spcPts val="2800"/>
              </a:spcBef>
              <a:buBlip>
                <a:blip r:embed="rId2"/>
              </a:buBlip>
              <a:defRPr sz="2800"/>
            </a:pPr>
            <a:r>
              <a:t>Show appreciation to your volunteers!</a:t>
            </a:r>
          </a:p>
        </p:txBody>
      </p:sp>
      <p:grpSp>
        <p:nvGrpSpPr>
          <p:cNvPr id="213" name="page10image1336.png"/>
          <p:cNvGrpSpPr/>
          <p:nvPr/>
        </p:nvGrpSpPr>
        <p:grpSpPr>
          <a:xfrm>
            <a:off x="9189856" y="157999"/>
            <a:ext cx="3346452" cy="2626918"/>
            <a:chOff x="0" y="0"/>
            <a:chExt cx="3346451" cy="2626917"/>
          </a:xfrm>
        </p:grpSpPr>
        <p:pic>
          <p:nvPicPr>
            <p:cNvPr id="211" name="page10image1336.png" descr="page10image1336.png"/>
            <p:cNvPicPr>
              <a:picLocks noChangeAspect="1"/>
            </p:cNvPicPr>
            <p:nvPr/>
          </p:nvPicPr>
          <p:blipFill>
            <a:blip r:embed="rId3">
              <a:extLst/>
            </a:blip>
            <a:srcRect t="3994" r="15135"/>
            <a:stretch>
              <a:fillRect/>
            </a:stretch>
          </p:blipFill>
          <p:spPr>
            <a:xfrm>
              <a:off x="44396" y="44450"/>
              <a:ext cx="3257516" cy="2538095"/>
            </a:xfrm>
            <a:prstGeom prst="rect">
              <a:avLst/>
            </a:prstGeom>
            <a:ln w="12700" cap="flat">
              <a:noFill/>
              <a:miter lim="400000"/>
            </a:ln>
            <a:effectLst/>
          </p:spPr>
        </p:pic>
        <p:pic>
          <p:nvPicPr>
            <p:cNvPr id="212" name="page10image1336.png" descr="page10image1336.png"/>
            <p:cNvPicPr>
              <a:picLocks noChangeAspect="1"/>
            </p:cNvPicPr>
            <p:nvPr/>
          </p:nvPicPr>
          <p:blipFill>
            <a:blip r:embed="rId4">
              <a:extLst/>
            </a:blip>
            <a:stretch>
              <a:fillRect/>
            </a:stretch>
          </p:blipFill>
          <p:spPr>
            <a:xfrm>
              <a:off x="0" y="0"/>
              <a:ext cx="3346452" cy="2626918"/>
            </a:xfrm>
            <a:prstGeom prst="rect">
              <a:avLst/>
            </a:prstGeom>
            <a:ln w="12700" cap="flat">
              <a:noFill/>
              <a:miter lim="400000"/>
            </a:ln>
            <a:effectLst/>
          </p:spPr>
        </p:pic>
      </p:grpSp>
      <p:sp>
        <p:nvSpPr>
          <p:cNvPr id="214" name="Text"/>
          <p:cNvSpPr txBox="1"/>
          <p:nvPr/>
        </p:nvSpPr>
        <p:spPr>
          <a:xfrm>
            <a:off x="3625850" y="2797809"/>
            <a:ext cx="152400"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anim calcmode="lin" valueType="num">
                                      <p:cBhvr>
                                        <p:cTn id="7" dur="750" fill="hold"/>
                                        <p:tgtEl>
                                          <p:spTgt spid="210">
                                            <p:bg/>
                                          </p:spTgt>
                                        </p:tgtEl>
                                        <p:attrNameLst>
                                          <p:attrName>ppt_w</p:attrName>
                                        </p:attrNameLst>
                                      </p:cBhvr>
                                      <p:tavLst>
                                        <p:tav tm="0">
                                          <p:val>
                                            <p:fltVal val="0"/>
                                          </p:val>
                                        </p:tav>
                                        <p:tav tm="100000">
                                          <p:val>
                                            <p:strVal val="#ppt_w"/>
                                          </p:val>
                                        </p:tav>
                                      </p:tavLst>
                                    </p:anim>
                                    <p:anim calcmode="lin" valueType="num">
                                      <p:cBhvr>
                                        <p:cTn id="8" dur="750" fill="hold"/>
                                        <p:tgtEl>
                                          <p:spTgt spid="21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10">
                                            <p:txEl>
                                              <p:pRg st="0" end="0"/>
                                            </p:txEl>
                                          </p:spTgt>
                                        </p:tgtEl>
                                        <p:attrNameLst>
                                          <p:attrName>style.visibility</p:attrName>
                                        </p:attrNameLst>
                                      </p:cBhvr>
                                      <p:to>
                                        <p:strVal val="visible"/>
                                      </p:to>
                                    </p:set>
                                    <p:anim calcmode="lin" valueType="num">
                                      <p:cBhvr>
                                        <p:cTn id="11" dur="750" fill="hold"/>
                                        <p:tgtEl>
                                          <p:spTgt spid="210">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21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3" presetClass="entr" presetSubtype="16" fill="hold" grpId="1" nodeType="afterEffect">
                                  <p:stCondLst>
                                    <p:cond delay="0"/>
                                  </p:stCondLst>
                                  <p:iterate>
                                    <p:tmAbs val="0"/>
                                  </p:iterate>
                                  <p:childTnLst>
                                    <p:set>
                                      <p:cBhvr>
                                        <p:cTn id="15" fill="hold"/>
                                        <p:tgtEl>
                                          <p:spTgt spid="210">
                                            <p:txEl>
                                              <p:pRg st="1" end="1"/>
                                            </p:txEl>
                                          </p:spTgt>
                                        </p:tgtEl>
                                        <p:attrNameLst>
                                          <p:attrName>style.visibility</p:attrName>
                                        </p:attrNameLst>
                                      </p:cBhvr>
                                      <p:to>
                                        <p:strVal val="visible"/>
                                      </p:to>
                                    </p:set>
                                    <p:anim calcmode="lin" valueType="num">
                                      <p:cBhvr>
                                        <p:cTn id="16" dur="750" fill="hold"/>
                                        <p:tgtEl>
                                          <p:spTgt spid="210">
                                            <p:txEl>
                                              <p:pRg st="1" end="1"/>
                                            </p:txEl>
                                          </p:spTgt>
                                        </p:tgtEl>
                                        <p:attrNameLst>
                                          <p:attrName>ppt_w</p:attrName>
                                        </p:attrNameLst>
                                      </p:cBhvr>
                                      <p:tavLst>
                                        <p:tav tm="0">
                                          <p:val>
                                            <p:fltVal val="0"/>
                                          </p:val>
                                        </p:tav>
                                        <p:tav tm="100000">
                                          <p:val>
                                            <p:strVal val="#ppt_w"/>
                                          </p:val>
                                        </p:tav>
                                      </p:tavLst>
                                    </p:anim>
                                    <p:anim calcmode="lin" valueType="num">
                                      <p:cBhvr>
                                        <p:cTn id="17" dur="750" fill="hold"/>
                                        <p:tgtEl>
                                          <p:spTgt spid="2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10">
                                            <p:txEl>
                                              <p:pRg st="2" end="2"/>
                                            </p:txEl>
                                          </p:spTgt>
                                        </p:tgtEl>
                                        <p:attrNameLst>
                                          <p:attrName>style.visibility</p:attrName>
                                        </p:attrNameLst>
                                      </p:cBhvr>
                                      <p:to>
                                        <p:strVal val="visible"/>
                                      </p:to>
                                    </p:set>
                                    <p:anim calcmode="lin" valueType="num">
                                      <p:cBhvr>
                                        <p:cTn id="22" dur="750" fill="hold"/>
                                        <p:tgtEl>
                                          <p:spTgt spid="210">
                                            <p:txEl>
                                              <p:pRg st="2" end="2"/>
                                            </p:txEl>
                                          </p:spTgt>
                                        </p:tgtEl>
                                        <p:attrNameLst>
                                          <p:attrName>ppt_w</p:attrName>
                                        </p:attrNameLst>
                                      </p:cBhvr>
                                      <p:tavLst>
                                        <p:tav tm="0">
                                          <p:val>
                                            <p:fltVal val="0"/>
                                          </p:val>
                                        </p:tav>
                                        <p:tav tm="100000">
                                          <p:val>
                                            <p:strVal val="#ppt_w"/>
                                          </p:val>
                                        </p:tav>
                                      </p:tavLst>
                                    </p:anim>
                                    <p:anim calcmode="lin" valueType="num">
                                      <p:cBhvr>
                                        <p:cTn id="23" dur="750" fill="hold"/>
                                        <p:tgtEl>
                                          <p:spTgt spid="2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10">
                                            <p:txEl>
                                              <p:pRg st="3" end="3"/>
                                            </p:txEl>
                                          </p:spTgt>
                                        </p:tgtEl>
                                        <p:attrNameLst>
                                          <p:attrName>style.visibility</p:attrName>
                                        </p:attrNameLst>
                                      </p:cBhvr>
                                      <p:to>
                                        <p:strVal val="visible"/>
                                      </p:to>
                                    </p:set>
                                    <p:anim calcmode="lin" valueType="num">
                                      <p:cBhvr>
                                        <p:cTn id="28" dur="750" fill="hold"/>
                                        <p:tgtEl>
                                          <p:spTgt spid="210">
                                            <p:txEl>
                                              <p:pRg st="3" end="3"/>
                                            </p:txEl>
                                          </p:spTgt>
                                        </p:tgtEl>
                                        <p:attrNameLst>
                                          <p:attrName>ppt_w</p:attrName>
                                        </p:attrNameLst>
                                      </p:cBhvr>
                                      <p:tavLst>
                                        <p:tav tm="0">
                                          <p:val>
                                            <p:fltVal val="0"/>
                                          </p:val>
                                        </p:tav>
                                        <p:tav tm="100000">
                                          <p:val>
                                            <p:strVal val="#ppt_w"/>
                                          </p:val>
                                        </p:tav>
                                      </p:tavLst>
                                    </p:anim>
                                    <p:anim calcmode="lin" valueType="num">
                                      <p:cBhvr>
                                        <p:cTn id="29" dur="750" fill="hold"/>
                                        <p:tgtEl>
                                          <p:spTgt spid="2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210">
                                            <p:txEl>
                                              <p:pRg st="4" end="4"/>
                                            </p:txEl>
                                          </p:spTgt>
                                        </p:tgtEl>
                                        <p:attrNameLst>
                                          <p:attrName>style.visibility</p:attrName>
                                        </p:attrNameLst>
                                      </p:cBhvr>
                                      <p:to>
                                        <p:strVal val="visible"/>
                                      </p:to>
                                    </p:set>
                                    <p:anim calcmode="lin" valueType="num">
                                      <p:cBhvr>
                                        <p:cTn id="34" dur="750" fill="hold"/>
                                        <p:tgtEl>
                                          <p:spTgt spid="210">
                                            <p:txEl>
                                              <p:pRg st="4" end="4"/>
                                            </p:txEl>
                                          </p:spTgt>
                                        </p:tgtEl>
                                        <p:attrNameLst>
                                          <p:attrName>ppt_w</p:attrName>
                                        </p:attrNameLst>
                                      </p:cBhvr>
                                      <p:tavLst>
                                        <p:tav tm="0">
                                          <p:val>
                                            <p:fltVal val="0"/>
                                          </p:val>
                                        </p:tav>
                                        <p:tav tm="100000">
                                          <p:val>
                                            <p:strVal val="#ppt_w"/>
                                          </p:val>
                                        </p:tav>
                                      </p:tavLst>
                                    </p:anim>
                                    <p:anim calcmode="lin" valueType="num">
                                      <p:cBhvr>
                                        <p:cTn id="35" dur="750" fill="hold"/>
                                        <p:tgtEl>
                                          <p:spTgt spid="2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iterate>
                                    <p:tmAbs val="0"/>
                                  </p:iterate>
                                  <p:childTnLst>
                                    <p:set>
                                      <p:cBhvr>
                                        <p:cTn id="39" fill="hold"/>
                                        <p:tgtEl>
                                          <p:spTgt spid="210">
                                            <p:txEl>
                                              <p:pRg st="5" end="5"/>
                                            </p:txEl>
                                          </p:spTgt>
                                        </p:tgtEl>
                                        <p:attrNameLst>
                                          <p:attrName>style.visibility</p:attrName>
                                        </p:attrNameLst>
                                      </p:cBhvr>
                                      <p:to>
                                        <p:strVal val="visible"/>
                                      </p:to>
                                    </p:set>
                                    <p:anim calcmode="lin" valueType="num">
                                      <p:cBhvr>
                                        <p:cTn id="40" dur="750" fill="hold"/>
                                        <p:tgtEl>
                                          <p:spTgt spid="210">
                                            <p:txEl>
                                              <p:pRg st="5" end="5"/>
                                            </p:txEl>
                                          </p:spTgt>
                                        </p:tgtEl>
                                        <p:attrNameLst>
                                          <p:attrName>ppt_w</p:attrName>
                                        </p:attrNameLst>
                                      </p:cBhvr>
                                      <p:tavLst>
                                        <p:tav tm="0">
                                          <p:val>
                                            <p:fltVal val="0"/>
                                          </p:val>
                                        </p:tav>
                                        <p:tav tm="100000">
                                          <p:val>
                                            <p:strVal val="#ppt_w"/>
                                          </p:val>
                                        </p:tav>
                                      </p:tavLst>
                                    </p:anim>
                                    <p:anim calcmode="lin" valueType="num">
                                      <p:cBhvr>
                                        <p:cTn id="41" dur="750" fill="hold"/>
                                        <p:tgtEl>
                                          <p:spTgt spid="21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1" nodeType="clickEffect">
                                  <p:stCondLst>
                                    <p:cond delay="0"/>
                                  </p:stCondLst>
                                  <p:iterate>
                                    <p:tmAbs val="0"/>
                                  </p:iterate>
                                  <p:childTnLst>
                                    <p:set>
                                      <p:cBhvr>
                                        <p:cTn id="45" fill="hold"/>
                                        <p:tgtEl>
                                          <p:spTgt spid="210">
                                            <p:txEl>
                                              <p:pRg st="6" end="6"/>
                                            </p:txEl>
                                          </p:spTgt>
                                        </p:tgtEl>
                                        <p:attrNameLst>
                                          <p:attrName>style.visibility</p:attrName>
                                        </p:attrNameLst>
                                      </p:cBhvr>
                                      <p:to>
                                        <p:strVal val="visible"/>
                                      </p:to>
                                    </p:set>
                                    <p:anim calcmode="lin" valueType="num">
                                      <p:cBhvr>
                                        <p:cTn id="46" dur="750" fill="hold"/>
                                        <p:tgtEl>
                                          <p:spTgt spid="210">
                                            <p:txEl>
                                              <p:pRg st="6" end="6"/>
                                            </p:txEl>
                                          </p:spTgt>
                                        </p:tgtEl>
                                        <p:attrNameLst>
                                          <p:attrName>ppt_w</p:attrName>
                                        </p:attrNameLst>
                                      </p:cBhvr>
                                      <p:tavLst>
                                        <p:tav tm="0">
                                          <p:val>
                                            <p:fltVal val="0"/>
                                          </p:val>
                                        </p:tav>
                                        <p:tav tm="100000">
                                          <p:val>
                                            <p:strVal val="#ppt_w"/>
                                          </p:val>
                                        </p:tav>
                                      </p:tavLst>
                                    </p:anim>
                                    <p:anim calcmode="lin" valueType="num">
                                      <p:cBhvr>
                                        <p:cTn id="47" dur="750" fill="hold"/>
                                        <p:tgtEl>
                                          <p:spTgt spid="21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 name="How to run an effective meeting"/>
          <p:cNvSpPr txBox="1">
            <a:spLocks noGrp="1"/>
          </p:cNvSpPr>
          <p:nvPr>
            <p:ph type="title"/>
          </p:nvPr>
        </p:nvSpPr>
        <p:spPr>
          <a:xfrm>
            <a:off x="3287021" y="203200"/>
            <a:ext cx="9340627" cy="2540000"/>
          </a:xfrm>
          <a:prstGeom prst="rect">
            <a:avLst/>
          </a:prstGeom>
        </p:spPr>
        <p:txBody>
          <a:bodyPr/>
          <a:lstStyle>
            <a:lvl1pPr algn="r">
              <a:defRPr>
                <a:solidFill>
                  <a:srgbClr val="A8CA95"/>
                </a:solidFill>
              </a:defRPr>
            </a:lvl1pPr>
          </a:lstStyle>
          <a:p>
            <a:r>
              <a:t>How to run an effective meeting</a:t>
            </a:r>
          </a:p>
        </p:txBody>
      </p:sp>
      <p:sp>
        <p:nvSpPr>
          <p:cNvPr id="217" name="Realize that time is people’s most limited resource.…"/>
          <p:cNvSpPr txBox="1">
            <a:spLocks noGrp="1"/>
          </p:cNvSpPr>
          <p:nvPr>
            <p:ph type="body" idx="1"/>
          </p:nvPr>
        </p:nvSpPr>
        <p:spPr>
          <a:xfrm>
            <a:off x="454122" y="3276597"/>
            <a:ext cx="11934078" cy="6223327"/>
          </a:xfrm>
          <a:prstGeom prst="rect">
            <a:avLst/>
          </a:prstGeom>
        </p:spPr>
        <p:txBody>
          <a:bodyPr/>
          <a:lstStyle/>
          <a:p>
            <a:pPr marL="420052" indent="-420052" defTabSz="336042">
              <a:spcBef>
                <a:spcPts val="2600"/>
              </a:spcBef>
              <a:buBlip>
                <a:blip r:embed="rId2"/>
              </a:buBlip>
              <a:defRPr sz="2646"/>
            </a:pPr>
            <a:r>
              <a:t>Realize that time is people’s most limited resource.</a:t>
            </a:r>
          </a:p>
          <a:p>
            <a:pPr marL="420052" indent="-420052" defTabSz="336042">
              <a:spcBef>
                <a:spcPts val="2600"/>
              </a:spcBef>
              <a:buBlip>
                <a:blip r:embed="rId2"/>
              </a:buBlip>
              <a:defRPr sz="2646"/>
            </a:pPr>
            <a:r>
              <a:t>Respect the time of your participants.</a:t>
            </a:r>
          </a:p>
          <a:p>
            <a:pPr marL="840105" lvl="1" indent="-420052" defTabSz="336042">
              <a:spcBef>
                <a:spcPts val="2600"/>
              </a:spcBef>
              <a:buBlip>
                <a:blip r:embed="rId2"/>
              </a:buBlip>
              <a:defRPr sz="2646"/>
            </a:pPr>
            <a:r>
              <a:t>Have an agenda</a:t>
            </a:r>
          </a:p>
          <a:p>
            <a:pPr marL="840105" lvl="1" indent="-420052" defTabSz="336042">
              <a:spcBef>
                <a:spcPts val="2600"/>
              </a:spcBef>
              <a:buBlip>
                <a:blip r:embed="rId2"/>
              </a:buBlip>
              <a:defRPr sz="2646"/>
            </a:pPr>
            <a:r>
              <a:t>Set time constraints for the meeting; be realistic from the outset.</a:t>
            </a:r>
          </a:p>
          <a:p>
            <a:pPr marL="840105" lvl="1" indent="-420052" defTabSz="336042">
              <a:spcBef>
                <a:spcPts val="2600"/>
              </a:spcBef>
              <a:buBlip>
                <a:blip r:embed="rId2"/>
              </a:buBlip>
              <a:defRPr sz="2646"/>
            </a:pPr>
            <a:r>
              <a:t>Don’t let one person dominate the meeting.</a:t>
            </a:r>
          </a:p>
          <a:p>
            <a:pPr marL="420052" indent="-420052" defTabSz="336042">
              <a:spcBef>
                <a:spcPts val="2600"/>
              </a:spcBef>
              <a:buBlip>
                <a:blip r:embed="rId2"/>
              </a:buBlip>
              <a:defRPr sz="2646"/>
            </a:pPr>
            <a:r>
              <a:t>Provide meaningful information.</a:t>
            </a:r>
          </a:p>
        </p:txBody>
      </p:sp>
      <p:grpSp>
        <p:nvGrpSpPr>
          <p:cNvPr id="220" name="page13image6928.png"/>
          <p:cNvGrpSpPr/>
          <p:nvPr/>
        </p:nvGrpSpPr>
        <p:grpSpPr>
          <a:xfrm>
            <a:off x="283067" y="230129"/>
            <a:ext cx="2775350" cy="2775350"/>
            <a:chOff x="0" y="0"/>
            <a:chExt cx="2775349" cy="2775349"/>
          </a:xfrm>
        </p:grpSpPr>
        <p:pic>
          <p:nvPicPr>
            <p:cNvPr id="218" name="page13image6928.png" descr="page13image6928.png"/>
            <p:cNvPicPr>
              <a:picLocks noChangeAspect="1"/>
            </p:cNvPicPr>
            <p:nvPr/>
          </p:nvPicPr>
          <p:blipFill>
            <a:blip r:embed="rId3">
              <a:extLst/>
            </a:blip>
            <a:stretch>
              <a:fillRect/>
            </a:stretch>
          </p:blipFill>
          <p:spPr>
            <a:xfrm>
              <a:off x="44450" y="44450"/>
              <a:ext cx="2686457" cy="2686457"/>
            </a:xfrm>
            <a:prstGeom prst="rect">
              <a:avLst/>
            </a:prstGeom>
            <a:ln w="12700" cap="flat">
              <a:noFill/>
              <a:miter lim="400000"/>
            </a:ln>
            <a:effectLst/>
          </p:spPr>
        </p:pic>
        <p:pic>
          <p:nvPicPr>
            <p:cNvPr id="219" name="page13image6928.png" descr="page13image6928.png"/>
            <p:cNvPicPr>
              <a:picLocks noChangeAspect="1"/>
            </p:cNvPicPr>
            <p:nvPr/>
          </p:nvPicPr>
          <p:blipFill>
            <a:blip r:embed="rId4">
              <a:extLst/>
            </a:blip>
            <a:stretch>
              <a:fillRect/>
            </a:stretch>
          </p:blipFill>
          <p:spPr>
            <a:xfrm>
              <a:off x="0" y="0"/>
              <a:ext cx="2775350" cy="2775350"/>
            </a:xfrm>
            <a:prstGeom prst="rect">
              <a:avLst/>
            </a:prstGeom>
            <a:ln w="12700" cap="flat">
              <a:noFill/>
              <a:miter lim="400000"/>
            </a:ln>
            <a:effectLst/>
          </p:spPr>
        </p:pic>
      </p:grpSp>
      <p:sp>
        <p:nvSpPr>
          <p:cNvPr id="221" name="Text"/>
          <p:cNvSpPr txBox="1"/>
          <p:nvPr/>
        </p:nvSpPr>
        <p:spPr>
          <a:xfrm>
            <a:off x="250548" y="605334"/>
            <a:ext cx="152401" cy="424181"/>
          </a:xfrm>
          <a:prstGeom prst="rect">
            <a:avLst/>
          </a:prstGeom>
          <a:ln w="12700">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17">
                                            <p:bg/>
                                          </p:spTgt>
                                        </p:tgtEl>
                                        <p:attrNameLst>
                                          <p:attrName>style.visibility</p:attrName>
                                        </p:attrNameLst>
                                      </p:cBhvr>
                                      <p:to>
                                        <p:strVal val="visible"/>
                                      </p:to>
                                    </p:set>
                                    <p:animEffect transition="in" filter="box(out)">
                                      <p:cBhvr>
                                        <p:cTn id="7" dur="1000"/>
                                        <p:tgtEl>
                                          <p:spTgt spid="217">
                                            <p:bg/>
                                          </p:spTgt>
                                        </p:tgtEl>
                                      </p:cBhvr>
                                    </p:animEffect>
                                  </p:childTnLst>
                                </p:cTn>
                              </p:par>
                              <p:par>
                                <p:cTn id="8" presetID="4" presetClass="entr" presetSubtype="32" fill="hold" grpId="1" nodeType="withEffect">
                                  <p:stCondLst>
                                    <p:cond delay="0"/>
                                  </p:stCondLst>
                                  <p:iterate>
                                    <p:tmAbs val="0"/>
                                  </p:iterate>
                                  <p:childTnLst>
                                    <p:set>
                                      <p:cBhvr>
                                        <p:cTn id="9" fill="hold"/>
                                        <p:tgtEl>
                                          <p:spTgt spid="217">
                                            <p:txEl>
                                              <p:pRg st="0" end="0"/>
                                            </p:txEl>
                                          </p:spTgt>
                                        </p:tgtEl>
                                        <p:attrNameLst>
                                          <p:attrName>style.visibility</p:attrName>
                                        </p:attrNameLst>
                                      </p:cBhvr>
                                      <p:to>
                                        <p:strVal val="visible"/>
                                      </p:to>
                                    </p:set>
                                    <p:animEffect transition="in" filter="box(out)">
                                      <p:cBhvr>
                                        <p:cTn id="10" dur="1000"/>
                                        <p:tgtEl>
                                          <p:spTgt spid="217">
                                            <p:txEl>
                                              <p:pRg st="0" end="0"/>
                                            </p:txEl>
                                          </p:spTgt>
                                        </p:tgtEl>
                                      </p:cBhvr>
                                    </p:animEffect>
                                  </p:childTnLst>
                                </p:cTn>
                              </p:par>
                            </p:childTnLst>
                          </p:cTn>
                        </p:par>
                        <p:par>
                          <p:cTn id="11" fill="hold">
                            <p:stCondLst>
                              <p:cond delay="1000"/>
                            </p:stCondLst>
                            <p:childTnLst>
                              <p:par>
                                <p:cTn id="12" presetID="4" presetClass="entr" presetSubtype="32" fill="hold" grpId="1" nodeType="afterEffect">
                                  <p:stCondLst>
                                    <p:cond delay="0"/>
                                  </p:stCondLst>
                                  <p:iterate>
                                    <p:tmAbs val="0"/>
                                  </p:iterate>
                                  <p:childTnLst>
                                    <p:set>
                                      <p:cBhvr>
                                        <p:cTn id="13" fill="hold"/>
                                        <p:tgtEl>
                                          <p:spTgt spid="217">
                                            <p:txEl>
                                              <p:pRg st="1" end="1"/>
                                            </p:txEl>
                                          </p:spTgt>
                                        </p:tgtEl>
                                        <p:attrNameLst>
                                          <p:attrName>style.visibility</p:attrName>
                                        </p:attrNameLst>
                                      </p:cBhvr>
                                      <p:to>
                                        <p:strVal val="visible"/>
                                      </p:to>
                                    </p:set>
                                    <p:animEffect transition="in" filter="box(out)">
                                      <p:cBhvr>
                                        <p:cTn id="14" dur="1000"/>
                                        <p:tgtEl>
                                          <p:spTgt spid="21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1" nodeType="clickEffect">
                                  <p:stCondLst>
                                    <p:cond delay="0"/>
                                  </p:stCondLst>
                                  <p:iterate>
                                    <p:tmAbs val="0"/>
                                  </p:iterate>
                                  <p:childTnLst>
                                    <p:set>
                                      <p:cBhvr>
                                        <p:cTn id="18" fill="hold"/>
                                        <p:tgtEl>
                                          <p:spTgt spid="217">
                                            <p:txEl>
                                              <p:pRg st="2" end="2"/>
                                            </p:txEl>
                                          </p:spTgt>
                                        </p:tgtEl>
                                        <p:attrNameLst>
                                          <p:attrName>style.visibility</p:attrName>
                                        </p:attrNameLst>
                                      </p:cBhvr>
                                      <p:to>
                                        <p:strVal val="visible"/>
                                      </p:to>
                                    </p:set>
                                    <p:animEffect transition="in" filter="box(out)">
                                      <p:cBhvr>
                                        <p:cTn id="19" dur="1000"/>
                                        <p:tgtEl>
                                          <p:spTgt spid="2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1" nodeType="clickEffect">
                                  <p:stCondLst>
                                    <p:cond delay="0"/>
                                  </p:stCondLst>
                                  <p:iterate>
                                    <p:tmAbs val="0"/>
                                  </p:iterate>
                                  <p:childTnLst>
                                    <p:set>
                                      <p:cBhvr>
                                        <p:cTn id="23" fill="hold"/>
                                        <p:tgtEl>
                                          <p:spTgt spid="217">
                                            <p:txEl>
                                              <p:pRg st="3" end="3"/>
                                            </p:txEl>
                                          </p:spTgt>
                                        </p:tgtEl>
                                        <p:attrNameLst>
                                          <p:attrName>style.visibility</p:attrName>
                                        </p:attrNameLst>
                                      </p:cBhvr>
                                      <p:to>
                                        <p:strVal val="visible"/>
                                      </p:to>
                                    </p:set>
                                    <p:animEffect transition="in" filter="box(out)">
                                      <p:cBhvr>
                                        <p:cTn id="24" dur="1000"/>
                                        <p:tgtEl>
                                          <p:spTgt spid="21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1" nodeType="clickEffect">
                                  <p:stCondLst>
                                    <p:cond delay="0"/>
                                  </p:stCondLst>
                                  <p:iterate>
                                    <p:tmAbs val="0"/>
                                  </p:iterate>
                                  <p:childTnLst>
                                    <p:set>
                                      <p:cBhvr>
                                        <p:cTn id="28" fill="hold"/>
                                        <p:tgtEl>
                                          <p:spTgt spid="217">
                                            <p:txEl>
                                              <p:pRg st="4" end="4"/>
                                            </p:txEl>
                                          </p:spTgt>
                                        </p:tgtEl>
                                        <p:attrNameLst>
                                          <p:attrName>style.visibility</p:attrName>
                                        </p:attrNameLst>
                                      </p:cBhvr>
                                      <p:to>
                                        <p:strVal val="visible"/>
                                      </p:to>
                                    </p:set>
                                    <p:animEffect transition="in" filter="box(out)">
                                      <p:cBhvr>
                                        <p:cTn id="29" dur="1000"/>
                                        <p:tgtEl>
                                          <p:spTgt spid="21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1" nodeType="clickEffect">
                                  <p:stCondLst>
                                    <p:cond delay="0"/>
                                  </p:stCondLst>
                                  <p:iterate>
                                    <p:tmAbs val="0"/>
                                  </p:iterate>
                                  <p:childTnLst>
                                    <p:set>
                                      <p:cBhvr>
                                        <p:cTn id="33" fill="hold"/>
                                        <p:tgtEl>
                                          <p:spTgt spid="217">
                                            <p:txEl>
                                              <p:pRg st="5" end="5"/>
                                            </p:txEl>
                                          </p:spTgt>
                                        </p:tgtEl>
                                        <p:attrNameLst>
                                          <p:attrName>style.visibility</p:attrName>
                                        </p:attrNameLst>
                                      </p:cBhvr>
                                      <p:to>
                                        <p:strVal val="visible"/>
                                      </p:to>
                                    </p:set>
                                    <p:animEffect transition="in" filter="box(out)">
                                      <p:cBhvr>
                                        <p:cTn id="34" dur="1000"/>
                                        <p:tgtEl>
                                          <p:spTgt spid="21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1" nodeType="clickEffect">
                                  <p:stCondLst>
                                    <p:cond delay="0"/>
                                  </p:stCondLst>
                                  <p:iterate>
                                    <p:tmAbs val="0"/>
                                  </p:iterate>
                                  <p:childTnLst>
                                    <p:set>
                                      <p:cBhvr>
                                        <p:cTn id="38" fill="hold"/>
                                        <p:tgtEl>
                                          <p:spTgt spid="217">
                                            <p:txEl>
                                              <p:pRg st="6" end="6"/>
                                            </p:txEl>
                                          </p:spTgt>
                                        </p:tgtEl>
                                        <p:attrNameLst>
                                          <p:attrName>style.visibility</p:attrName>
                                        </p:attrNameLst>
                                      </p:cBhvr>
                                      <p:to>
                                        <p:strVal val="visible"/>
                                      </p:to>
                                    </p:set>
                                    <p:animEffect transition="in" filter="box(out)">
                                      <p:cBhvr>
                                        <p:cTn id="39" dur="1000"/>
                                        <p:tgtEl>
                                          <p:spTgt spid="2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Why join PTA?"/>
          <p:cNvSpPr txBox="1">
            <a:spLocks noGrp="1"/>
          </p:cNvSpPr>
          <p:nvPr>
            <p:ph type="title"/>
          </p:nvPr>
        </p:nvSpPr>
        <p:spPr>
          <a:xfrm>
            <a:off x="541866" y="203200"/>
            <a:ext cx="10464801" cy="2540000"/>
          </a:xfrm>
          <a:prstGeom prst="rect">
            <a:avLst/>
          </a:prstGeom>
        </p:spPr>
        <p:txBody>
          <a:bodyPr/>
          <a:lstStyle>
            <a:lvl1pPr algn="l">
              <a:defRPr>
                <a:solidFill>
                  <a:srgbClr val="A8CA95"/>
                </a:solidFill>
              </a:defRPr>
            </a:lvl1pPr>
          </a:lstStyle>
          <a:p>
            <a:r>
              <a:t>Why join PTA?</a:t>
            </a:r>
          </a:p>
        </p:txBody>
      </p:sp>
      <p:grpSp>
        <p:nvGrpSpPr>
          <p:cNvPr id="226" name="pasted-image.jpeg"/>
          <p:cNvGrpSpPr/>
          <p:nvPr/>
        </p:nvGrpSpPr>
        <p:grpSpPr>
          <a:xfrm>
            <a:off x="794212" y="2561100"/>
            <a:ext cx="5305847" cy="3258920"/>
            <a:chOff x="0" y="0"/>
            <a:chExt cx="5305845" cy="3258919"/>
          </a:xfrm>
        </p:grpSpPr>
        <p:pic>
          <p:nvPicPr>
            <p:cNvPr id="224" name="pasted-image.jpeg" descr="pasted-image.jpeg"/>
            <p:cNvPicPr>
              <a:picLocks noChangeAspect="1"/>
            </p:cNvPicPr>
            <p:nvPr/>
          </p:nvPicPr>
          <p:blipFill>
            <a:blip r:embed="rId2">
              <a:extLst/>
            </a:blip>
            <a:stretch>
              <a:fillRect/>
            </a:stretch>
          </p:blipFill>
          <p:spPr>
            <a:xfrm>
              <a:off x="44449" y="44450"/>
              <a:ext cx="5216947" cy="3170020"/>
            </a:xfrm>
            <a:prstGeom prst="rect">
              <a:avLst/>
            </a:prstGeom>
            <a:ln w="12700" cap="flat">
              <a:noFill/>
              <a:miter lim="400000"/>
            </a:ln>
            <a:effectLst/>
          </p:spPr>
        </p:pic>
        <p:pic>
          <p:nvPicPr>
            <p:cNvPr id="225" name="pasted-image.jpeg" descr="pasted-image.jpeg"/>
            <p:cNvPicPr>
              <a:picLocks noChangeAspect="1"/>
            </p:cNvPicPr>
            <p:nvPr/>
          </p:nvPicPr>
          <p:blipFill>
            <a:blip r:embed="rId3">
              <a:extLst/>
            </a:blip>
            <a:stretch>
              <a:fillRect/>
            </a:stretch>
          </p:blipFill>
          <p:spPr>
            <a:xfrm>
              <a:off x="-1" y="0"/>
              <a:ext cx="5305847" cy="3258920"/>
            </a:xfrm>
            <a:prstGeom prst="rect">
              <a:avLst/>
            </a:prstGeom>
            <a:ln w="12700" cap="flat">
              <a:noFill/>
              <a:miter lim="400000"/>
            </a:ln>
            <a:effectLst/>
          </p:spPr>
        </p:pic>
      </p:grpSp>
      <p:grpSp>
        <p:nvGrpSpPr>
          <p:cNvPr id="229" name="pasted-image.jpeg"/>
          <p:cNvGrpSpPr/>
          <p:nvPr/>
        </p:nvGrpSpPr>
        <p:grpSpPr>
          <a:xfrm>
            <a:off x="6596173" y="5170018"/>
            <a:ext cx="5660785" cy="4316487"/>
            <a:chOff x="0" y="0"/>
            <a:chExt cx="5660784" cy="4316486"/>
          </a:xfrm>
        </p:grpSpPr>
        <p:pic>
          <p:nvPicPr>
            <p:cNvPr id="227" name="pasted-image.jpeg" descr="pasted-image.jpeg"/>
            <p:cNvPicPr>
              <a:picLocks noChangeAspect="1"/>
            </p:cNvPicPr>
            <p:nvPr/>
          </p:nvPicPr>
          <p:blipFill>
            <a:blip r:embed="rId4">
              <a:extLst/>
            </a:blip>
            <a:stretch>
              <a:fillRect/>
            </a:stretch>
          </p:blipFill>
          <p:spPr>
            <a:xfrm>
              <a:off x="44449" y="44449"/>
              <a:ext cx="5571886" cy="4227588"/>
            </a:xfrm>
            <a:prstGeom prst="rect">
              <a:avLst/>
            </a:prstGeom>
            <a:ln w="12700" cap="flat">
              <a:noFill/>
              <a:miter lim="400000"/>
            </a:ln>
            <a:effectLst/>
          </p:spPr>
        </p:pic>
        <p:pic>
          <p:nvPicPr>
            <p:cNvPr id="228" name="pasted-image.jpeg" descr="pasted-image.jpeg"/>
            <p:cNvPicPr>
              <a:picLocks noChangeAspect="1"/>
            </p:cNvPicPr>
            <p:nvPr/>
          </p:nvPicPr>
          <p:blipFill>
            <a:blip r:embed="rId5">
              <a:extLst/>
            </a:blip>
            <a:stretch>
              <a:fillRect/>
            </a:stretch>
          </p:blipFill>
          <p:spPr>
            <a:xfrm>
              <a:off x="-1" y="-1"/>
              <a:ext cx="5660786" cy="4316488"/>
            </a:xfrm>
            <a:prstGeom prst="rect">
              <a:avLst/>
            </a:prstGeom>
            <a:ln w="12700" cap="flat">
              <a:noFill/>
              <a:miter lim="400000"/>
            </a:ln>
            <a:effectLst/>
          </p:spPr>
        </p:pic>
      </p:grpSp>
      <p:grpSp>
        <p:nvGrpSpPr>
          <p:cNvPr id="232" name="pasted-image.png"/>
          <p:cNvGrpSpPr/>
          <p:nvPr/>
        </p:nvGrpSpPr>
        <p:grpSpPr>
          <a:xfrm>
            <a:off x="1973934" y="6268110"/>
            <a:ext cx="2946401" cy="2946402"/>
            <a:chOff x="0" y="0"/>
            <a:chExt cx="2946400" cy="2946400"/>
          </a:xfrm>
        </p:grpSpPr>
        <p:pic>
          <p:nvPicPr>
            <p:cNvPr id="230" name="pasted-image.png" descr="pasted-image.png"/>
            <p:cNvPicPr>
              <a:picLocks noChangeAspect="1"/>
            </p:cNvPicPr>
            <p:nvPr/>
          </p:nvPicPr>
          <p:blipFill>
            <a:blip r:embed="rId6">
              <a:extLst/>
            </a:blip>
            <a:stretch>
              <a:fillRect/>
            </a:stretch>
          </p:blipFill>
          <p:spPr>
            <a:xfrm>
              <a:off x="44450" y="44450"/>
              <a:ext cx="2857501" cy="2857501"/>
            </a:xfrm>
            <a:prstGeom prst="rect">
              <a:avLst/>
            </a:prstGeom>
            <a:ln w="12700" cap="flat">
              <a:noFill/>
              <a:miter lim="400000"/>
            </a:ln>
            <a:effectLst/>
          </p:spPr>
        </p:pic>
        <p:pic>
          <p:nvPicPr>
            <p:cNvPr id="231" name="pasted-image.png" descr="pasted-image.png"/>
            <p:cNvPicPr>
              <a:picLocks noChangeAspect="1"/>
            </p:cNvPicPr>
            <p:nvPr/>
          </p:nvPicPr>
          <p:blipFill>
            <a:blip r:embed="rId7">
              <a:extLst/>
            </a:blip>
            <a:stretch>
              <a:fillRect/>
            </a:stretch>
          </p:blipFill>
          <p:spPr>
            <a:xfrm>
              <a:off x="0" y="0"/>
              <a:ext cx="2946401" cy="2946401"/>
            </a:xfrm>
            <a:prstGeom prst="rect">
              <a:avLst/>
            </a:prstGeom>
            <a:ln w="12700" cap="flat">
              <a:noFill/>
              <a:miter lim="400000"/>
            </a:ln>
            <a:effectLst/>
          </p:spPr>
        </p:pic>
      </p:grpSp>
      <p:grpSp>
        <p:nvGrpSpPr>
          <p:cNvPr id="235" name="pasted-image.jpeg"/>
          <p:cNvGrpSpPr/>
          <p:nvPr/>
        </p:nvGrpSpPr>
        <p:grpSpPr>
          <a:xfrm>
            <a:off x="8939807" y="1347191"/>
            <a:ext cx="2489202" cy="3479803"/>
            <a:chOff x="0" y="0"/>
            <a:chExt cx="2489200" cy="3479801"/>
          </a:xfrm>
        </p:grpSpPr>
        <p:pic>
          <p:nvPicPr>
            <p:cNvPr id="233" name="pasted-image.jpeg" descr="pasted-image.jpeg"/>
            <p:cNvPicPr>
              <a:picLocks noChangeAspect="1"/>
            </p:cNvPicPr>
            <p:nvPr/>
          </p:nvPicPr>
          <p:blipFill>
            <a:blip r:embed="rId8">
              <a:extLst/>
            </a:blip>
            <a:stretch>
              <a:fillRect/>
            </a:stretch>
          </p:blipFill>
          <p:spPr>
            <a:xfrm>
              <a:off x="44450" y="44450"/>
              <a:ext cx="2400301" cy="3390902"/>
            </a:xfrm>
            <a:prstGeom prst="rect">
              <a:avLst/>
            </a:prstGeom>
            <a:ln w="12700" cap="flat">
              <a:noFill/>
              <a:miter lim="400000"/>
            </a:ln>
            <a:effectLst/>
          </p:spPr>
        </p:pic>
        <p:pic>
          <p:nvPicPr>
            <p:cNvPr id="234" name="pasted-image.jpeg" descr="pasted-image.jpeg"/>
            <p:cNvPicPr>
              <a:picLocks noChangeAspect="1"/>
            </p:cNvPicPr>
            <p:nvPr/>
          </p:nvPicPr>
          <p:blipFill>
            <a:blip r:embed="rId9">
              <a:extLst/>
            </a:blip>
            <a:stretch>
              <a:fillRect/>
            </a:stretch>
          </p:blipFill>
          <p:spPr>
            <a:xfrm>
              <a:off x="0" y="0"/>
              <a:ext cx="2489201" cy="3479802"/>
            </a:xfrm>
            <a:prstGeom prst="rect">
              <a:avLst/>
            </a:prstGeom>
            <a:ln w="12700" cap="flat">
              <a:noFill/>
              <a:miter lim="400000"/>
            </a:ln>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o fail to plan is to plan to fail"/>
          <p:cNvSpPr txBox="1">
            <a:spLocks noGrp="1"/>
          </p:cNvSpPr>
          <p:nvPr>
            <p:ph type="title"/>
          </p:nvPr>
        </p:nvSpPr>
        <p:spPr>
          <a:xfrm>
            <a:off x="4528387" y="203200"/>
            <a:ext cx="8078804" cy="2540000"/>
          </a:xfrm>
          <a:prstGeom prst="rect">
            <a:avLst/>
          </a:prstGeom>
        </p:spPr>
        <p:txBody>
          <a:bodyPr/>
          <a:lstStyle>
            <a:lvl1pPr algn="r" defTabSz="406908">
              <a:defRPr sz="6400">
                <a:solidFill>
                  <a:srgbClr val="A8CA95"/>
                </a:solidFill>
              </a:defRPr>
            </a:lvl1pPr>
          </a:lstStyle>
          <a:p>
            <a:r>
              <a:t>To fail to plan is to plan to fail</a:t>
            </a:r>
          </a:p>
        </p:txBody>
      </p:sp>
      <p:sp>
        <p:nvSpPr>
          <p:cNvPr id="238" name="What are the 2-3 big events that you want to host at your school this year?…"/>
          <p:cNvSpPr txBox="1">
            <a:spLocks noGrp="1"/>
          </p:cNvSpPr>
          <p:nvPr>
            <p:ph type="body" idx="1"/>
          </p:nvPr>
        </p:nvSpPr>
        <p:spPr>
          <a:xfrm>
            <a:off x="483418" y="3583783"/>
            <a:ext cx="12037963" cy="5740402"/>
          </a:xfrm>
          <a:prstGeom prst="rect">
            <a:avLst/>
          </a:prstGeom>
        </p:spPr>
        <p:txBody>
          <a:bodyPr/>
          <a:lstStyle/>
          <a:p>
            <a:pPr marL="417194" indent="-417194" defTabSz="333756">
              <a:spcBef>
                <a:spcPts val="2600"/>
              </a:spcBef>
              <a:buBlip>
                <a:blip r:embed="rId2"/>
              </a:buBlip>
              <a:defRPr sz="2600"/>
            </a:pPr>
            <a:r>
              <a:t>What are the 2-3 big events that you want to host at your school this year?</a:t>
            </a:r>
          </a:p>
          <a:p>
            <a:pPr marL="417194" indent="-417194" defTabSz="333756">
              <a:spcBef>
                <a:spcPts val="2600"/>
              </a:spcBef>
              <a:buBlip>
                <a:blip r:embed="rId2"/>
              </a:buBlip>
              <a:defRPr sz="2600"/>
            </a:pPr>
            <a:r>
              <a:t>It is better to do a few things well than to do many things poorly.</a:t>
            </a:r>
          </a:p>
          <a:p>
            <a:pPr marL="417194" indent="-417194" defTabSz="333756">
              <a:spcBef>
                <a:spcPts val="2600"/>
              </a:spcBef>
              <a:buBlip>
                <a:blip r:embed="rId2"/>
              </a:buBlip>
              <a:defRPr sz="2600"/>
            </a:pPr>
            <a:r>
              <a:t>Establish a calendar before the year starts so that you can get a big picture of what your PTA will accomplish.</a:t>
            </a:r>
          </a:p>
          <a:p>
            <a:pPr marL="417194" indent="-417194" defTabSz="333756">
              <a:spcBef>
                <a:spcPts val="2600"/>
              </a:spcBef>
              <a:buBlip>
                <a:blip r:embed="rId2"/>
              </a:buBlip>
              <a:defRPr sz="2600"/>
            </a:pPr>
            <a:r>
              <a:t>Evaluate your calendar using the six national PTA standards.  Do your programs support the PTA mission and standards?</a:t>
            </a:r>
          </a:p>
        </p:txBody>
      </p:sp>
      <p:grpSp>
        <p:nvGrpSpPr>
          <p:cNvPr id="241" name="page19image856.jpg"/>
          <p:cNvGrpSpPr/>
          <p:nvPr/>
        </p:nvGrpSpPr>
        <p:grpSpPr>
          <a:xfrm>
            <a:off x="348319" y="124299"/>
            <a:ext cx="3330791" cy="3330793"/>
            <a:chOff x="0" y="0"/>
            <a:chExt cx="3330790" cy="3330792"/>
          </a:xfrm>
        </p:grpSpPr>
        <p:pic>
          <p:nvPicPr>
            <p:cNvPr id="239" name="page19image856.jpg" descr="page19image856.jpg"/>
            <p:cNvPicPr>
              <a:picLocks noChangeAspect="1"/>
            </p:cNvPicPr>
            <p:nvPr/>
          </p:nvPicPr>
          <p:blipFill>
            <a:blip r:embed="rId3">
              <a:extLst/>
            </a:blip>
            <a:stretch>
              <a:fillRect/>
            </a:stretch>
          </p:blipFill>
          <p:spPr>
            <a:xfrm>
              <a:off x="44450" y="44449"/>
              <a:ext cx="3241891" cy="3241894"/>
            </a:xfrm>
            <a:prstGeom prst="rect">
              <a:avLst/>
            </a:prstGeom>
            <a:ln w="12700" cap="flat">
              <a:noFill/>
              <a:miter lim="400000"/>
            </a:ln>
            <a:effectLst/>
          </p:spPr>
        </p:pic>
        <p:pic>
          <p:nvPicPr>
            <p:cNvPr id="240" name="page19image856.jpg" descr="page19image856.jpg"/>
            <p:cNvPicPr>
              <a:picLocks noChangeAspect="1"/>
            </p:cNvPicPr>
            <p:nvPr/>
          </p:nvPicPr>
          <p:blipFill>
            <a:blip r:embed="rId4">
              <a:extLst/>
            </a:blip>
            <a:stretch>
              <a:fillRect/>
            </a:stretch>
          </p:blipFill>
          <p:spPr>
            <a:xfrm>
              <a:off x="0" y="0"/>
              <a:ext cx="3330791" cy="3330793"/>
            </a:xfrm>
            <a:prstGeom prst="rect">
              <a:avLst/>
            </a:prstGeom>
            <a:ln w="12700" cap="flat">
              <a:noFill/>
              <a:miter lim="400000"/>
            </a:ln>
            <a:effectLst/>
          </p:spPr>
        </p:pic>
      </p:grpSp>
      <p:sp>
        <p:nvSpPr>
          <p:cNvPr id="242" name="Text"/>
          <p:cNvSpPr txBox="1"/>
          <p:nvPr/>
        </p:nvSpPr>
        <p:spPr>
          <a:xfrm>
            <a:off x="392768" y="-43341"/>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38">
                                            <p:bg/>
                                          </p:spTgt>
                                        </p:tgtEl>
                                        <p:attrNameLst>
                                          <p:attrName>style.visibility</p:attrName>
                                        </p:attrNameLst>
                                      </p:cBhvr>
                                      <p:to>
                                        <p:strVal val="visible"/>
                                      </p:to>
                                    </p:set>
                                    <p:anim calcmode="lin" valueType="num">
                                      <p:cBhvr>
                                        <p:cTn id="7" dur="750" fill="hold"/>
                                        <p:tgtEl>
                                          <p:spTgt spid="238">
                                            <p:bg/>
                                          </p:spTgt>
                                        </p:tgtEl>
                                        <p:attrNameLst>
                                          <p:attrName>ppt_w</p:attrName>
                                        </p:attrNameLst>
                                      </p:cBhvr>
                                      <p:tavLst>
                                        <p:tav tm="0">
                                          <p:val>
                                            <p:fltVal val="0"/>
                                          </p:val>
                                        </p:tav>
                                        <p:tav tm="100000">
                                          <p:val>
                                            <p:strVal val="#ppt_w"/>
                                          </p:val>
                                        </p:tav>
                                      </p:tavLst>
                                    </p:anim>
                                    <p:anim calcmode="lin" valueType="num">
                                      <p:cBhvr>
                                        <p:cTn id="8" dur="750" fill="hold"/>
                                        <p:tgtEl>
                                          <p:spTgt spid="23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38">
                                            <p:txEl>
                                              <p:pRg st="0" end="0"/>
                                            </p:txEl>
                                          </p:spTgt>
                                        </p:tgtEl>
                                        <p:attrNameLst>
                                          <p:attrName>style.visibility</p:attrName>
                                        </p:attrNameLst>
                                      </p:cBhvr>
                                      <p:to>
                                        <p:strVal val="visible"/>
                                      </p:to>
                                    </p:set>
                                    <p:anim calcmode="lin" valueType="num">
                                      <p:cBhvr>
                                        <p:cTn id="11" dur="750" fill="hold"/>
                                        <p:tgtEl>
                                          <p:spTgt spid="238">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238">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3" presetClass="entr" presetSubtype="16" fill="hold" grpId="1" nodeType="afterEffect">
                                  <p:stCondLst>
                                    <p:cond delay="0"/>
                                  </p:stCondLst>
                                  <p:iterate>
                                    <p:tmAbs val="0"/>
                                  </p:iterate>
                                  <p:childTnLst>
                                    <p:set>
                                      <p:cBhvr>
                                        <p:cTn id="15" fill="hold"/>
                                        <p:tgtEl>
                                          <p:spTgt spid="238">
                                            <p:txEl>
                                              <p:pRg st="1" end="1"/>
                                            </p:txEl>
                                          </p:spTgt>
                                        </p:tgtEl>
                                        <p:attrNameLst>
                                          <p:attrName>style.visibility</p:attrName>
                                        </p:attrNameLst>
                                      </p:cBhvr>
                                      <p:to>
                                        <p:strVal val="visible"/>
                                      </p:to>
                                    </p:set>
                                    <p:anim calcmode="lin" valueType="num">
                                      <p:cBhvr>
                                        <p:cTn id="16" dur="750" fill="hold"/>
                                        <p:tgtEl>
                                          <p:spTgt spid="238">
                                            <p:txEl>
                                              <p:pRg st="1" end="1"/>
                                            </p:txEl>
                                          </p:spTgt>
                                        </p:tgtEl>
                                        <p:attrNameLst>
                                          <p:attrName>ppt_w</p:attrName>
                                        </p:attrNameLst>
                                      </p:cBhvr>
                                      <p:tavLst>
                                        <p:tav tm="0">
                                          <p:val>
                                            <p:fltVal val="0"/>
                                          </p:val>
                                        </p:tav>
                                        <p:tav tm="100000">
                                          <p:val>
                                            <p:strVal val="#ppt_w"/>
                                          </p:val>
                                        </p:tav>
                                      </p:tavLst>
                                    </p:anim>
                                    <p:anim calcmode="lin" valueType="num">
                                      <p:cBhvr>
                                        <p:cTn id="17" dur="750" fill="hold"/>
                                        <p:tgtEl>
                                          <p:spTgt spid="23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38">
                                            <p:txEl>
                                              <p:pRg st="2" end="2"/>
                                            </p:txEl>
                                          </p:spTgt>
                                        </p:tgtEl>
                                        <p:attrNameLst>
                                          <p:attrName>style.visibility</p:attrName>
                                        </p:attrNameLst>
                                      </p:cBhvr>
                                      <p:to>
                                        <p:strVal val="visible"/>
                                      </p:to>
                                    </p:set>
                                    <p:anim calcmode="lin" valueType="num">
                                      <p:cBhvr>
                                        <p:cTn id="22" dur="750" fill="hold"/>
                                        <p:tgtEl>
                                          <p:spTgt spid="238">
                                            <p:txEl>
                                              <p:pRg st="2" end="2"/>
                                            </p:txEl>
                                          </p:spTgt>
                                        </p:tgtEl>
                                        <p:attrNameLst>
                                          <p:attrName>ppt_w</p:attrName>
                                        </p:attrNameLst>
                                      </p:cBhvr>
                                      <p:tavLst>
                                        <p:tav tm="0">
                                          <p:val>
                                            <p:fltVal val="0"/>
                                          </p:val>
                                        </p:tav>
                                        <p:tav tm="100000">
                                          <p:val>
                                            <p:strVal val="#ppt_w"/>
                                          </p:val>
                                        </p:tav>
                                      </p:tavLst>
                                    </p:anim>
                                    <p:anim calcmode="lin" valueType="num">
                                      <p:cBhvr>
                                        <p:cTn id="23" dur="750" fill="hold"/>
                                        <p:tgtEl>
                                          <p:spTgt spid="23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38">
                                            <p:txEl>
                                              <p:pRg st="3" end="3"/>
                                            </p:txEl>
                                          </p:spTgt>
                                        </p:tgtEl>
                                        <p:attrNameLst>
                                          <p:attrName>style.visibility</p:attrName>
                                        </p:attrNameLst>
                                      </p:cBhvr>
                                      <p:to>
                                        <p:strVal val="visible"/>
                                      </p:to>
                                    </p:set>
                                    <p:anim calcmode="lin" valueType="num">
                                      <p:cBhvr>
                                        <p:cTn id="28" dur="750" fill="hold"/>
                                        <p:tgtEl>
                                          <p:spTgt spid="238">
                                            <p:txEl>
                                              <p:pRg st="3" end="3"/>
                                            </p:txEl>
                                          </p:spTgt>
                                        </p:tgtEl>
                                        <p:attrNameLst>
                                          <p:attrName>ppt_w</p:attrName>
                                        </p:attrNameLst>
                                      </p:cBhvr>
                                      <p:tavLst>
                                        <p:tav tm="0">
                                          <p:val>
                                            <p:fltVal val="0"/>
                                          </p:val>
                                        </p:tav>
                                        <p:tav tm="100000">
                                          <p:val>
                                            <p:strVal val="#ppt_w"/>
                                          </p:val>
                                        </p:tav>
                                      </p:tavLst>
                                    </p:anim>
                                    <p:anim calcmode="lin" valueType="num">
                                      <p:cBhvr>
                                        <p:cTn id="29" dur="750" fill="hold"/>
                                        <p:tgtEl>
                                          <p:spTgt spid="23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lax . . ."/>
          <p:cNvSpPr txBox="1">
            <a:spLocks noGrp="1"/>
          </p:cNvSpPr>
          <p:nvPr>
            <p:ph type="title"/>
          </p:nvPr>
        </p:nvSpPr>
        <p:spPr>
          <a:xfrm>
            <a:off x="1341028" y="203200"/>
            <a:ext cx="10322743" cy="2540000"/>
          </a:xfrm>
          <a:prstGeom prst="rect">
            <a:avLst/>
          </a:prstGeom>
          <a:blipFill>
            <a:blip r:embed="rId2"/>
          </a:blipFill>
          <a:ln w="50800">
            <a:solidFill>
              <a:srgbClr val="000000"/>
            </a:solidFill>
          </a:ln>
          <a:effectLst>
            <a:outerShdw blurRad="190500" dist="8455" dir="5400000" rotWithShape="0">
              <a:srgbClr val="000000"/>
            </a:outerShdw>
          </a:effectLst>
        </p:spPr>
        <p:txBody>
          <a:bodyPr/>
          <a:lstStyle>
            <a:lvl1pPr>
              <a:defRPr sz="9600">
                <a:effectLst>
                  <a:outerShdw blurRad="63500" dist="25400" dir="2700000" rotWithShape="0">
                    <a:srgbClr val="000000">
                      <a:alpha val="70000"/>
                    </a:srgbClr>
                  </a:outerShdw>
                </a:effectLst>
              </a:defRPr>
            </a:lvl1pPr>
          </a:lstStyle>
          <a:p>
            <a:r>
              <a:t>Relax . . .</a:t>
            </a:r>
          </a:p>
        </p:txBody>
      </p:sp>
      <p:grpSp>
        <p:nvGrpSpPr>
          <p:cNvPr id="247" name="pasted-image.jpeg"/>
          <p:cNvGrpSpPr/>
          <p:nvPr/>
        </p:nvGrpSpPr>
        <p:grpSpPr>
          <a:xfrm>
            <a:off x="3286111" y="3669083"/>
            <a:ext cx="6432579" cy="4295035"/>
            <a:chOff x="0" y="0"/>
            <a:chExt cx="6432578" cy="4295034"/>
          </a:xfrm>
        </p:grpSpPr>
        <p:pic>
          <p:nvPicPr>
            <p:cNvPr id="245" name="pasted-image.jpeg" descr="pasted-image.jpeg"/>
            <p:cNvPicPr>
              <a:picLocks noChangeAspect="1"/>
            </p:cNvPicPr>
            <p:nvPr/>
          </p:nvPicPr>
          <p:blipFill>
            <a:blip r:embed="rId3">
              <a:extLst/>
            </a:blip>
            <a:stretch>
              <a:fillRect/>
            </a:stretch>
          </p:blipFill>
          <p:spPr>
            <a:xfrm>
              <a:off x="44449" y="44450"/>
              <a:ext cx="6343680" cy="4206135"/>
            </a:xfrm>
            <a:prstGeom prst="rect">
              <a:avLst/>
            </a:prstGeom>
            <a:ln w="12700" cap="flat">
              <a:noFill/>
              <a:miter lim="400000"/>
            </a:ln>
            <a:effectLst/>
          </p:spPr>
        </p:pic>
        <p:pic>
          <p:nvPicPr>
            <p:cNvPr id="246" name="pasted-image.jpeg" descr="pasted-image.jpeg"/>
            <p:cNvPicPr>
              <a:picLocks noChangeAspect="1"/>
            </p:cNvPicPr>
            <p:nvPr/>
          </p:nvPicPr>
          <p:blipFill>
            <a:blip r:embed="rId4">
              <a:extLst/>
            </a:blip>
            <a:stretch>
              <a:fillRect/>
            </a:stretch>
          </p:blipFill>
          <p:spPr>
            <a:xfrm>
              <a:off x="0" y="0"/>
              <a:ext cx="6432579" cy="4295035"/>
            </a:xfrm>
            <a:prstGeom prst="rect">
              <a:avLst/>
            </a:prstGeom>
            <a:ln w="12700" cap="flat">
              <a:noFill/>
              <a:miter lim="400000"/>
            </a:ln>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You have LOTS of Support!"/>
          <p:cNvSpPr txBox="1">
            <a:spLocks noGrp="1"/>
          </p:cNvSpPr>
          <p:nvPr>
            <p:ph type="title"/>
          </p:nvPr>
        </p:nvSpPr>
        <p:spPr>
          <a:xfrm>
            <a:off x="632969" y="203200"/>
            <a:ext cx="7921991" cy="2540000"/>
          </a:xfrm>
          <a:prstGeom prst="rect">
            <a:avLst/>
          </a:prstGeom>
        </p:spPr>
        <p:txBody>
          <a:bodyPr/>
          <a:lstStyle>
            <a:lvl1pPr algn="l">
              <a:defRPr>
                <a:solidFill>
                  <a:srgbClr val="A8CA95"/>
                </a:solidFill>
              </a:defRPr>
            </a:lvl1pPr>
          </a:lstStyle>
          <a:p>
            <a:r>
              <a:t>You have LOTS of Support!</a:t>
            </a:r>
          </a:p>
        </p:txBody>
      </p:sp>
      <p:sp>
        <p:nvSpPr>
          <p:cNvPr id="250" name="www.pta.org…"/>
          <p:cNvSpPr txBox="1">
            <a:spLocks noGrp="1"/>
          </p:cNvSpPr>
          <p:nvPr>
            <p:ph type="body" idx="1"/>
          </p:nvPr>
        </p:nvSpPr>
        <p:spPr>
          <a:xfrm>
            <a:off x="583528" y="2768600"/>
            <a:ext cx="11837744" cy="6548488"/>
          </a:xfrm>
          <a:prstGeom prst="rect">
            <a:avLst/>
          </a:prstGeom>
        </p:spPr>
        <p:txBody>
          <a:bodyPr/>
          <a:lstStyle/>
          <a:p>
            <a:pPr marL="417194" indent="-417194" defTabSz="333756">
              <a:spcBef>
                <a:spcPts val="2600"/>
              </a:spcBef>
              <a:buBlip>
                <a:blip r:embed="rId2"/>
              </a:buBlip>
              <a:defRPr sz="2600"/>
            </a:pPr>
            <a:r>
              <a:t>www.pta.org</a:t>
            </a:r>
          </a:p>
          <a:p>
            <a:pPr marL="834389" lvl="1" indent="-417194" defTabSz="333756">
              <a:spcBef>
                <a:spcPts val="2600"/>
              </a:spcBef>
              <a:buBlip>
                <a:blip r:embed="rId2"/>
              </a:buBlip>
              <a:defRPr sz="2600"/>
            </a:pPr>
            <a:r>
              <a:t>Back-to-School Kit</a:t>
            </a:r>
          </a:p>
          <a:p>
            <a:pPr marL="834389" lvl="1" indent="-417194" defTabSz="333756">
              <a:spcBef>
                <a:spcPts val="2600"/>
              </a:spcBef>
              <a:buBlip>
                <a:blip r:embed="rId2"/>
              </a:buBlip>
              <a:defRPr sz="2600"/>
            </a:pPr>
            <a:r>
              <a:t>elearning courses</a:t>
            </a:r>
          </a:p>
          <a:p>
            <a:pPr marL="417194" indent="-417194" defTabSz="333756">
              <a:spcBef>
                <a:spcPts val="2600"/>
              </a:spcBef>
              <a:buBlip>
                <a:blip r:embed="rId2"/>
              </a:buBlip>
              <a:defRPr sz="2600"/>
            </a:pPr>
            <a:r>
              <a:t>www.alabamapta.org</a:t>
            </a:r>
          </a:p>
          <a:p>
            <a:pPr marL="417194" indent="-417194" defTabSz="333756">
              <a:spcBef>
                <a:spcPts val="2600"/>
              </a:spcBef>
              <a:buBlip>
                <a:blip r:embed="rId2"/>
              </a:buBlip>
              <a:defRPr sz="2600"/>
            </a:pPr>
            <a:r>
              <a:t>www.huntsvillepta.org</a:t>
            </a:r>
          </a:p>
          <a:p>
            <a:pPr marL="834389" lvl="1" indent="-417194" defTabSz="333756">
              <a:spcBef>
                <a:spcPts val="2600"/>
              </a:spcBef>
              <a:buBlip>
                <a:blip r:embed="rId2"/>
              </a:buBlip>
              <a:defRPr sz="2600"/>
            </a:pPr>
            <a:r>
              <a:t>www.facebook.com/huntsvillepta</a:t>
            </a:r>
          </a:p>
          <a:p>
            <a:pPr marL="834389" lvl="1" indent="-417194" defTabSz="333756">
              <a:spcBef>
                <a:spcPts val="2600"/>
              </a:spcBef>
              <a:buBlip>
                <a:blip r:embed="rId2"/>
              </a:buBlip>
              <a:defRPr sz="2600"/>
            </a:pPr>
            <a:r>
              <a:t>huntsvillepta@gmail.com</a:t>
            </a:r>
          </a:p>
          <a:p>
            <a:pPr marL="417194" indent="-417194" defTabSz="333756">
              <a:spcBef>
                <a:spcPts val="2600"/>
              </a:spcBef>
              <a:buBlip>
                <a:blip r:embed="rId2"/>
              </a:buBlip>
              <a:defRPr sz="2600"/>
            </a:pPr>
            <a:r>
              <a:t>Ann Kvach, akvach04@hotmail.com, 256-731-9056</a:t>
            </a:r>
          </a:p>
        </p:txBody>
      </p:sp>
      <p:grpSp>
        <p:nvGrpSpPr>
          <p:cNvPr id="253" name="pasted-image.jpeg"/>
          <p:cNvGrpSpPr/>
          <p:nvPr/>
        </p:nvGrpSpPr>
        <p:grpSpPr>
          <a:xfrm>
            <a:off x="6150768" y="2708935"/>
            <a:ext cx="6394649" cy="3631932"/>
            <a:chOff x="0" y="0"/>
            <a:chExt cx="6394648" cy="3631930"/>
          </a:xfrm>
        </p:grpSpPr>
        <p:pic>
          <p:nvPicPr>
            <p:cNvPr id="251" name="pasted-image.jpeg" descr="pasted-image.jpeg"/>
            <p:cNvPicPr>
              <a:picLocks noChangeAspect="1"/>
            </p:cNvPicPr>
            <p:nvPr/>
          </p:nvPicPr>
          <p:blipFill>
            <a:blip r:embed="rId3">
              <a:extLst/>
            </a:blip>
            <a:stretch>
              <a:fillRect/>
            </a:stretch>
          </p:blipFill>
          <p:spPr>
            <a:xfrm>
              <a:off x="44450" y="44450"/>
              <a:ext cx="6305749" cy="3543030"/>
            </a:xfrm>
            <a:prstGeom prst="rect">
              <a:avLst/>
            </a:prstGeom>
            <a:ln w="12700" cap="flat">
              <a:noFill/>
              <a:miter lim="400000"/>
            </a:ln>
            <a:effectLst/>
          </p:spPr>
        </p:pic>
        <p:pic>
          <p:nvPicPr>
            <p:cNvPr id="252" name="pasted-image.jpeg" descr="pasted-image.jpeg"/>
            <p:cNvPicPr>
              <a:picLocks noChangeAspect="1"/>
            </p:cNvPicPr>
            <p:nvPr/>
          </p:nvPicPr>
          <p:blipFill>
            <a:blip r:embed="rId4">
              <a:extLst/>
            </a:blip>
            <a:stretch>
              <a:fillRect/>
            </a:stretch>
          </p:blipFill>
          <p:spPr>
            <a:xfrm>
              <a:off x="0" y="-1"/>
              <a:ext cx="6394649" cy="3631932"/>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animEffect transition="in" filter="box(out)">
                                      <p:cBhvr>
                                        <p:cTn id="7" dur="1000"/>
                                        <p:tgtEl>
                                          <p:spTgt spid="250">
                                            <p:bg/>
                                          </p:spTgt>
                                        </p:tgtEl>
                                      </p:cBhvr>
                                    </p:animEffect>
                                  </p:childTnLst>
                                </p:cTn>
                              </p:par>
                              <p:par>
                                <p:cTn id="8" presetID="4" presetClass="entr" presetSubtype="32" fill="hold" grpId="1" nodeType="withEffect">
                                  <p:stCondLst>
                                    <p:cond delay="0"/>
                                  </p:stCondLst>
                                  <p:iterate>
                                    <p:tmAbs val="0"/>
                                  </p:iterate>
                                  <p:childTnLst>
                                    <p:set>
                                      <p:cBhvr>
                                        <p:cTn id="9" fill="hold"/>
                                        <p:tgtEl>
                                          <p:spTgt spid="250">
                                            <p:txEl>
                                              <p:pRg st="0" end="0"/>
                                            </p:txEl>
                                          </p:spTgt>
                                        </p:tgtEl>
                                        <p:attrNameLst>
                                          <p:attrName>style.visibility</p:attrName>
                                        </p:attrNameLst>
                                      </p:cBhvr>
                                      <p:to>
                                        <p:strVal val="visible"/>
                                      </p:to>
                                    </p:set>
                                    <p:animEffect transition="in" filter="box(out)">
                                      <p:cBhvr>
                                        <p:cTn id="10" dur="1000"/>
                                        <p:tgtEl>
                                          <p:spTgt spid="250">
                                            <p:txEl>
                                              <p:pRg st="0" end="0"/>
                                            </p:txEl>
                                          </p:spTgt>
                                        </p:tgtEl>
                                      </p:cBhvr>
                                    </p:animEffect>
                                  </p:childTnLst>
                                </p:cTn>
                              </p:par>
                            </p:childTnLst>
                          </p:cTn>
                        </p:par>
                        <p:par>
                          <p:cTn id="11" fill="hold">
                            <p:stCondLst>
                              <p:cond delay="1000"/>
                            </p:stCondLst>
                            <p:childTnLst>
                              <p:par>
                                <p:cTn id="12" presetID="4" presetClass="entr" presetSubtype="32" fill="hold" grpId="1" nodeType="afterEffect">
                                  <p:stCondLst>
                                    <p:cond delay="0"/>
                                  </p:stCondLst>
                                  <p:iterate>
                                    <p:tmAbs val="0"/>
                                  </p:iterate>
                                  <p:childTnLst>
                                    <p:set>
                                      <p:cBhvr>
                                        <p:cTn id="13" fill="hold"/>
                                        <p:tgtEl>
                                          <p:spTgt spid="250">
                                            <p:txEl>
                                              <p:pRg st="1" end="1"/>
                                            </p:txEl>
                                          </p:spTgt>
                                        </p:tgtEl>
                                        <p:attrNameLst>
                                          <p:attrName>style.visibility</p:attrName>
                                        </p:attrNameLst>
                                      </p:cBhvr>
                                      <p:to>
                                        <p:strVal val="visible"/>
                                      </p:to>
                                    </p:set>
                                    <p:animEffect transition="in" filter="box(out)">
                                      <p:cBhvr>
                                        <p:cTn id="14" dur="1000"/>
                                        <p:tgtEl>
                                          <p:spTgt spid="250">
                                            <p:txEl>
                                              <p:pRg st="1" end="1"/>
                                            </p:txEl>
                                          </p:spTgt>
                                        </p:tgtEl>
                                      </p:cBhvr>
                                    </p:animEffect>
                                  </p:childTnLst>
                                </p:cTn>
                              </p:par>
                            </p:childTnLst>
                          </p:cTn>
                        </p:par>
                        <p:par>
                          <p:cTn id="15" fill="hold">
                            <p:stCondLst>
                              <p:cond delay="2000"/>
                            </p:stCondLst>
                            <p:childTnLst>
                              <p:par>
                                <p:cTn id="16" presetID="4" presetClass="entr" presetSubtype="32" fill="hold" grpId="1" nodeType="afterEffect">
                                  <p:stCondLst>
                                    <p:cond delay="0"/>
                                  </p:stCondLst>
                                  <p:iterate>
                                    <p:tmAbs val="0"/>
                                  </p:iterate>
                                  <p:childTnLst>
                                    <p:set>
                                      <p:cBhvr>
                                        <p:cTn id="17" fill="hold"/>
                                        <p:tgtEl>
                                          <p:spTgt spid="250">
                                            <p:txEl>
                                              <p:pRg st="2" end="2"/>
                                            </p:txEl>
                                          </p:spTgt>
                                        </p:tgtEl>
                                        <p:attrNameLst>
                                          <p:attrName>style.visibility</p:attrName>
                                        </p:attrNameLst>
                                      </p:cBhvr>
                                      <p:to>
                                        <p:strVal val="visible"/>
                                      </p:to>
                                    </p:set>
                                    <p:animEffect transition="in" filter="box(out)">
                                      <p:cBhvr>
                                        <p:cTn id="18" dur="1000"/>
                                        <p:tgtEl>
                                          <p:spTgt spid="250">
                                            <p:txEl>
                                              <p:pRg st="2" end="2"/>
                                            </p:txEl>
                                          </p:spTgt>
                                        </p:tgtEl>
                                      </p:cBhvr>
                                    </p:animEffect>
                                  </p:childTnLst>
                                </p:cTn>
                              </p:par>
                            </p:childTnLst>
                          </p:cTn>
                        </p:par>
                        <p:par>
                          <p:cTn id="19" fill="hold">
                            <p:stCondLst>
                              <p:cond delay="3000"/>
                            </p:stCondLst>
                            <p:childTnLst>
                              <p:par>
                                <p:cTn id="20" presetID="4" presetClass="entr" presetSubtype="32" fill="hold" grpId="1" nodeType="afterEffect">
                                  <p:stCondLst>
                                    <p:cond delay="0"/>
                                  </p:stCondLst>
                                  <p:iterate>
                                    <p:tmAbs val="0"/>
                                  </p:iterate>
                                  <p:childTnLst>
                                    <p:set>
                                      <p:cBhvr>
                                        <p:cTn id="21" fill="hold"/>
                                        <p:tgtEl>
                                          <p:spTgt spid="250">
                                            <p:txEl>
                                              <p:pRg st="3" end="3"/>
                                            </p:txEl>
                                          </p:spTgt>
                                        </p:tgtEl>
                                        <p:attrNameLst>
                                          <p:attrName>style.visibility</p:attrName>
                                        </p:attrNameLst>
                                      </p:cBhvr>
                                      <p:to>
                                        <p:strVal val="visible"/>
                                      </p:to>
                                    </p:set>
                                    <p:animEffect transition="in" filter="box(out)">
                                      <p:cBhvr>
                                        <p:cTn id="22" dur="1000"/>
                                        <p:tgtEl>
                                          <p:spTgt spid="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1" nodeType="clickEffect">
                                  <p:stCondLst>
                                    <p:cond delay="0"/>
                                  </p:stCondLst>
                                  <p:iterate>
                                    <p:tmAbs val="0"/>
                                  </p:iterate>
                                  <p:childTnLst>
                                    <p:set>
                                      <p:cBhvr>
                                        <p:cTn id="26" fill="hold"/>
                                        <p:tgtEl>
                                          <p:spTgt spid="250">
                                            <p:txEl>
                                              <p:pRg st="4" end="4"/>
                                            </p:txEl>
                                          </p:spTgt>
                                        </p:tgtEl>
                                        <p:attrNameLst>
                                          <p:attrName>style.visibility</p:attrName>
                                        </p:attrNameLst>
                                      </p:cBhvr>
                                      <p:to>
                                        <p:strVal val="visible"/>
                                      </p:to>
                                    </p:set>
                                    <p:animEffect transition="in" filter="box(out)">
                                      <p:cBhvr>
                                        <p:cTn id="27" dur="1000"/>
                                        <p:tgtEl>
                                          <p:spTgt spid="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1" nodeType="clickEffect">
                                  <p:stCondLst>
                                    <p:cond delay="0"/>
                                  </p:stCondLst>
                                  <p:iterate>
                                    <p:tmAbs val="0"/>
                                  </p:iterate>
                                  <p:childTnLst>
                                    <p:set>
                                      <p:cBhvr>
                                        <p:cTn id="31" fill="hold"/>
                                        <p:tgtEl>
                                          <p:spTgt spid="250">
                                            <p:txEl>
                                              <p:pRg st="5" end="5"/>
                                            </p:txEl>
                                          </p:spTgt>
                                        </p:tgtEl>
                                        <p:attrNameLst>
                                          <p:attrName>style.visibility</p:attrName>
                                        </p:attrNameLst>
                                      </p:cBhvr>
                                      <p:to>
                                        <p:strVal val="visible"/>
                                      </p:to>
                                    </p:set>
                                    <p:animEffect transition="in" filter="box(out)">
                                      <p:cBhvr>
                                        <p:cTn id="32" dur="1000"/>
                                        <p:tgtEl>
                                          <p:spTgt spid="250">
                                            <p:txEl>
                                              <p:pRg st="5" end="5"/>
                                            </p:txEl>
                                          </p:spTgt>
                                        </p:tgtEl>
                                      </p:cBhvr>
                                    </p:animEffect>
                                  </p:childTnLst>
                                </p:cTn>
                              </p:par>
                            </p:childTnLst>
                          </p:cTn>
                        </p:par>
                        <p:par>
                          <p:cTn id="33" fill="hold">
                            <p:stCondLst>
                              <p:cond delay="1000"/>
                            </p:stCondLst>
                            <p:childTnLst>
                              <p:par>
                                <p:cTn id="34" presetID="4" presetClass="entr" presetSubtype="32" fill="hold" grpId="1" nodeType="afterEffect">
                                  <p:stCondLst>
                                    <p:cond delay="0"/>
                                  </p:stCondLst>
                                  <p:iterate>
                                    <p:tmAbs val="0"/>
                                  </p:iterate>
                                  <p:childTnLst>
                                    <p:set>
                                      <p:cBhvr>
                                        <p:cTn id="35" fill="hold"/>
                                        <p:tgtEl>
                                          <p:spTgt spid="250">
                                            <p:txEl>
                                              <p:pRg st="6" end="6"/>
                                            </p:txEl>
                                          </p:spTgt>
                                        </p:tgtEl>
                                        <p:attrNameLst>
                                          <p:attrName>style.visibility</p:attrName>
                                        </p:attrNameLst>
                                      </p:cBhvr>
                                      <p:to>
                                        <p:strVal val="visible"/>
                                      </p:to>
                                    </p:set>
                                    <p:animEffect transition="in" filter="box(out)">
                                      <p:cBhvr>
                                        <p:cTn id="36" dur="1000"/>
                                        <p:tgtEl>
                                          <p:spTgt spid="250">
                                            <p:txEl>
                                              <p:pRg st="6" end="6"/>
                                            </p:txEl>
                                          </p:spTgt>
                                        </p:tgtEl>
                                      </p:cBhvr>
                                    </p:animEffect>
                                  </p:childTnLst>
                                </p:cTn>
                              </p:par>
                            </p:childTnLst>
                          </p:cTn>
                        </p:par>
                        <p:par>
                          <p:cTn id="37" fill="hold">
                            <p:stCondLst>
                              <p:cond delay="2000"/>
                            </p:stCondLst>
                            <p:childTnLst>
                              <p:par>
                                <p:cTn id="38" presetID="4" presetClass="entr" presetSubtype="32" fill="hold" grpId="1" nodeType="afterEffect">
                                  <p:stCondLst>
                                    <p:cond delay="0"/>
                                  </p:stCondLst>
                                  <p:iterate>
                                    <p:tmAbs val="0"/>
                                  </p:iterate>
                                  <p:childTnLst>
                                    <p:set>
                                      <p:cBhvr>
                                        <p:cTn id="39" fill="hold"/>
                                        <p:tgtEl>
                                          <p:spTgt spid="250">
                                            <p:txEl>
                                              <p:pRg st="7" end="7"/>
                                            </p:txEl>
                                          </p:spTgt>
                                        </p:tgtEl>
                                        <p:attrNameLst>
                                          <p:attrName>style.visibility</p:attrName>
                                        </p:attrNameLst>
                                      </p:cBhvr>
                                      <p:to>
                                        <p:strVal val="visible"/>
                                      </p:to>
                                    </p:set>
                                    <p:animEffect transition="in" filter="box(out)">
                                      <p:cBhvr>
                                        <p:cTn id="40" dur="1000"/>
                                        <p:tgtEl>
                                          <p:spTgt spid="2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et’s start at the very beginning . . ."/>
          <p:cNvSpPr txBox="1">
            <a:spLocks noGrp="1"/>
          </p:cNvSpPr>
          <p:nvPr>
            <p:ph type="title" idx="4294967295"/>
          </p:nvPr>
        </p:nvSpPr>
        <p:spPr>
          <a:xfrm>
            <a:off x="1270000" y="203200"/>
            <a:ext cx="10464800" cy="2540000"/>
          </a:xfrm>
          <a:prstGeom prst="rect">
            <a:avLst/>
          </a:prstGeom>
        </p:spPr>
        <p:txBody>
          <a:bodyPr/>
          <a:lstStyle/>
          <a:p>
            <a:r>
              <a:t>Let’s start at the very beginning . . .</a:t>
            </a:r>
          </a:p>
        </p:txBody>
      </p:sp>
      <p:sp>
        <p:nvSpPr>
          <p:cNvPr id="126" name="The overall purpose of PTA is to make every child’s potential a reality by engaging and empowering families and communities to advocate for all children."/>
          <p:cNvSpPr txBox="1"/>
          <p:nvPr/>
        </p:nvSpPr>
        <p:spPr>
          <a:xfrm>
            <a:off x="976602" y="6073702"/>
            <a:ext cx="11761707" cy="35235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A8CA95"/>
                </a:solidFill>
              </a:defRPr>
            </a:lvl1pPr>
          </a:lstStyle>
          <a:p>
            <a:r>
              <a:t>The overall purpose of PTA is to make every child’s potential a reality by engaging and empowering families and communities to advocate for all children.</a:t>
            </a:r>
          </a:p>
        </p:txBody>
      </p:sp>
      <p:grpSp>
        <p:nvGrpSpPr>
          <p:cNvPr id="129" name="pasted-image.jpeg"/>
          <p:cNvGrpSpPr/>
          <p:nvPr/>
        </p:nvGrpSpPr>
        <p:grpSpPr>
          <a:xfrm>
            <a:off x="3959738" y="3094000"/>
            <a:ext cx="5795437" cy="2628903"/>
            <a:chOff x="0" y="0"/>
            <a:chExt cx="5795436" cy="2628901"/>
          </a:xfrm>
        </p:grpSpPr>
        <p:pic>
          <p:nvPicPr>
            <p:cNvPr id="127" name="pasted-image.jpeg" descr="pasted-image.jpeg"/>
            <p:cNvPicPr>
              <a:picLocks noChangeAspect="1"/>
            </p:cNvPicPr>
            <p:nvPr/>
          </p:nvPicPr>
          <p:blipFill>
            <a:blip r:embed="rId2">
              <a:extLst/>
            </a:blip>
            <a:stretch>
              <a:fillRect/>
            </a:stretch>
          </p:blipFill>
          <p:spPr>
            <a:xfrm>
              <a:off x="44449" y="44449"/>
              <a:ext cx="5706538" cy="2540002"/>
            </a:xfrm>
            <a:prstGeom prst="rect">
              <a:avLst/>
            </a:prstGeom>
            <a:ln w="12700" cap="flat">
              <a:noFill/>
              <a:miter lim="400000"/>
            </a:ln>
            <a:effectLst/>
          </p:spPr>
        </p:pic>
        <p:pic>
          <p:nvPicPr>
            <p:cNvPr id="128" name="pasted-image.jpeg" descr="pasted-image.jpeg"/>
            <p:cNvPicPr>
              <a:picLocks noChangeAspect="1"/>
            </p:cNvPicPr>
            <p:nvPr/>
          </p:nvPicPr>
          <p:blipFill>
            <a:blip r:embed="rId3">
              <a:extLst/>
            </a:blip>
            <a:stretch>
              <a:fillRect/>
            </a:stretch>
          </p:blipFill>
          <p:spPr>
            <a:xfrm>
              <a:off x="-1" y="-1"/>
              <a:ext cx="5795438" cy="2628902"/>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
          <p:cNvSpPr txBox="1"/>
          <p:nvPr/>
        </p:nvSpPr>
        <p:spPr>
          <a:xfrm>
            <a:off x="-3850484" y="505459"/>
            <a:ext cx="152401"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grpSp>
        <p:nvGrpSpPr>
          <p:cNvPr id="258" name="pasted-image.png"/>
          <p:cNvGrpSpPr/>
          <p:nvPr/>
        </p:nvGrpSpPr>
        <p:grpSpPr>
          <a:xfrm>
            <a:off x="2048878" y="3090951"/>
            <a:ext cx="8907045" cy="3571699"/>
            <a:chOff x="0" y="0"/>
            <a:chExt cx="8907043" cy="3571697"/>
          </a:xfrm>
        </p:grpSpPr>
        <p:pic>
          <p:nvPicPr>
            <p:cNvPr id="256" name="pasted-image.png" descr="pasted-image.png"/>
            <p:cNvPicPr>
              <a:picLocks noChangeAspect="1"/>
            </p:cNvPicPr>
            <p:nvPr/>
          </p:nvPicPr>
          <p:blipFill>
            <a:blip r:embed="rId2">
              <a:extLst/>
            </a:blip>
            <a:stretch>
              <a:fillRect/>
            </a:stretch>
          </p:blipFill>
          <p:spPr>
            <a:xfrm>
              <a:off x="44448" y="44449"/>
              <a:ext cx="8818146" cy="3482799"/>
            </a:xfrm>
            <a:prstGeom prst="rect">
              <a:avLst/>
            </a:prstGeom>
            <a:ln w="12700" cap="flat">
              <a:noFill/>
              <a:miter lim="400000"/>
            </a:ln>
            <a:effectLst/>
          </p:spPr>
        </p:pic>
        <p:pic>
          <p:nvPicPr>
            <p:cNvPr id="257" name="pasted-image.png" descr="pasted-image.png"/>
            <p:cNvPicPr>
              <a:picLocks noChangeAspect="1"/>
            </p:cNvPicPr>
            <p:nvPr/>
          </p:nvPicPr>
          <p:blipFill>
            <a:blip r:embed="rId3">
              <a:extLst/>
            </a:blip>
            <a:stretch>
              <a:fillRect/>
            </a:stretch>
          </p:blipFill>
          <p:spPr>
            <a:xfrm>
              <a:off x="-1" y="-1"/>
              <a:ext cx="8907045" cy="3571699"/>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6 National PTA…"/>
          <p:cNvSpPr txBox="1">
            <a:spLocks noGrp="1"/>
          </p:cNvSpPr>
          <p:nvPr>
            <p:ph type="title"/>
          </p:nvPr>
        </p:nvSpPr>
        <p:spPr>
          <a:xfrm>
            <a:off x="1270000" y="469813"/>
            <a:ext cx="10464800" cy="2540001"/>
          </a:xfrm>
          <a:prstGeom prst="rect">
            <a:avLst/>
          </a:prstGeom>
          <a:blipFill>
            <a:blip r:embed="rId2"/>
          </a:blipFill>
          <a:ln w="50800">
            <a:solidFill>
              <a:srgbClr val="000000"/>
            </a:solidFill>
          </a:ln>
          <a:effectLst>
            <a:outerShdw blurRad="190500" dist="8455" dir="5400000" rotWithShape="0">
              <a:srgbClr val="000000"/>
            </a:outerShdw>
          </a:effectLst>
        </p:spPr>
        <p:txBody>
          <a:bodyPr/>
          <a:lstStyle/>
          <a:p>
            <a:pPr defTabSz="342900">
              <a:defRPr sz="4800">
                <a:effectLst>
                  <a:outerShdw blurRad="50800" dist="19050" dir="2700000" rotWithShape="0">
                    <a:srgbClr val="000000">
                      <a:alpha val="70000"/>
                    </a:srgbClr>
                  </a:outerShdw>
                </a:effectLst>
              </a:defRPr>
            </a:pPr>
            <a:r>
              <a:t>6 National PTA </a:t>
            </a:r>
          </a:p>
          <a:p>
            <a:pPr defTabSz="342900">
              <a:defRPr sz="4800">
                <a:effectLst>
                  <a:outerShdw blurRad="50800" dist="19050" dir="2700000" rotWithShape="0">
                    <a:srgbClr val="000000">
                      <a:alpha val="70000"/>
                    </a:srgbClr>
                  </a:outerShdw>
                </a:effectLst>
              </a:defRPr>
            </a:pPr>
            <a:r>
              <a:t>Family-School Partnership Standards</a:t>
            </a:r>
          </a:p>
        </p:txBody>
      </p:sp>
      <p:grpSp>
        <p:nvGrpSpPr>
          <p:cNvPr id="134" name="pasted-image.pdf"/>
          <p:cNvGrpSpPr/>
          <p:nvPr/>
        </p:nvGrpSpPr>
        <p:grpSpPr>
          <a:xfrm>
            <a:off x="2238076" y="3487587"/>
            <a:ext cx="8310962" cy="5664600"/>
            <a:chOff x="0" y="0"/>
            <a:chExt cx="8310960" cy="5664599"/>
          </a:xfrm>
        </p:grpSpPr>
        <p:pic>
          <p:nvPicPr>
            <p:cNvPr id="132" name="pasted-image.pdf" descr="pasted-image.pdf"/>
            <p:cNvPicPr>
              <a:picLocks noChangeAspect="1"/>
            </p:cNvPicPr>
            <p:nvPr/>
          </p:nvPicPr>
          <p:blipFill>
            <a:blip r:embed="rId3">
              <a:extLst/>
            </a:blip>
            <a:srcRect l="11655" t="22990" r="11655" b="7669"/>
            <a:stretch>
              <a:fillRect/>
            </a:stretch>
          </p:blipFill>
          <p:spPr>
            <a:xfrm>
              <a:off x="44450" y="44450"/>
              <a:ext cx="8222227" cy="5575774"/>
            </a:xfrm>
            <a:prstGeom prst="rect">
              <a:avLst/>
            </a:prstGeom>
            <a:ln w="12700" cap="flat">
              <a:noFill/>
              <a:miter lim="400000"/>
            </a:ln>
            <a:effectLst/>
          </p:spPr>
        </p:pic>
        <p:pic>
          <p:nvPicPr>
            <p:cNvPr id="133" name="pasted-image.pdf" descr="pasted-image.pdf"/>
            <p:cNvPicPr>
              <a:picLocks noChangeAspect="1"/>
            </p:cNvPicPr>
            <p:nvPr/>
          </p:nvPicPr>
          <p:blipFill>
            <a:blip r:embed="rId4">
              <a:extLst/>
            </a:blip>
            <a:stretch>
              <a:fillRect/>
            </a:stretch>
          </p:blipFill>
          <p:spPr>
            <a:xfrm>
              <a:off x="0" y="-1"/>
              <a:ext cx="8310962" cy="566460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fltVal val="0"/>
                                          </p:val>
                                        </p:tav>
                                        <p:tav tm="100000">
                                          <p:val>
                                            <p:strVal val="#ppt_w"/>
                                          </p:val>
                                        </p:tav>
                                      </p:tavLst>
                                    </p:anim>
                                    <p:anim calcmode="lin" valueType="num">
                                      <p:cBhvr>
                                        <p:cTn id="8" dur="1000" fill="hold"/>
                                        <p:tgtEl>
                                          <p:spTgt spid="134"/>
                                        </p:tgtEl>
                                        <p:attrNameLst>
                                          <p:attrName>ppt_h</p:attrName>
                                        </p:attrNameLst>
                                      </p:cBhvr>
                                      <p:tavLst>
                                        <p:tav tm="0">
                                          <p:val>
                                            <p:fltVal val="0"/>
                                          </p:val>
                                        </p:tav>
                                        <p:tav tm="100000">
                                          <p:val>
                                            <p:strVal val="#ppt_h"/>
                                          </p:val>
                                        </p:tav>
                                      </p:tavLst>
                                    </p:anim>
                                    <p:anim calcmode="lin" valueType="num">
                                      <p:cBhvr>
                                        <p:cTn id="9" dur="1000" fill="hold"/>
                                        <p:tgtEl>
                                          <p:spTgt spid="1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Keep it Legal"/>
          <p:cNvSpPr txBox="1">
            <a:spLocks noGrp="1"/>
          </p:cNvSpPr>
          <p:nvPr>
            <p:ph type="title"/>
          </p:nvPr>
        </p:nvSpPr>
        <p:spPr>
          <a:xfrm>
            <a:off x="1269365" y="381578"/>
            <a:ext cx="10642049" cy="2210756"/>
          </a:xfrm>
          <a:prstGeom prst="rect">
            <a:avLst/>
          </a:prstGeom>
          <a:blipFill>
            <a:blip r:embed="rId2"/>
          </a:blipFill>
          <a:ln w="50800">
            <a:solidFill>
              <a:srgbClr val="000000"/>
            </a:solidFill>
          </a:ln>
          <a:effectLst>
            <a:outerShdw blurRad="190500" dist="8455" dir="5400000" rotWithShape="0">
              <a:srgbClr val="000000"/>
            </a:outerShdw>
          </a:effectLst>
        </p:spPr>
        <p:txBody>
          <a:bodyPr anchor="ctr"/>
          <a:lstStyle>
            <a:lvl1pPr defTabSz="352042">
              <a:defRPr sz="11000">
                <a:effectLst>
                  <a:outerShdw blurRad="50800" dist="19558" dir="2700000" rotWithShape="0">
                    <a:srgbClr val="000000">
                      <a:alpha val="70000"/>
                    </a:srgbClr>
                  </a:outerShdw>
                </a:effectLst>
              </a:defRPr>
            </a:lvl1pPr>
          </a:lstStyle>
          <a:p>
            <a:r>
              <a:t>Keep it Legal</a:t>
            </a:r>
          </a:p>
        </p:txBody>
      </p:sp>
      <p:sp>
        <p:nvSpPr>
          <p:cNvPr id="137" name="Text"/>
          <p:cNvSpPr txBox="1"/>
          <p:nvPr/>
        </p:nvSpPr>
        <p:spPr>
          <a:xfrm>
            <a:off x="5441950" y="3026409"/>
            <a:ext cx="152400"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grpSp>
        <p:nvGrpSpPr>
          <p:cNvPr id="140" name="page5image864.jpg"/>
          <p:cNvGrpSpPr/>
          <p:nvPr/>
        </p:nvGrpSpPr>
        <p:grpSpPr>
          <a:xfrm>
            <a:off x="3855768" y="7076598"/>
            <a:ext cx="5293266" cy="2154008"/>
            <a:chOff x="0" y="0"/>
            <a:chExt cx="5293264" cy="2154006"/>
          </a:xfrm>
        </p:grpSpPr>
        <p:pic>
          <p:nvPicPr>
            <p:cNvPr id="138" name="page5image864.jpg" descr="page5image864.jpg"/>
            <p:cNvPicPr>
              <a:picLocks noChangeAspect="1"/>
            </p:cNvPicPr>
            <p:nvPr/>
          </p:nvPicPr>
          <p:blipFill>
            <a:blip r:embed="rId3">
              <a:extLst/>
            </a:blip>
            <a:stretch>
              <a:fillRect/>
            </a:stretch>
          </p:blipFill>
          <p:spPr>
            <a:xfrm>
              <a:off x="44450" y="44450"/>
              <a:ext cx="5204366" cy="2065106"/>
            </a:xfrm>
            <a:prstGeom prst="rect">
              <a:avLst/>
            </a:prstGeom>
            <a:ln w="12700" cap="flat">
              <a:noFill/>
              <a:miter lim="400000"/>
            </a:ln>
            <a:effectLst/>
          </p:spPr>
        </p:pic>
        <p:pic>
          <p:nvPicPr>
            <p:cNvPr id="139" name="page5image864.jpg" descr="page5image864.jpg"/>
            <p:cNvPicPr>
              <a:picLocks noChangeAspect="1"/>
            </p:cNvPicPr>
            <p:nvPr/>
          </p:nvPicPr>
          <p:blipFill>
            <a:blip r:embed="rId4">
              <a:extLst/>
            </a:blip>
            <a:stretch>
              <a:fillRect/>
            </a:stretch>
          </p:blipFill>
          <p:spPr>
            <a:xfrm>
              <a:off x="0" y="-1"/>
              <a:ext cx="5293266" cy="2154008"/>
            </a:xfrm>
            <a:prstGeom prst="rect">
              <a:avLst/>
            </a:prstGeom>
            <a:ln w="12700" cap="flat">
              <a:noFill/>
              <a:miter lim="400000"/>
            </a:ln>
            <a:effectLst/>
          </p:spPr>
        </p:pic>
      </p:grpSp>
      <p:grpSp>
        <p:nvGrpSpPr>
          <p:cNvPr id="143" name="pasted-image.jpeg"/>
          <p:cNvGrpSpPr/>
          <p:nvPr/>
        </p:nvGrpSpPr>
        <p:grpSpPr>
          <a:xfrm>
            <a:off x="1332589" y="3136900"/>
            <a:ext cx="2489201" cy="3479802"/>
            <a:chOff x="0" y="0"/>
            <a:chExt cx="2489200" cy="3479801"/>
          </a:xfrm>
        </p:grpSpPr>
        <p:pic>
          <p:nvPicPr>
            <p:cNvPr id="141" name="pasted-image.jpeg" descr="pasted-image.jpeg"/>
            <p:cNvPicPr>
              <a:picLocks noChangeAspect="1"/>
            </p:cNvPicPr>
            <p:nvPr/>
          </p:nvPicPr>
          <p:blipFill>
            <a:blip r:embed="rId5">
              <a:extLst/>
            </a:blip>
            <a:stretch>
              <a:fillRect/>
            </a:stretch>
          </p:blipFill>
          <p:spPr>
            <a:xfrm>
              <a:off x="44450" y="44450"/>
              <a:ext cx="2400301" cy="3390902"/>
            </a:xfrm>
            <a:prstGeom prst="rect">
              <a:avLst/>
            </a:prstGeom>
            <a:ln w="12700" cap="flat">
              <a:noFill/>
              <a:miter lim="400000"/>
            </a:ln>
            <a:effectLst/>
          </p:spPr>
        </p:pic>
        <p:pic>
          <p:nvPicPr>
            <p:cNvPr id="142" name="pasted-image.jpeg" descr="pasted-image.jpeg"/>
            <p:cNvPicPr>
              <a:picLocks noChangeAspect="1"/>
            </p:cNvPicPr>
            <p:nvPr/>
          </p:nvPicPr>
          <p:blipFill>
            <a:blip r:embed="rId6">
              <a:extLst/>
            </a:blip>
            <a:stretch>
              <a:fillRect/>
            </a:stretch>
          </p:blipFill>
          <p:spPr>
            <a:xfrm>
              <a:off x="0" y="0"/>
              <a:ext cx="2489201" cy="3479802"/>
            </a:xfrm>
            <a:prstGeom prst="rect">
              <a:avLst/>
            </a:prstGeom>
            <a:ln w="12700" cap="flat">
              <a:noFill/>
              <a:miter lim="400000"/>
            </a:ln>
            <a:effectLst/>
          </p:spPr>
        </p:pic>
      </p:grpSp>
      <p:grpSp>
        <p:nvGrpSpPr>
          <p:cNvPr id="146" name="pasted-image.jpeg"/>
          <p:cNvGrpSpPr/>
          <p:nvPr/>
        </p:nvGrpSpPr>
        <p:grpSpPr>
          <a:xfrm>
            <a:off x="8264656" y="3168470"/>
            <a:ext cx="3371985" cy="3357394"/>
            <a:chOff x="0" y="0"/>
            <a:chExt cx="3371984" cy="3357393"/>
          </a:xfrm>
        </p:grpSpPr>
        <p:pic>
          <p:nvPicPr>
            <p:cNvPr id="144" name="pasted-image.jpeg" descr="pasted-image.jpeg"/>
            <p:cNvPicPr>
              <a:picLocks noChangeAspect="1"/>
            </p:cNvPicPr>
            <p:nvPr/>
          </p:nvPicPr>
          <p:blipFill>
            <a:blip r:embed="rId7">
              <a:extLst/>
            </a:blip>
            <a:stretch>
              <a:fillRect/>
            </a:stretch>
          </p:blipFill>
          <p:spPr>
            <a:xfrm>
              <a:off x="44449" y="44449"/>
              <a:ext cx="3283086" cy="3268495"/>
            </a:xfrm>
            <a:prstGeom prst="rect">
              <a:avLst/>
            </a:prstGeom>
            <a:ln w="12700" cap="flat">
              <a:noFill/>
              <a:miter lim="400000"/>
            </a:ln>
            <a:effectLst/>
          </p:spPr>
        </p:pic>
        <p:pic>
          <p:nvPicPr>
            <p:cNvPr id="145" name="pasted-image.jpeg" descr="pasted-image.jpeg"/>
            <p:cNvPicPr>
              <a:picLocks noChangeAspect="1"/>
            </p:cNvPicPr>
            <p:nvPr/>
          </p:nvPicPr>
          <p:blipFill>
            <a:blip r:embed="rId8">
              <a:extLst/>
            </a:blip>
            <a:stretch>
              <a:fillRect/>
            </a:stretch>
          </p:blipFill>
          <p:spPr>
            <a:xfrm>
              <a:off x="-1" y="-1"/>
              <a:ext cx="3371986" cy="3357395"/>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What are the rules that govern your PTA?"/>
          <p:cNvSpPr txBox="1">
            <a:spLocks noGrp="1"/>
          </p:cNvSpPr>
          <p:nvPr>
            <p:ph type="title"/>
          </p:nvPr>
        </p:nvSpPr>
        <p:spPr>
          <a:xfrm>
            <a:off x="168749" y="204083"/>
            <a:ext cx="10326984" cy="1776427"/>
          </a:xfrm>
          <a:prstGeom prst="rect">
            <a:avLst/>
          </a:prstGeom>
        </p:spPr>
        <p:txBody>
          <a:bodyPr/>
          <a:lstStyle>
            <a:lvl1pPr algn="l" defTabSz="324611">
              <a:defRPr sz="5100">
                <a:solidFill>
                  <a:srgbClr val="A8CA95"/>
                </a:solidFill>
              </a:defRPr>
            </a:lvl1pPr>
          </a:lstStyle>
          <a:p>
            <a:r>
              <a:t>What are the rules that govern your PTA?</a:t>
            </a:r>
          </a:p>
        </p:txBody>
      </p:sp>
      <p:sp>
        <p:nvSpPr>
          <p:cNvPr id="149" name="Bylaws…"/>
          <p:cNvSpPr txBox="1">
            <a:spLocks noGrp="1"/>
          </p:cNvSpPr>
          <p:nvPr>
            <p:ph type="body" sz="half" idx="1"/>
          </p:nvPr>
        </p:nvSpPr>
        <p:spPr>
          <a:xfrm>
            <a:off x="427666" y="2162428"/>
            <a:ext cx="5589199" cy="7435155"/>
          </a:xfrm>
          <a:prstGeom prst="rect">
            <a:avLst/>
          </a:prstGeom>
        </p:spPr>
        <p:txBody>
          <a:bodyPr/>
          <a:lstStyle/>
          <a:p>
            <a:pPr marL="542925" indent="-542925" defTabSz="434340">
              <a:spcBef>
                <a:spcPts val="3400"/>
              </a:spcBef>
              <a:buBlip>
                <a:blip r:embed="rId2"/>
              </a:buBlip>
              <a:defRPr sz="3400" u="sng"/>
            </a:pPr>
            <a:r>
              <a:t>Bylaws</a:t>
            </a:r>
          </a:p>
          <a:p>
            <a:pPr marL="542925" indent="-542925" defTabSz="434340">
              <a:spcBef>
                <a:spcPts val="3400"/>
              </a:spcBef>
              <a:buSzPct val="100000"/>
              <a:buChar char="-"/>
              <a:defRPr sz="2200"/>
            </a:pPr>
            <a:r>
              <a:t>Board, officers, committees</a:t>
            </a:r>
          </a:p>
          <a:p>
            <a:pPr marL="542925" indent="-542925" defTabSz="434340">
              <a:spcBef>
                <a:spcPts val="3400"/>
              </a:spcBef>
              <a:buSzPct val="100000"/>
              <a:buChar char="-"/>
              <a:defRPr sz="2200"/>
            </a:pPr>
            <a:r>
              <a:t>Length of terms</a:t>
            </a:r>
          </a:p>
          <a:p>
            <a:pPr marL="542925" indent="-542925" defTabSz="434340">
              <a:spcBef>
                <a:spcPts val="3400"/>
              </a:spcBef>
              <a:buSzPct val="100000"/>
              <a:buChar char="-"/>
              <a:defRPr sz="2200"/>
            </a:pPr>
            <a:r>
              <a:t>Elections</a:t>
            </a:r>
          </a:p>
          <a:p>
            <a:pPr marL="542925" indent="-542925" defTabSz="434340">
              <a:spcBef>
                <a:spcPts val="3400"/>
              </a:spcBef>
              <a:buSzPct val="100000"/>
              <a:buChar char="-"/>
              <a:defRPr sz="2200"/>
            </a:pPr>
            <a:r>
              <a:t>Dues</a:t>
            </a:r>
          </a:p>
          <a:p>
            <a:pPr marL="542925" indent="-542925" defTabSz="434340">
              <a:spcBef>
                <a:spcPts val="3400"/>
              </a:spcBef>
              <a:buSzPct val="100000"/>
              <a:buChar char="-"/>
              <a:defRPr sz="2200"/>
            </a:pPr>
            <a:r>
              <a:t>Meetings</a:t>
            </a:r>
          </a:p>
          <a:p>
            <a:pPr marL="542925" indent="-542925" defTabSz="434340">
              <a:spcBef>
                <a:spcPts val="3400"/>
              </a:spcBef>
              <a:buSzPct val="100000"/>
              <a:buChar char="-"/>
              <a:defRPr sz="2200"/>
            </a:pPr>
            <a:r>
              <a:t>Budget approval</a:t>
            </a:r>
          </a:p>
          <a:p>
            <a:pPr marL="542925" indent="-542925" defTabSz="434340">
              <a:spcBef>
                <a:spcPts val="3400"/>
              </a:spcBef>
              <a:buSzPct val="100000"/>
              <a:buChar char="-"/>
              <a:defRPr sz="2200"/>
            </a:pPr>
            <a:r>
              <a:t>Must be updated every three years</a:t>
            </a:r>
          </a:p>
        </p:txBody>
      </p:sp>
      <p:sp>
        <p:nvSpPr>
          <p:cNvPr id="150" name="State Laws…"/>
          <p:cNvSpPr txBox="1"/>
          <p:nvPr/>
        </p:nvSpPr>
        <p:spPr>
          <a:xfrm>
            <a:off x="6612752" y="1673080"/>
            <a:ext cx="6491711" cy="79314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571500" indent="-571500" algn="l">
              <a:spcBef>
                <a:spcPts val="3600"/>
              </a:spcBef>
              <a:buSzPct val="43000"/>
              <a:buBlip>
                <a:blip r:embed="rId2"/>
              </a:buBlip>
              <a:defRPr sz="3600" u="sng">
                <a:solidFill>
                  <a:srgbClr val="FFFFFF"/>
                </a:solidFill>
              </a:defRPr>
            </a:pPr>
            <a:r>
              <a:t>State Laws</a:t>
            </a:r>
          </a:p>
          <a:p>
            <a:pPr marL="571500" indent="-571500" algn="l">
              <a:spcBef>
                <a:spcPts val="3600"/>
              </a:spcBef>
              <a:buSzPct val="100000"/>
              <a:buChar char="-"/>
              <a:defRPr sz="2400">
                <a:solidFill>
                  <a:srgbClr val="FFFFFF"/>
                </a:solidFill>
              </a:defRPr>
            </a:pPr>
            <a:r>
              <a:t>Raffles? No!</a:t>
            </a:r>
          </a:p>
          <a:p>
            <a:pPr marL="571500" indent="-571500" algn="l">
              <a:spcBef>
                <a:spcPts val="3600"/>
              </a:spcBef>
              <a:buSzPct val="100000"/>
              <a:buChar char="-"/>
              <a:defRPr sz="2400">
                <a:solidFill>
                  <a:srgbClr val="FFFFFF"/>
                </a:solidFill>
              </a:defRPr>
            </a:pPr>
            <a:r>
              <a:t>Sales tax exempt? No!</a:t>
            </a:r>
          </a:p>
          <a:p>
            <a:pPr marL="571500" indent="-571500" algn="l">
              <a:spcBef>
                <a:spcPts val="3600"/>
              </a:spcBef>
              <a:buSzPct val="43000"/>
              <a:buBlip>
                <a:blip r:embed="rId2"/>
              </a:buBlip>
              <a:defRPr sz="3600" u="sng">
                <a:solidFill>
                  <a:srgbClr val="FFFFFF"/>
                </a:solidFill>
              </a:defRPr>
            </a:pPr>
            <a:r>
              <a:t>Federal Laws</a:t>
            </a:r>
          </a:p>
          <a:p>
            <a:pPr marL="571500" indent="-571500" algn="l">
              <a:spcBef>
                <a:spcPts val="3600"/>
              </a:spcBef>
              <a:buSzPct val="100000"/>
              <a:buChar char="-"/>
              <a:defRPr sz="2400">
                <a:solidFill>
                  <a:srgbClr val="FFFFFF"/>
                </a:solidFill>
              </a:defRPr>
            </a:pPr>
            <a:r>
              <a:t>File 990 every year</a:t>
            </a:r>
          </a:p>
          <a:p>
            <a:pPr marL="571500" indent="-571500" algn="l">
              <a:spcBef>
                <a:spcPts val="3600"/>
              </a:spcBef>
              <a:buSzPct val="100000"/>
              <a:buChar char="-"/>
              <a:defRPr sz="2400">
                <a:solidFill>
                  <a:srgbClr val="FFFFFF"/>
                </a:solidFill>
              </a:defRPr>
            </a:pPr>
            <a:r>
              <a:t>Regulates what you can &amp; can’t do as a nonprofit (501c3)</a:t>
            </a:r>
          </a:p>
          <a:p>
            <a:pPr marL="571500" indent="-571500" algn="l">
              <a:spcBef>
                <a:spcPts val="3600"/>
              </a:spcBef>
              <a:buSzPct val="43000"/>
              <a:buBlip>
                <a:blip r:embed="rId2"/>
              </a:buBlip>
              <a:defRPr sz="3600" u="sng">
                <a:solidFill>
                  <a:srgbClr val="FFFFFF"/>
                </a:solidFill>
              </a:defRPr>
            </a:pPr>
            <a:r>
              <a:t>Robert’s Rules of Order</a:t>
            </a:r>
          </a:p>
        </p:txBody>
      </p:sp>
      <p:grpSp>
        <p:nvGrpSpPr>
          <p:cNvPr id="153" name="pasted-image.jpeg"/>
          <p:cNvGrpSpPr/>
          <p:nvPr/>
        </p:nvGrpSpPr>
        <p:grpSpPr>
          <a:xfrm>
            <a:off x="10025984" y="181070"/>
            <a:ext cx="2691610" cy="1822452"/>
            <a:chOff x="0" y="0"/>
            <a:chExt cx="2691608" cy="1822450"/>
          </a:xfrm>
        </p:grpSpPr>
        <p:pic>
          <p:nvPicPr>
            <p:cNvPr id="151" name="pasted-image.jpeg" descr="pasted-image.jpeg"/>
            <p:cNvPicPr>
              <a:picLocks noChangeAspect="1"/>
            </p:cNvPicPr>
            <p:nvPr/>
          </p:nvPicPr>
          <p:blipFill>
            <a:blip r:embed="rId3">
              <a:extLst/>
            </a:blip>
            <a:srcRect r="34650"/>
            <a:stretch>
              <a:fillRect/>
            </a:stretch>
          </p:blipFill>
          <p:spPr>
            <a:xfrm>
              <a:off x="44449" y="44450"/>
              <a:ext cx="2602647" cy="1733633"/>
            </a:xfrm>
            <a:prstGeom prst="rect">
              <a:avLst/>
            </a:prstGeom>
            <a:ln w="12700" cap="flat">
              <a:noFill/>
              <a:miter lim="400000"/>
            </a:ln>
            <a:effectLst/>
          </p:spPr>
        </p:pic>
        <p:pic>
          <p:nvPicPr>
            <p:cNvPr id="152" name="pasted-image.jpeg" descr="pasted-image.jpeg"/>
            <p:cNvPicPr>
              <a:picLocks noChangeAspect="1"/>
            </p:cNvPicPr>
            <p:nvPr/>
          </p:nvPicPr>
          <p:blipFill>
            <a:blip r:embed="rId4">
              <a:extLst/>
            </a:blip>
            <a:stretch>
              <a:fillRect/>
            </a:stretch>
          </p:blipFill>
          <p:spPr>
            <a:xfrm>
              <a:off x="0" y="0"/>
              <a:ext cx="2691609" cy="182245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49"/>
                                        </p:tgtEl>
                                        <p:attrNameLst>
                                          <p:attrName>style.visibility</p:attrName>
                                        </p:attrNameLst>
                                      </p:cBhvr>
                                      <p:to>
                                        <p:strVal val="visible"/>
                                      </p:to>
                                    </p:set>
                                    <p:anim calcmode="lin" valueType="num">
                                      <p:cBhvr>
                                        <p:cTn id="7" dur="2000" fill="hold"/>
                                        <p:tgtEl>
                                          <p:spTgt spid="149"/>
                                        </p:tgtEl>
                                        <p:attrNameLst>
                                          <p:attrName>ppt_w</p:attrName>
                                        </p:attrNameLst>
                                      </p:cBhvr>
                                      <p:tavLst>
                                        <p:tav tm="0">
                                          <p:val>
                                            <p:fltVal val="0"/>
                                          </p:val>
                                        </p:tav>
                                        <p:tav tm="100000">
                                          <p:val>
                                            <p:strVal val="#ppt_w"/>
                                          </p:val>
                                        </p:tav>
                                      </p:tavLst>
                                    </p:anim>
                                    <p:anim calcmode="lin" valueType="num">
                                      <p:cBhvr>
                                        <p:cTn id="8" dur="2000" fill="hold"/>
                                        <p:tgtEl>
                                          <p:spTgt spid="149"/>
                                        </p:tgtEl>
                                        <p:attrNameLst>
                                          <p:attrName>ppt_h</p:attrName>
                                        </p:attrNameLst>
                                      </p:cBhvr>
                                      <p:tavLst>
                                        <p:tav tm="0">
                                          <p:val>
                                            <p:fltVal val="0"/>
                                          </p:val>
                                        </p:tav>
                                        <p:tav tm="100000">
                                          <p:val>
                                            <p:strVal val="#ppt_h"/>
                                          </p:val>
                                        </p:tav>
                                      </p:tavLst>
                                    </p:anim>
                                    <p:anim calcmode="lin" valueType="num">
                                      <p:cBhvr>
                                        <p:cTn id="9" dur="2000" fill="hold"/>
                                        <p:tgtEl>
                                          <p:spTgt spid="14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2" nodeType="clickEffect">
                                  <p:stCondLst>
                                    <p:cond delay="0"/>
                                  </p:stCondLst>
                                  <p:iterate>
                                    <p:tmAbs val="0"/>
                                  </p:iterate>
                                  <p:childTnLst>
                                    <p:set>
                                      <p:cBhvr>
                                        <p:cTn id="14" fill="hold"/>
                                        <p:tgtEl>
                                          <p:spTgt spid="150"/>
                                        </p:tgtEl>
                                        <p:attrNameLst>
                                          <p:attrName>style.visibility</p:attrName>
                                        </p:attrNameLst>
                                      </p:cBhvr>
                                      <p:to>
                                        <p:strVal val="visible"/>
                                      </p:to>
                                    </p:set>
                                    <p:anim calcmode="lin" valueType="num">
                                      <p:cBhvr>
                                        <p:cTn id="15" dur="1000" fill="hold"/>
                                        <p:tgtEl>
                                          <p:spTgt spid="150"/>
                                        </p:tgtEl>
                                        <p:attrNameLst>
                                          <p:attrName>ppt_w</p:attrName>
                                        </p:attrNameLst>
                                      </p:cBhvr>
                                      <p:tavLst>
                                        <p:tav tm="0">
                                          <p:val>
                                            <p:fltVal val="0"/>
                                          </p:val>
                                        </p:tav>
                                        <p:tav tm="100000">
                                          <p:val>
                                            <p:strVal val="#ppt_w"/>
                                          </p:val>
                                        </p:tav>
                                      </p:tavLst>
                                    </p:anim>
                                    <p:anim calcmode="lin" valueType="num">
                                      <p:cBhvr>
                                        <p:cTn id="16" dur="1000" fill="hold"/>
                                        <p:tgtEl>
                                          <p:spTgt spid="150"/>
                                        </p:tgtEl>
                                        <p:attrNameLst>
                                          <p:attrName>ppt_h</p:attrName>
                                        </p:attrNameLst>
                                      </p:cBhvr>
                                      <p:tavLst>
                                        <p:tav tm="0">
                                          <p:val>
                                            <p:fltVal val="0"/>
                                          </p:val>
                                        </p:tav>
                                        <p:tav tm="100000">
                                          <p:val>
                                            <p:strVal val="#ppt_h"/>
                                          </p:val>
                                        </p:tav>
                                      </p:tavLst>
                                    </p:anim>
                                    <p:anim calcmode="lin" valueType="num">
                                      <p:cBhvr>
                                        <p:cTn id="17" dur="1000" fill="hold"/>
                                        <p:tgtEl>
                                          <p:spTgt spid="1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P spid="150"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does it mean to be in “Good Standing?”"/>
          <p:cNvSpPr txBox="1">
            <a:spLocks noGrp="1"/>
          </p:cNvSpPr>
          <p:nvPr>
            <p:ph type="title"/>
          </p:nvPr>
        </p:nvSpPr>
        <p:spPr>
          <a:xfrm>
            <a:off x="2732401" y="203198"/>
            <a:ext cx="6655232" cy="2400039"/>
          </a:xfrm>
          <a:prstGeom prst="rect">
            <a:avLst/>
          </a:prstGeom>
        </p:spPr>
        <p:txBody>
          <a:bodyPr/>
          <a:lstStyle/>
          <a:p>
            <a:pPr lvl="1" indent="148589" defTabSz="297179">
              <a:defRPr sz="4600">
                <a:solidFill>
                  <a:srgbClr val="A8CA95"/>
                </a:solidFill>
              </a:defRPr>
            </a:pPr>
            <a:r>
              <a:t>What does it mean to be in “Good Standing?”</a:t>
            </a:r>
          </a:p>
        </p:txBody>
      </p:sp>
      <p:sp>
        <p:nvSpPr>
          <p:cNvPr id="156" name="(i) Adheres to the purposes and basic policies of PTA…"/>
          <p:cNvSpPr txBox="1"/>
          <p:nvPr/>
        </p:nvSpPr>
        <p:spPr>
          <a:xfrm>
            <a:off x="333299" y="2587484"/>
            <a:ext cx="12338201" cy="71778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ts val="4300"/>
              </a:lnSpc>
              <a:defRPr sz="2400">
                <a:solidFill>
                  <a:srgbClr val="FFFFFF"/>
                </a:solidFill>
              </a:defRPr>
            </a:pPr>
            <a:r>
              <a:t>(i) Adheres to the purposes and basic policies of PTA </a:t>
            </a:r>
            <a:br/>
            <a:r>
              <a:t>(ii) Remits </a:t>
            </a:r>
            <a:r>
              <a:rPr u="sng"/>
              <a:t>dues</a:t>
            </a:r>
            <a:r>
              <a:t> to </a:t>
            </a:r>
            <a:r>
              <a:rPr u="sng"/>
              <a:t>Alabama PTA</a:t>
            </a:r>
            <a:r>
              <a:t> at least once by </a:t>
            </a:r>
            <a:r>
              <a:rPr u="sng"/>
              <a:t>December 1</a:t>
            </a:r>
            <a:r>
              <a:t> </a:t>
            </a:r>
          </a:p>
          <a:p>
            <a:pPr algn="l">
              <a:lnSpc>
                <a:spcPts val="4300"/>
              </a:lnSpc>
              <a:defRPr sz="2400">
                <a:solidFill>
                  <a:srgbClr val="FFFFFF"/>
                </a:solidFill>
              </a:defRPr>
            </a:pPr>
            <a:r>
              <a:t>(iii) Has a </a:t>
            </a:r>
            <a:r>
              <a:rPr u="sng"/>
              <a:t>current officer list</a:t>
            </a:r>
            <a:r>
              <a:t> on file in the Alabama PTA office,</a:t>
            </a:r>
          </a:p>
          <a:p>
            <a:pPr algn="l">
              <a:lnSpc>
                <a:spcPts val="4300"/>
              </a:lnSpc>
              <a:defRPr sz="2400">
                <a:solidFill>
                  <a:srgbClr val="FFFFFF"/>
                </a:solidFill>
              </a:defRPr>
            </a:pPr>
            <a:r>
              <a:t>(iv) Has </a:t>
            </a:r>
            <a:r>
              <a:rPr u="sng"/>
              <a:t>bylaws</a:t>
            </a:r>
            <a:r>
              <a:t> which have been updated within the last three (3) years on file in the Alabama PTA Office </a:t>
            </a:r>
          </a:p>
          <a:p>
            <a:pPr algn="l">
              <a:lnSpc>
                <a:spcPts val="4300"/>
              </a:lnSpc>
              <a:defRPr sz="2400">
                <a:solidFill>
                  <a:srgbClr val="FFFFFF"/>
                </a:solidFill>
              </a:defRPr>
            </a:pPr>
            <a:r>
              <a:t>(v) Has maintained its </a:t>
            </a:r>
            <a:r>
              <a:rPr u="sng"/>
              <a:t>501c(3) tax exempt status</a:t>
            </a:r>
            <a:r>
              <a:t> or is actively working in conjunction with Alabama PTA to have its tax exempt status reinstated</a:t>
            </a:r>
          </a:p>
          <a:p>
            <a:pPr algn="l">
              <a:lnSpc>
                <a:spcPts val="4300"/>
              </a:lnSpc>
              <a:defRPr sz="2400">
                <a:solidFill>
                  <a:srgbClr val="FFFFFF"/>
                </a:solidFill>
              </a:defRPr>
            </a:pPr>
            <a:r>
              <a:t>(vi) Has maintained </a:t>
            </a:r>
            <a:r>
              <a:rPr u="sng"/>
              <a:t>membership levels</a:t>
            </a:r>
            <a:r>
              <a:t> as follows: A minimum of 15 members for schools with enrollment of 200 or less students, 25 members for schools with enrollment of 201 to 500 students, and 50 members for schools with enrollment of greater than 500 students, </a:t>
            </a:r>
            <a:br/>
            <a:endParaRPr/>
          </a:p>
        </p:txBody>
      </p:sp>
      <p:pic>
        <p:nvPicPr>
          <p:cNvPr id="157" name="pasted-image.pdf" descr="pasted-image.pdf"/>
          <p:cNvPicPr>
            <a:picLocks noChangeAspect="1"/>
          </p:cNvPicPr>
          <p:nvPr/>
        </p:nvPicPr>
        <p:blipFill>
          <a:blip r:embed="rId2">
            <a:extLst/>
          </a:blip>
          <a:stretch>
            <a:fillRect/>
          </a:stretch>
        </p:blipFill>
        <p:spPr>
          <a:xfrm>
            <a:off x="158750" y="480482"/>
            <a:ext cx="2425700" cy="1511302"/>
          </a:xfrm>
          <a:prstGeom prst="rect">
            <a:avLst/>
          </a:prstGeom>
          <a:ln w="12700">
            <a:miter lim="400000"/>
          </a:ln>
        </p:spPr>
      </p:pic>
      <p:pic>
        <p:nvPicPr>
          <p:cNvPr id="158" name="pasted-image.pdf" descr="pasted-image.pdf"/>
          <p:cNvPicPr>
            <a:picLocks noChangeAspect="1"/>
          </p:cNvPicPr>
          <p:nvPr/>
        </p:nvPicPr>
        <p:blipFill>
          <a:blip r:embed="rId3">
            <a:extLst/>
          </a:blip>
          <a:stretch>
            <a:fillRect/>
          </a:stretch>
        </p:blipFill>
        <p:spPr>
          <a:xfrm>
            <a:off x="9535583" y="455082"/>
            <a:ext cx="3314702" cy="156210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vii) If located with an organized council, follows adopted guidelines of that council in paying dues and/or participating in other programs. (For HCPTA this is paying your dues to us by October 1.)…"/>
          <p:cNvSpPr txBox="1"/>
          <p:nvPr/>
        </p:nvSpPr>
        <p:spPr>
          <a:xfrm>
            <a:off x="203266" y="363970"/>
            <a:ext cx="12598270" cy="9330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ts val="4300"/>
              </a:lnSpc>
              <a:defRPr sz="2400">
                <a:solidFill>
                  <a:srgbClr val="FFFFFF"/>
                </a:solidFill>
              </a:defRPr>
            </a:pPr>
            <a:r>
              <a:t>(vii) If located with an organized </a:t>
            </a:r>
            <a:r>
              <a:rPr u="sng"/>
              <a:t>council</a:t>
            </a:r>
            <a:r>
              <a:t>, follows adopted guidelines of that council in paying dues and/or participating in other programs. (For HCPTA this is paying your dues to us by October 1.)</a:t>
            </a:r>
          </a:p>
          <a:p>
            <a:pPr algn="l">
              <a:defRPr sz="2400" u="sng">
                <a:solidFill>
                  <a:srgbClr val="FFFFFF"/>
                </a:solidFill>
              </a:defRPr>
            </a:pPr>
            <a:endParaRPr/>
          </a:p>
          <a:p>
            <a:pPr algn="l">
              <a:defRPr sz="2400" u="sng">
                <a:solidFill>
                  <a:srgbClr val="FFFFFF"/>
                </a:solidFill>
              </a:defRPr>
            </a:pPr>
            <a:r>
              <a:t>WHY IS IT IMPORTANT TO BE IN GOOD STANDING?</a:t>
            </a:r>
            <a:r>
              <a:rPr u="none"/>
              <a:t>  Your PTA must be in good standing to</a:t>
            </a:r>
          </a:p>
          <a:p>
            <a:pPr marL="228600" algn="l">
              <a:defRPr sz="2400">
                <a:solidFill>
                  <a:srgbClr val="FFFFFF"/>
                </a:solidFill>
              </a:defRPr>
            </a:pPr>
            <a:r>
              <a:t>•	Apply for fall and spring grants from the Huntsville Council of PTAs</a:t>
            </a:r>
          </a:p>
          <a:p>
            <a:pPr algn="l">
              <a:defRPr sz="2400">
                <a:solidFill>
                  <a:srgbClr val="FFFFFF"/>
                </a:solidFill>
              </a:defRPr>
            </a:pPr>
            <a:endParaRPr/>
          </a:p>
          <a:p>
            <a:pPr marL="228600" algn="l">
              <a:defRPr sz="2400">
                <a:solidFill>
                  <a:srgbClr val="FFFFFF"/>
                </a:solidFill>
              </a:defRPr>
            </a:pPr>
            <a:r>
              <a:t>•	Receive awards from the Huntsville Council of PTAs and Alabama PTA</a:t>
            </a:r>
          </a:p>
          <a:p>
            <a:pPr algn="l">
              <a:defRPr sz="2400">
                <a:solidFill>
                  <a:srgbClr val="FFFFFF"/>
                </a:solidFill>
              </a:defRPr>
            </a:pPr>
            <a:endParaRPr/>
          </a:p>
          <a:p>
            <a:pPr marL="228600" algn="l">
              <a:defRPr sz="2400">
                <a:solidFill>
                  <a:srgbClr val="FFFFFF"/>
                </a:solidFill>
              </a:defRPr>
            </a:pPr>
            <a:r>
              <a:t>•	Participate in Reflections, the National PTA arts program</a:t>
            </a:r>
          </a:p>
          <a:p>
            <a:pPr algn="l">
              <a:defRPr sz="2400">
                <a:solidFill>
                  <a:srgbClr val="FFFFFF"/>
                </a:solidFill>
              </a:defRPr>
            </a:pPr>
            <a:endParaRPr/>
          </a:p>
          <a:p>
            <a:pPr marL="228600" algn="l">
              <a:defRPr sz="2400">
                <a:solidFill>
                  <a:srgbClr val="FFFFFF"/>
                </a:solidFill>
              </a:defRPr>
            </a:pPr>
            <a:r>
              <a:t>•	Allow organizations from your school to work the concession stands at Milton Frank Stadium and receive a percentage of the sales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page6image256.png"/>
          <p:cNvGrpSpPr/>
          <p:nvPr/>
        </p:nvGrpSpPr>
        <p:grpSpPr>
          <a:xfrm>
            <a:off x="1881890" y="569469"/>
            <a:ext cx="9240840" cy="8022037"/>
            <a:chOff x="0" y="0"/>
            <a:chExt cx="9240839" cy="8022036"/>
          </a:xfrm>
        </p:grpSpPr>
        <p:pic>
          <p:nvPicPr>
            <p:cNvPr id="162" name="page6image256.png" descr="page6image256.png"/>
            <p:cNvPicPr>
              <a:picLocks noChangeAspect="1"/>
            </p:cNvPicPr>
            <p:nvPr/>
          </p:nvPicPr>
          <p:blipFill>
            <a:blip r:embed="rId2">
              <a:extLst/>
            </a:blip>
            <a:srcRect l="6738" r="6738"/>
            <a:stretch>
              <a:fillRect/>
            </a:stretch>
          </p:blipFill>
          <p:spPr>
            <a:xfrm>
              <a:off x="44450" y="44450"/>
              <a:ext cx="9152122" cy="7933183"/>
            </a:xfrm>
            <a:prstGeom prst="rect">
              <a:avLst/>
            </a:prstGeom>
            <a:ln w="12700" cap="flat">
              <a:noFill/>
              <a:miter lim="400000"/>
            </a:ln>
            <a:effectLst/>
          </p:spPr>
        </p:pic>
        <p:pic>
          <p:nvPicPr>
            <p:cNvPr id="163" name="page6image256.png" descr="page6image256.png"/>
            <p:cNvPicPr>
              <a:picLocks noChangeAspect="1"/>
            </p:cNvPicPr>
            <p:nvPr/>
          </p:nvPicPr>
          <p:blipFill>
            <a:blip r:embed="rId3">
              <a:extLst/>
            </a:blip>
            <a:stretch>
              <a:fillRect/>
            </a:stretch>
          </p:blipFill>
          <p:spPr>
            <a:xfrm>
              <a:off x="0" y="0"/>
              <a:ext cx="9240840" cy="8022037"/>
            </a:xfrm>
            <a:prstGeom prst="rect">
              <a:avLst/>
            </a:prstGeom>
            <a:ln w="12700" cap="flat">
              <a:noFill/>
              <a:miter lim="400000"/>
            </a:ln>
            <a:effectLst/>
          </p:spPr>
        </p:pic>
      </p:grpSp>
      <p:sp>
        <p:nvSpPr>
          <p:cNvPr id="165" name="Text"/>
          <p:cNvSpPr txBox="1"/>
          <p:nvPr/>
        </p:nvSpPr>
        <p:spPr>
          <a:xfrm>
            <a:off x="2057400" y="1477009"/>
            <a:ext cx="152400" cy="4241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ts val="2800"/>
              </a:lnSpc>
              <a:defRPr sz="1200">
                <a:solidFill>
                  <a:srgbClr val="000000"/>
                </a:solidFill>
                <a:latin typeface="Times"/>
                <a:ea typeface="Times"/>
                <a:cs typeface="Times"/>
                <a:sym typeface="Times"/>
              </a:defRPr>
            </a:lvl1pPr>
          </a:lstStyle>
          <a:p>
            <a: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inancial Focus"/>
          <p:cNvSpPr txBox="1">
            <a:spLocks noGrp="1"/>
          </p:cNvSpPr>
          <p:nvPr>
            <p:ph type="title"/>
          </p:nvPr>
        </p:nvSpPr>
        <p:spPr>
          <a:xfrm>
            <a:off x="746630" y="536576"/>
            <a:ext cx="11740474" cy="2119810"/>
          </a:xfrm>
          <a:prstGeom prst="rect">
            <a:avLst/>
          </a:prstGeom>
          <a:blipFill>
            <a:blip r:embed="rId2"/>
          </a:blipFill>
          <a:ln w="50800">
            <a:solidFill>
              <a:srgbClr val="000000"/>
            </a:solidFill>
          </a:ln>
          <a:effectLst>
            <a:outerShdw blurRad="190500" dist="8455" dir="5400000" rotWithShape="0">
              <a:srgbClr val="000000"/>
            </a:outerShdw>
          </a:effectLst>
        </p:spPr>
        <p:txBody>
          <a:bodyPr anchor="ctr"/>
          <a:lstStyle>
            <a:lvl1pPr>
              <a:defRPr sz="9600">
                <a:effectLst>
                  <a:outerShdw blurRad="63500" dist="25400" dir="2700000" rotWithShape="0">
                    <a:srgbClr val="000000">
                      <a:alpha val="70000"/>
                    </a:srgbClr>
                  </a:outerShdw>
                </a:effectLst>
              </a:defRPr>
            </a:lvl1pPr>
          </a:lstStyle>
          <a:p>
            <a:r>
              <a:t>Financial Focus</a:t>
            </a:r>
          </a:p>
        </p:txBody>
      </p:sp>
      <p:grpSp>
        <p:nvGrpSpPr>
          <p:cNvPr id="170" name="pasted-image.pdf"/>
          <p:cNvGrpSpPr/>
          <p:nvPr/>
        </p:nvGrpSpPr>
        <p:grpSpPr>
          <a:xfrm>
            <a:off x="2636639" y="3524151"/>
            <a:ext cx="7731523" cy="4522395"/>
            <a:chOff x="0" y="0"/>
            <a:chExt cx="7731522" cy="4522393"/>
          </a:xfrm>
        </p:grpSpPr>
        <p:pic>
          <p:nvPicPr>
            <p:cNvPr id="168" name="pasted-image.pdf" descr="pasted-image.pdf"/>
            <p:cNvPicPr>
              <a:picLocks noChangeAspect="1"/>
            </p:cNvPicPr>
            <p:nvPr/>
          </p:nvPicPr>
          <p:blipFill>
            <a:blip r:embed="rId3">
              <a:extLst/>
            </a:blip>
            <a:srcRect l="20926" t="33111" r="18437" b="19988"/>
            <a:stretch>
              <a:fillRect/>
            </a:stretch>
          </p:blipFill>
          <p:spPr>
            <a:xfrm>
              <a:off x="44449" y="44449"/>
              <a:ext cx="7642503" cy="4433408"/>
            </a:xfrm>
            <a:prstGeom prst="rect">
              <a:avLst/>
            </a:prstGeom>
            <a:ln w="12700" cap="flat">
              <a:noFill/>
              <a:miter lim="400000"/>
            </a:ln>
            <a:effectLst/>
          </p:spPr>
        </p:pic>
        <p:pic>
          <p:nvPicPr>
            <p:cNvPr id="169" name="pasted-image.pdf" descr="pasted-image.pdf"/>
            <p:cNvPicPr>
              <a:picLocks noChangeAspect="1"/>
            </p:cNvPicPr>
            <p:nvPr/>
          </p:nvPicPr>
          <p:blipFill>
            <a:blip r:embed="rId4">
              <a:extLst/>
            </a:blip>
            <a:stretch>
              <a:fillRect/>
            </a:stretch>
          </p:blipFill>
          <p:spPr>
            <a:xfrm>
              <a:off x="0" y="-1"/>
              <a:ext cx="7731523" cy="4522395"/>
            </a:xfrm>
            <a:prstGeom prst="rect">
              <a:avLst/>
            </a:prstGeom>
            <a:ln w="12700" cap="flat">
              <a:noFill/>
              <a:miter lim="400000"/>
            </a:ln>
            <a:effectLst/>
          </p:spPr>
        </p:pic>
      </p:grpSp>
    </p:spTree>
  </p:cSld>
  <p:clrMapOvr>
    <a:masterClrMapping/>
  </p:clrMapOvr>
  <p:transition spd="med"/>
</p:sld>
</file>

<file path=ppt/theme/theme1.xml><?xml version="1.0" encoding="utf-8"?>
<a:theme xmlns:a="http://schemas.openxmlformats.org/drawingml/2006/main" name="Chalkboard">
  <a:themeElements>
    <a:clrScheme name="Chalkboard">
      <a:dk1>
        <a:srgbClr val="FFFFFF"/>
      </a:dk1>
      <a:lt1>
        <a:srgbClr val="BC00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a:ea typeface="Helvetica"/>
        <a:cs typeface="Helvetica"/>
      </a:majorFont>
      <a:minorFont>
        <a:latin typeface="Helvetica Neue"/>
        <a:ea typeface="Helvetica Neue"/>
        <a:cs typeface="Helvetica Neue"/>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a:ea typeface="Helvetica"/>
        <a:cs typeface="Helvetica"/>
      </a:majorFont>
      <a:minorFont>
        <a:latin typeface="Helvetica Neue"/>
        <a:ea typeface="Helvetica Neue"/>
        <a:cs typeface="Helvetica Neue"/>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r="162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BC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Custom</PresentationFormat>
  <Paragraphs>108</Paragraphs>
  <Slides>20</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Chalkduster</vt:lpstr>
      <vt:lpstr>Helvetica Neue</vt:lpstr>
      <vt:lpstr>Times</vt:lpstr>
      <vt:lpstr>Chalkboard</vt:lpstr>
      <vt:lpstr>Leading the Pack: What I Need to Know as President</vt:lpstr>
      <vt:lpstr>Let’s start at the very beginning . . .</vt:lpstr>
      <vt:lpstr>6 National PTA  Family-School Partnership Standards</vt:lpstr>
      <vt:lpstr>Keep it Legal</vt:lpstr>
      <vt:lpstr>What are the rules that govern your PTA?</vt:lpstr>
      <vt:lpstr>What does it mean to be in “Good Standing?”</vt:lpstr>
      <vt:lpstr>PowerPoint Presentation</vt:lpstr>
      <vt:lpstr>PowerPoint Presentation</vt:lpstr>
      <vt:lpstr>Financial Focus</vt:lpstr>
      <vt:lpstr>What does a president really need to know about the money?</vt:lpstr>
      <vt:lpstr>Communication 101</vt:lpstr>
      <vt:lpstr>Let’s Talk!</vt:lpstr>
      <vt:lpstr>Leading the way so that others will follow</vt:lpstr>
      <vt:lpstr>How to delegate effectively</vt:lpstr>
      <vt:lpstr>How to run an effective meeting</vt:lpstr>
      <vt:lpstr>Why join PTA?</vt:lpstr>
      <vt:lpstr>To fail to plan is to plan to fail</vt:lpstr>
      <vt:lpstr>Relax . . .</vt:lpstr>
      <vt:lpstr>You have LOTS of Support!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the Pack: What I Need to Know as President</dc:title>
  <cp:lastModifiedBy>Lucia Cape</cp:lastModifiedBy>
  <cp:revision>1</cp:revision>
  <dcterms:modified xsi:type="dcterms:W3CDTF">2018-08-15T13:37:59Z</dcterms:modified>
</cp:coreProperties>
</file>