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2" r:id="rId3"/>
    <p:sldMasterId id="2147483714" r:id="rId4"/>
    <p:sldMasterId id="2147483726" r:id="rId5"/>
  </p:sldMasterIdLst>
  <p:notesMasterIdLst>
    <p:notesMasterId r:id="rId16"/>
  </p:notesMasterIdLst>
  <p:sldIdLst>
    <p:sldId id="312" r:id="rId6"/>
    <p:sldId id="317" r:id="rId7"/>
    <p:sldId id="320" r:id="rId8"/>
    <p:sldId id="316" r:id="rId9"/>
    <p:sldId id="329" r:id="rId10"/>
    <p:sldId id="330" r:id="rId11"/>
    <p:sldId id="331" r:id="rId12"/>
    <p:sldId id="315" r:id="rId13"/>
    <p:sldId id="332" r:id="rId14"/>
    <p:sldId id="284" r:id="rId15"/>
  </p:sldIdLst>
  <p:sldSz cx="10058400" cy="7772400"/>
  <p:notesSz cx="10058400" cy="7772400"/>
  <p:defaultTextStyle>
    <a:defPPr>
      <a:defRPr lang="en-US"/>
    </a:defPPr>
    <a:lvl1pPr marL="0" algn="l" defTabSz="910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063" algn="l" defTabSz="910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125" algn="l" defTabSz="910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197" algn="l" defTabSz="910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262" algn="l" defTabSz="910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5335" algn="l" defTabSz="910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0399" algn="l" defTabSz="910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5465" algn="l" defTabSz="910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0530" algn="l" defTabSz="910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D902F-4EF3-476F-8FF5-54FEC852EAAD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D0D48-9C79-4C81-9ECD-CAC09DD7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063" algn="l" defTabSz="910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125" algn="l" defTabSz="910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197" algn="l" defTabSz="910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0262" algn="l" defTabSz="910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5335" algn="l" defTabSz="910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399" algn="l" defTabSz="910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465" algn="l" defTabSz="910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530" algn="l" defTabSz="9101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8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5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52B6-C969-492F-BA76-3DE81DBB4E9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3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6816-668B-4C28-BC0D-E50281EFE89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6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085-A9D1-4D03-8487-47595D7DA54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8BCB-34D7-4F28-B595-C417947F59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493B-2CC0-492A-B184-F02B3BF784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25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67D3E-5038-45D0-BC11-DB214A616E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EFE2-C0D9-47A4-90ED-C0F8EC874B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55341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24B3-3BF1-4333-927A-24411259D0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7358592"/>
            <a:ext cx="234696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F87D4-57EF-4B96-AD6E-7FF476F5BD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47937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8A87-F8B6-475D-AA24-7C2DDD4C1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53C1-4412-44F6-AC11-C76CA63E0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868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4CC2-D364-41B2-9E2C-C1952B7BB3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E2C8-8780-4885-8B3F-8341E1D072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4381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0DA8-1E79-4ABA-8235-2B9602E25C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3C72-FC38-4621-9588-FE09B86CD4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0701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BB07-026D-43AB-9726-31BEEF4C06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2191-B3AA-4978-BA4B-05579CB28C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82369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C8D0-82F4-41C3-A14F-CB5FC5C9E2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318E5-0179-424F-AAAF-BDB8A34688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567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B47-AC63-402D-8029-67F7DEBA5BE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59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0F9A-4113-4B0E-BD4C-409A66AB4F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D22B-2DB0-4F37-84B7-49AAFD08AC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856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FA02-D5BC-4034-A19D-FBEE3FFD33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A01F-7C4D-4CAD-A775-3FFC748E9A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332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CF8B-062B-46CD-A6D5-2AC64264B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47606-206F-49E6-B3C9-155DCD83A0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4438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52B6-C969-492F-BA76-3DE81DBB4E9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21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B47-AC63-402D-8029-67F7DEBA5BE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5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A0-561B-4509-B8E8-6354F80226A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0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0AA-15CF-4FDC-80CF-3718F196218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08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3836-F31C-4995-BA64-8FA692A2654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03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564B-8A59-4B22-B37C-9D371DF0A3D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52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560B-1B23-452F-AAC3-E8EDE63381C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9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531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0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41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12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8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5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67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A0-561B-4509-B8E8-6354F80226A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57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BE78-FFE7-4614-A3C7-27688501CEB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90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09B1-B2F6-44D3-A6E3-BB854426DB0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98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6816-668B-4C28-BC0D-E50281EFE89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94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085-A9D1-4D03-8487-47595D7DA54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92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52B6-C969-492F-BA76-3DE81DBB4E9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79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B47-AC63-402D-8029-67F7DEBA5BE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09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A0-561B-4509-B8E8-6354F80226A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8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0AA-15CF-4FDC-80CF-3718F196218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13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3836-F31C-4995-BA64-8FA692A2654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64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564B-8A59-4B22-B37C-9D371DF0A3D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2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605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605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0AA-15CF-4FDC-80CF-3718F196218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7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560B-1B23-452F-AAC3-E8EDE63381C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16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BE78-FFE7-4614-A3C7-27688501CEB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272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09B1-B2F6-44D3-A6E3-BB854426DB0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44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6816-668B-4C28-BC0D-E50281EFE89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62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085-A9D1-4D03-8487-47595D7DA54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95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52B6-C969-492F-BA76-3DE81DBB4E9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5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B47-AC63-402D-8029-67F7DEBA5BE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52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A0-561B-4509-B8E8-6354F80226A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417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80AA-15CF-4FDC-80CF-3718F196218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3836-F31C-4995-BA64-8FA692A2654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5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099" indent="0">
              <a:buNone/>
              <a:defRPr sz="2200" b="1"/>
            </a:lvl2pPr>
            <a:lvl3pPr marL="1014191" indent="0">
              <a:buNone/>
              <a:defRPr sz="2000" b="1"/>
            </a:lvl3pPr>
            <a:lvl4pPr marL="1521284" indent="0">
              <a:buNone/>
              <a:defRPr sz="1800" b="1"/>
            </a:lvl4pPr>
            <a:lvl5pPr marL="2028378" indent="0">
              <a:buNone/>
              <a:defRPr sz="1800" b="1"/>
            </a:lvl5pPr>
            <a:lvl6pPr marL="2535472" indent="0">
              <a:buNone/>
              <a:defRPr sz="1800" b="1"/>
            </a:lvl6pPr>
            <a:lvl7pPr marL="3042565" indent="0">
              <a:buNone/>
              <a:defRPr sz="1800" b="1"/>
            </a:lvl7pPr>
            <a:lvl8pPr marL="3549662" indent="0">
              <a:buNone/>
              <a:defRPr sz="1800" b="1"/>
            </a:lvl8pPr>
            <a:lvl9pPr marL="405675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71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099" indent="0">
              <a:buNone/>
              <a:defRPr sz="2200" b="1"/>
            </a:lvl2pPr>
            <a:lvl3pPr marL="1014191" indent="0">
              <a:buNone/>
              <a:defRPr sz="2000" b="1"/>
            </a:lvl3pPr>
            <a:lvl4pPr marL="1521284" indent="0">
              <a:buNone/>
              <a:defRPr sz="1800" b="1"/>
            </a:lvl4pPr>
            <a:lvl5pPr marL="2028378" indent="0">
              <a:buNone/>
              <a:defRPr sz="1800" b="1"/>
            </a:lvl5pPr>
            <a:lvl6pPr marL="2535472" indent="0">
              <a:buNone/>
              <a:defRPr sz="1800" b="1"/>
            </a:lvl6pPr>
            <a:lvl7pPr marL="3042565" indent="0">
              <a:buNone/>
              <a:defRPr sz="1800" b="1"/>
            </a:lvl7pPr>
            <a:lvl8pPr marL="3549662" indent="0">
              <a:buNone/>
              <a:defRPr sz="1800" b="1"/>
            </a:lvl8pPr>
            <a:lvl9pPr marL="405675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71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3836-F31C-4995-BA64-8FA692A2654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08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564B-8A59-4B22-B37C-9D371DF0A3D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44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560B-1B23-452F-AAC3-E8EDE63381C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12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BE78-FFE7-4614-A3C7-27688501CEB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54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09B1-B2F6-44D3-A6E3-BB854426DB0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3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6816-668B-4C28-BC0D-E50281EFE89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00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1085-A9D1-4D03-8487-47595D7DA54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1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564B-8A59-4B22-B37C-9D371DF0A3D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2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560B-1B23-452F-AAC3-E8EDE63381C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6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7099" indent="0">
              <a:buNone/>
              <a:defRPr sz="1300"/>
            </a:lvl2pPr>
            <a:lvl3pPr marL="1014191" indent="0">
              <a:buNone/>
              <a:defRPr sz="1100"/>
            </a:lvl3pPr>
            <a:lvl4pPr marL="1521284" indent="0">
              <a:buNone/>
              <a:defRPr sz="1000"/>
            </a:lvl4pPr>
            <a:lvl5pPr marL="2028378" indent="0">
              <a:buNone/>
              <a:defRPr sz="1000"/>
            </a:lvl5pPr>
            <a:lvl6pPr marL="2535472" indent="0">
              <a:buNone/>
              <a:defRPr sz="1000"/>
            </a:lvl6pPr>
            <a:lvl7pPr marL="3042565" indent="0">
              <a:buNone/>
              <a:defRPr sz="1000"/>
            </a:lvl7pPr>
            <a:lvl8pPr marL="3549662" indent="0">
              <a:buNone/>
              <a:defRPr sz="1000"/>
            </a:lvl8pPr>
            <a:lvl9pPr marL="405675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BE78-FFE7-4614-A3C7-27688501CEB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5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7099" indent="0">
              <a:buNone/>
              <a:defRPr sz="3100"/>
            </a:lvl2pPr>
            <a:lvl3pPr marL="1014191" indent="0">
              <a:buNone/>
              <a:defRPr sz="2700"/>
            </a:lvl3pPr>
            <a:lvl4pPr marL="1521284" indent="0">
              <a:buNone/>
              <a:defRPr sz="2200"/>
            </a:lvl4pPr>
            <a:lvl5pPr marL="2028378" indent="0">
              <a:buNone/>
              <a:defRPr sz="2200"/>
            </a:lvl5pPr>
            <a:lvl6pPr marL="2535472" indent="0">
              <a:buNone/>
              <a:defRPr sz="2200"/>
            </a:lvl6pPr>
            <a:lvl7pPr marL="3042565" indent="0">
              <a:buNone/>
              <a:defRPr sz="2200"/>
            </a:lvl7pPr>
            <a:lvl8pPr marL="3549662" indent="0">
              <a:buNone/>
              <a:defRPr sz="2200"/>
            </a:lvl8pPr>
            <a:lvl9pPr marL="4056753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7099" indent="0">
              <a:buNone/>
              <a:defRPr sz="1300"/>
            </a:lvl2pPr>
            <a:lvl3pPr marL="1014191" indent="0">
              <a:buNone/>
              <a:defRPr sz="1100"/>
            </a:lvl3pPr>
            <a:lvl4pPr marL="1521284" indent="0">
              <a:buNone/>
              <a:defRPr sz="1000"/>
            </a:lvl4pPr>
            <a:lvl5pPr marL="2028378" indent="0">
              <a:buNone/>
              <a:defRPr sz="1000"/>
            </a:lvl5pPr>
            <a:lvl6pPr marL="2535472" indent="0">
              <a:buNone/>
              <a:defRPr sz="1000"/>
            </a:lvl6pPr>
            <a:lvl7pPr marL="3042565" indent="0">
              <a:buNone/>
              <a:defRPr sz="1000"/>
            </a:lvl7pPr>
            <a:lvl8pPr marL="3549662" indent="0">
              <a:buNone/>
              <a:defRPr sz="1000"/>
            </a:lvl8pPr>
            <a:lvl9pPr marL="405675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09B1-B2F6-44D3-A6E3-BB854426DB0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5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08D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419" tIns="50712" rIns="101419" bIns="50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605"/>
            <a:ext cx="9052560" cy="5129425"/>
          </a:xfrm>
          <a:prstGeom prst="rect">
            <a:avLst/>
          </a:prstGeom>
        </p:spPr>
        <p:txBody>
          <a:bodyPr vert="horz" lIns="101419" tIns="50712" rIns="101419" bIns="50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419" tIns="50712" rIns="101419" bIns="5071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4191"/>
            <a:fld id="{0A3DA19D-DEE7-4D8C-B139-B350DAAE99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014191"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419" tIns="50712" rIns="101419" bIns="5071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4191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419" tIns="50712" rIns="101419" bIns="5071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4191"/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014191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63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10141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320" indent="-380320" algn="l" defTabSz="101419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4022" indent="-316930" algn="l" defTabSz="101419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738" indent="-253562" algn="l" defTabSz="101419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831" indent="-253562" algn="l" defTabSz="101419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923" indent="-253562" algn="l" defTabSz="101419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021" indent="-253562" algn="l" defTabSz="10141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116" indent="-253562" algn="l" defTabSz="10141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208" indent="-253562" algn="l" defTabSz="10141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301" indent="-253562" algn="l" defTabSz="10141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41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099" algn="l" defTabSz="10141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191" algn="l" defTabSz="10141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284" algn="l" defTabSz="10141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378" algn="l" defTabSz="10141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472" algn="l" defTabSz="10141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565" algn="l" defTabSz="10141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9662" algn="l" defTabSz="10141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6753" algn="l" defTabSz="10141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2920" y="311256"/>
            <a:ext cx="90525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2920" y="1813560"/>
            <a:ext cx="905256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18824">
              <a:defRPr/>
            </a:pPr>
            <a:fld id="{3DDD0C41-350D-4D36-98DC-491C1A89B2D8}" type="datetime1">
              <a:rPr lang="en-US">
                <a:solidFill>
                  <a:prstClr val="black">
                    <a:tint val="75000"/>
                  </a:prstClr>
                </a:solidFill>
              </a:rPr>
              <a:pPr defTabSz="1018824">
                <a:defRPr/>
              </a:pPr>
              <a:t>7/22/2017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18824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18824">
              <a:defRPr/>
            </a:pPr>
            <a:fld id="{6DA59E17-8C47-4791-8100-B56FBE7FD63D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1018824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941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1882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2823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37649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059" indent="-38205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08D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840"/>
            <a:fld id="{0A3DA19D-DEE7-4D8C-B139-B350DAAE99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005840"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84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840"/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00584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79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defTabSz="100584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1005840" rtl="0" eaLnBrk="1" latinLnBrk="0" hangingPunct="1">
        <a:spcBef>
          <a:spcPct val="20000"/>
        </a:spcBef>
        <a:buFont typeface="Arial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08D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840"/>
            <a:fld id="{0A3DA19D-DEE7-4D8C-B139-B350DAAE99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005840"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84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840"/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00584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0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defTabSz="100584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1005840" rtl="0" eaLnBrk="1" latinLnBrk="0" hangingPunct="1">
        <a:spcBef>
          <a:spcPct val="20000"/>
        </a:spcBef>
        <a:buFont typeface="Arial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08D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840"/>
            <a:fld id="{0A3DA19D-DEE7-4D8C-B139-B350DAAE99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005840"/>
              <a:t>7/22/2017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84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840"/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00584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16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100584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1005840" rtl="0" eaLnBrk="1" latinLnBrk="0" hangingPunct="1">
        <a:spcBef>
          <a:spcPct val="20000"/>
        </a:spcBef>
        <a:buFont typeface="Arial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rocket951.com/?p=1418" TargetMode="External"/><Relationship Id="rId2" Type="http://schemas.openxmlformats.org/officeDocument/2006/relationships/hyperlink" Target="https://www.facebook.com/HuntsvilleCAFY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ntsvillecityschools.org/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83920"/>
            <a:ext cx="9052560" cy="155448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“</a:t>
            </a:r>
            <a:r>
              <a:rPr lang="en-US" sz="4000" b="1" dirty="0">
                <a:solidFill>
                  <a:schemeClr val="bg1"/>
                </a:solidFill>
              </a:rPr>
              <a:t>How To Engage The Community in the Work of Your PTA”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8EFE2-C0D9-47A4-90ED-C0F8EC87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57400" y="2362200"/>
            <a:ext cx="5867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100" y="6478136"/>
            <a:ext cx="1424012" cy="656863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pPr defTabSz="1018705"/>
            <a:r>
              <a:rPr lang="en-US" dirty="0" smtClean="0">
                <a:solidFill>
                  <a:prstClr val="white"/>
                </a:solidFill>
              </a:rPr>
              <a:t>July 22, 2017</a:t>
            </a:r>
          </a:p>
          <a:p>
            <a:pPr defTabSz="1018705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HCS_LOGO_NE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196" y="4490722"/>
            <a:ext cx="3101340" cy="29290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9100" y="6173336"/>
            <a:ext cx="5753100" cy="718418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pPr defTabSz="1018705"/>
            <a:r>
              <a:rPr lang="en-US" sz="2000" dirty="0" smtClean="0">
                <a:solidFill>
                  <a:prstClr val="white"/>
                </a:solidFill>
              </a:rPr>
              <a:t>Rena Anderson, Director, Community Engagement</a:t>
            </a:r>
          </a:p>
          <a:p>
            <a:pPr defTabSz="1018705"/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29" y="2590800"/>
            <a:ext cx="4134971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09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18" y="0"/>
            <a:ext cx="822902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747" y="2432793"/>
            <a:ext cx="90608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1" defTabSz="1005840"/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4325" indent="-314325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05840"/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1728" y="1219200"/>
            <a:ext cx="82646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1524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Huntsville City Schools Partners with Local Businesses, Municipalities, Non-Profit Organizations, Faith Based Organizations, etc. To Enhance The Mission of the School District &amp; Engage The Community &amp; Parents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295400"/>
            <a:ext cx="96773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PTA Values:</a:t>
            </a:r>
            <a:endParaRPr lang="en-US" sz="2400" dirty="0"/>
          </a:p>
          <a:p>
            <a:r>
              <a:rPr lang="en-US" sz="2400" b="1" dirty="0"/>
              <a:t>Collaboration – Individuals/Community working together to achieve common </a:t>
            </a:r>
            <a:r>
              <a:rPr lang="en-US" sz="2400" b="1" dirty="0" smtClean="0"/>
              <a:t>goal</a:t>
            </a:r>
          </a:p>
          <a:p>
            <a:endParaRPr lang="en-US" sz="2400" dirty="0"/>
          </a:p>
          <a:p>
            <a:r>
              <a:rPr lang="en-US" sz="2400" b="1" dirty="0"/>
              <a:t>PTA National Standard #6 – </a:t>
            </a:r>
            <a:r>
              <a:rPr lang="en-US" sz="2400" b="1" dirty="0" smtClean="0"/>
              <a:t>Collaboration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Expand </a:t>
            </a:r>
            <a:r>
              <a:rPr lang="en-US" sz="2400" b="1" dirty="0"/>
              <a:t>learning opportunities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Community service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Civic </a:t>
            </a:r>
            <a:r>
              <a:rPr lang="en-US" sz="2400" b="1" dirty="0" smtClean="0"/>
              <a:t>participation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Make </a:t>
            </a:r>
            <a:r>
              <a:rPr lang="en-US" sz="2400" dirty="0"/>
              <a:t>sure your community relations efforts and strategies align with the schools goals/objectives – must speak with One Voice as a School </a:t>
            </a:r>
            <a:r>
              <a:rPr lang="en-US" sz="2400" dirty="0" smtClean="0"/>
              <a:t>Family</a:t>
            </a:r>
          </a:p>
          <a:p>
            <a:endParaRPr lang="en-US" sz="2400" dirty="0"/>
          </a:p>
          <a:p>
            <a:r>
              <a:rPr lang="en-US" sz="2400" dirty="0"/>
              <a:t>It’s not enough for us to do NICE Work… we must have impactful work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09800"/>
            <a:ext cx="4191000" cy="279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3860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1728" y="838200"/>
            <a:ext cx="82646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9180" y="100013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Focus On Partnerships To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Enhance The Mission of the School District &amp; To Engage The Community &amp; Parents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770" y="868502"/>
            <a:ext cx="93840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AMRDEC – Partnership/MOU for Advanced Manufacturing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kern="0" dirty="0" smtClean="0">
                <a:solidFill>
                  <a:prstClr val="white"/>
                </a:solidFill>
              </a:rPr>
              <a:t>Huntsville Hospital – Suicide Awareness Project (SPEAK APP)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Second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Mile Development (Parent Parties)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Huntsville Council of PTA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kern="0" dirty="0" smtClean="0">
                <a:solidFill>
                  <a:prstClr val="white"/>
                </a:solidFill>
              </a:rPr>
              <a:t>Christmas Charities – Mobile Clothes Closet Project for 2017/18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Bicentennial Committee/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EarlyWorks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191000"/>
            <a:ext cx="51435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197" y="1623060"/>
            <a:ext cx="90608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1" defTabSz="1005840"/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4325" indent="-314325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05840"/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1728" y="1066800"/>
            <a:ext cx="82646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8600" y="139541"/>
            <a:ext cx="96774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Engage The Community Via Speaking Engagements, School Tours, Parent Workshops, Career Fairs, Collection Drives (Box Tops/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Bottlecaps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)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etc.  </a:t>
            </a:r>
            <a:endParaRPr kumimoji="0" lang="en-US" sz="22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Examples and Ideas: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u="sng" kern="0" dirty="0">
              <a:solidFill>
                <a:prstClr val="white"/>
              </a:solidFill>
            </a:endParaRPr>
          </a:p>
          <a:p>
            <a:r>
              <a:rPr lang="en-US" sz="2000" dirty="0" smtClean="0"/>
              <a:t>Family nights/Coffee Talk/Parent </a:t>
            </a:r>
            <a:r>
              <a:rPr lang="en-US" sz="2000" dirty="0"/>
              <a:t>University – curriculum demos, how to read/use Edmodo, digital citizenship, cool math games and other learning tools – survey families to find out what they want to learn about and how they prefer to be </a:t>
            </a:r>
            <a:r>
              <a:rPr lang="en-US" sz="2000" dirty="0" smtClean="0"/>
              <a:t>engaged</a:t>
            </a:r>
          </a:p>
          <a:p>
            <a:endParaRPr lang="en-US" sz="2000" dirty="0"/>
          </a:p>
          <a:p>
            <a:r>
              <a:rPr lang="en-US" sz="2000" dirty="0" smtClean="0"/>
              <a:t>Attendance Awareness Month – September – Community Campaign</a:t>
            </a:r>
          </a:p>
          <a:p>
            <a:endParaRPr lang="en-US" sz="2000" dirty="0" smtClean="0"/>
          </a:p>
          <a:p>
            <a:r>
              <a:rPr lang="en-US" sz="2000" dirty="0" smtClean="0"/>
              <a:t>College </a:t>
            </a:r>
            <a:r>
              <a:rPr lang="en-US" sz="2000" dirty="0"/>
              <a:t>&amp; Career </a:t>
            </a:r>
            <a:r>
              <a:rPr lang="en-US" sz="2000" dirty="0" smtClean="0"/>
              <a:t>Events </a:t>
            </a:r>
            <a:r>
              <a:rPr lang="en-US" sz="2000" dirty="0"/>
              <a:t>– College Week in Sept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Character </a:t>
            </a:r>
            <a:r>
              <a:rPr lang="en-US" sz="2000" dirty="0"/>
              <a:t>Education – </a:t>
            </a:r>
            <a:r>
              <a:rPr lang="en-US" sz="2000" dirty="0" smtClean="0"/>
              <a:t>invite community to </a:t>
            </a:r>
          </a:p>
          <a:p>
            <a:r>
              <a:rPr lang="en-US" sz="2000" dirty="0" smtClean="0"/>
              <a:t>participate each month – </a:t>
            </a:r>
            <a:r>
              <a:rPr lang="en-US" sz="2000" dirty="0"/>
              <a:t>include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the home, business, church, clubs, etc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Character Education Word for August 2017 = School Pride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Ask community organizations to promote their pride/support for your school!</a:t>
            </a:r>
          </a:p>
          <a:p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r>
              <a:rPr lang="en-US" sz="2000" dirty="0"/>
              <a:t>Celebrate school anniversaries/milestones (</a:t>
            </a:r>
            <a:r>
              <a:rPr lang="en-US" sz="2000" dirty="0" err="1"/>
              <a:t>Montview</a:t>
            </a:r>
            <a:r>
              <a:rPr lang="en-US" sz="2000" dirty="0"/>
              <a:t> ES will be celebrating 50</a:t>
            </a:r>
            <a:r>
              <a:rPr lang="en-US" sz="2000" baseline="30000" dirty="0"/>
              <a:t>th</a:t>
            </a:r>
            <a:r>
              <a:rPr lang="en-US" sz="2000" dirty="0"/>
              <a:t> anniversary this Fall)</a:t>
            </a:r>
          </a:p>
          <a:p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76600"/>
            <a:ext cx="3372166" cy="1896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27860"/>
            <a:ext cx="1600200" cy="16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197" y="1623060"/>
            <a:ext cx="90608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1" defTabSz="1005840"/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4325" indent="-314325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05840"/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1728" y="762000"/>
            <a:ext cx="82646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6932" y="228600"/>
            <a:ext cx="9369136" cy="684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Serve as the Connector for Families and the Community  </a:t>
            </a:r>
            <a:endParaRPr kumimoji="0" lang="en-US" sz="22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community events for our families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the GO TO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connecting families with the community: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CAFY 2017–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29th</a:t>
            </a:r>
            <a:r>
              <a:rPr lang="en-US" sz="24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@10:00am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https://www.facebook.com/HuntsvilleCAFY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CAFY/95.1 Young Citizen of the Month -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http://therocket951.com/?p=1418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kumimoji="0" lang="en-US" sz="22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43916"/>
            <a:ext cx="4969037" cy="2795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52600"/>
            <a:ext cx="3391468" cy="2785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3" y="4223594"/>
            <a:ext cx="3290887" cy="33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197" y="1623060"/>
            <a:ext cx="90608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1" defTabSz="1005840"/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4325" indent="-314325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05840"/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1728" y="762000"/>
            <a:ext cx="82646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228600"/>
            <a:ext cx="9906000" cy="613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Serve as the Connector for Families and the Community  </a:t>
            </a:r>
            <a:endParaRPr kumimoji="0" lang="en-US" sz="22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Celebrating Education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Parade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Education Celebration -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August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Jemison				August 12</a:t>
            </a:r>
            <a:r>
              <a:rPr lang="en-US" sz="24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@ Grissom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kumimoji="0" lang="en-US" sz="22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1"/>
            <a:ext cx="3810000" cy="5503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947068"/>
            <a:ext cx="3581968" cy="56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197" y="1623060"/>
            <a:ext cx="90608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1" defTabSz="1005840"/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4325" indent="-314325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05840"/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1728" y="762000"/>
            <a:ext cx="82646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228600"/>
            <a:ext cx="97160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Serve as the Connector for Families and the Community  (additional examples) </a:t>
            </a:r>
            <a:endParaRPr kumimoji="0" lang="en-US" sz="22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92" y="1905000"/>
            <a:ext cx="4187724" cy="2791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19586"/>
            <a:ext cx="5867400" cy="3300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" y="990601"/>
            <a:ext cx="4971107" cy="2796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829175"/>
            <a:ext cx="4419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197" y="1623060"/>
            <a:ext cx="90608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1" defTabSz="1005840"/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190" indent="-377190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4325" indent="-314325" defTabSz="1005840">
              <a:buFont typeface="Arial" pitchFamily="34" charset="0"/>
              <a:buChar char="•"/>
            </a:pPr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05840"/>
            <a:endParaRPr lang="en-US" sz="2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1728" y="1371600"/>
            <a:ext cx="82646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" y="228600"/>
            <a:ext cx="906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Having Multiple Ways to Connect With The Community Is One Of The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District’s Community Engagement Strategies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CONTACT US (district website):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Trending Topics: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Registration Paperwork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Student Enrollment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School Calendar</a:t>
            </a:r>
            <a:endParaRPr lang="en-US" sz="2400" b="1" kern="0" dirty="0" smtClean="0">
              <a:solidFill>
                <a:srgbClr val="FFFF0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Employment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Transcripts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School Zones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4418380"/>
            <a:ext cx="6629400" cy="292387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300" b="1" i="1" u="sng" dirty="0">
                <a:solidFill>
                  <a:srgbClr val="FFFF00"/>
                </a:solidFill>
              </a:rPr>
              <a:t>Follow us on:</a:t>
            </a:r>
          </a:p>
          <a:p>
            <a:pPr lvl="0"/>
            <a:r>
              <a:rPr lang="en-US" sz="2300" b="1" i="1" dirty="0">
                <a:solidFill>
                  <a:prstClr val="white"/>
                </a:solidFill>
              </a:rPr>
              <a:t>Facebook </a:t>
            </a:r>
          </a:p>
          <a:p>
            <a:pPr lvl="0"/>
            <a:r>
              <a:rPr lang="en-US" sz="2300" b="1" i="1" dirty="0">
                <a:solidFill>
                  <a:prstClr val="white"/>
                </a:solidFill>
              </a:rPr>
              <a:t>Twitter </a:t>
            </a:r>
          </a:p>
          <a:p>
            <a:pPr lvl="0"/>
            <a:r>
              <a:rPr lang="en-US" sz="2300" b="1" i="1" dirty="0">
                <a:solidFill>
                  <a:prstClr val="white"/>
                </a:solidFill>
              </a:rPr>
              <a:t>Periscope </a:t>
            </a:r>
          </a:p>
          <a:p>
            <a:pPr lvl="0"/>
            <a:r>
              <a:rPr lang="en-US" sz="2300" b="1" i="1" dirty="0" smtClean="0">
                <a:solidFill>
                  <a:prstClr val="white"/>
                </a:solidFill>
              </a:rPr>
              <a:t>Instagram </a:t>
            </a:r>
            <a:endParaRPr lang="en-US" sz="2300" b="1" i="1" dirty="0">
              <a:solidFill>
                <a:prstClr val="white"/>
              </a:solidFill>
            </a:endParaRPr>
          </a:p>
          <a:p>
            <a:pPr lvl="0"/>
            <a:r>
              <a:rPr lang="en-US" sz="2300" b="1" i="1" dirty="0">
                <a:solidFill>
                  <a:prstClr val="white"/>
                </a:solidFill>
              </a:rPr>
              <a:t>ETV</a:t>
            </a:r>
            <a:endParaRPr lang="en-US" sz="2300" b="1" i="1" dirty="0">
              <a:solidFill>
                <a:srgbClr val="EEECE1"/>
              </a:solidFill>
            </a:endParaRPr>
          </a:p>
          <a:p>
            <a:pPr lvl="0"/>
            <a:r>
              <a:rPr lang="en-US" sz="2300" b="1" i="1" dirty="0">
                <a:solidFill>
                  <a:srgbClr val="EEECE1"/>
                </a:solidFill>
                <a:effectLst>
                  <a:glow rad="127000">
                    <a:prstClr val="white"/>
                  </a:glow>
                  <a:outerShdw blurRad="50800" dist="50800" dir="5400000" algn="ctr" rotWithShape="0">
                    <a:srgbClr val="FFFF00"/>
                  </a:outerShdw>
                </a:effectLst>
                <a:hlinkClick r:id="rId2"/>
              </a:rPr>
              <a:t>www.huntsvillecityschools.org</a:t>
            </a:r>
            <a:endParaRPr lang="en-US" sz="2300" b="1" i="1" dirty="0">
              <a:solidFill>
                <a:srgbClr val="EEECE1"/>
              </a:solidFill>
              <a:effectLst>
                <a:glow rad="127000">
                  <a:prstClr val="white"/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  <a:p>
            <a:pPr lvl="0"/>
            <a:r>
              <a:rPr lang="en-US" sz="2300" b="1" dirty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Huntsville Council of PTA: </a:t>
            </a:r>
            <a:r>
              <a:rPr lang="en-US" sz="2300" b="1" dirty="0" smtClean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website/FB </a:t>
            </a:r>
            <a:r>
              <a:rPr lang="en-US" sz="2300" b="1" dirty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page</a:t>
            </a:r>
            <a:endParaRPr lang="en-US" sz="2300" dirty="0"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53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You!!!!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7" y="1812925"/>
            <a:ext cx="6841066" cy="5130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6CD-771F-4578-AEE5-DFEA5229562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ffing Update for eBo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22074</TotalTime>
  <Words>462</Words>
  <Application>Microsoft Office PowerPoint</Application>
  <PresentationFormat>Custom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Aharoni</vt:lpstr>
      <vt:lpstr>Arial</vt:lpstr>
      <vt:lpstr>Calibri</vt:lpstr>
      <vt:lpstr>Symbol</vt:lpstr>
      <vt:lpstr>Times New Roman</vt:lpstr>
      <vt:lpstr>1_Office Theme</vt:lpstr>
      <vt:lpstr>Staffing Update for eBoard</vt:lpstr>
      <vt:lpstr>2_Office Theme</vt:lpstr>
      <vt:lpstr>3_Office Theme</vt:lpstr>
      <vt:lpstr>4_Office Theme</vt:lpstr>
      <vt:lpstr>“How To Engage The Community in the Work of Your PTA”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You!!!!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- 2014_09_15 Digital Conversion Presentation.pptx</dc:title>
  <dc:creator>CW</dc:creator>
  <cp:lastModifiedBy>Anderson, Rena</cp:lastModifiedBy>
  <cp:revision>174</cp:revision>
  <dcterms:created xsi:type="dcterms:W3CDTF">2014-11-14T14:43:07Z</dcterms:created>
  <dcterms:modified xsi:type="dcterms:W3CDTF">2017-07-22T15:06:14Z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2014-09-17T00:00:00Z</vt:filetime>
  </property>
  <property fmtid="{D5CDD505-2E9C-101B-9397-08002B2CF9AE}" pid="3" name="LastSaved">
    <vt:filetime>2014-11-14T00:00:00Z</vt:filetime>
  </property>
</Properties>
</file>