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10287000" cx="18288000"/>
  <p:notesSz cx="7010400" cy="9296400"/>
  <p:embeddedFontLst>
    <p:embeddedFont>
      <p:font typeface="Montserrat"/>
      <p:regular r:id="rId43"/>
      <p:bold r:id="rId44"/>
      <p:italic r:id="rId45"/>
      <p:boldItalic r:id="rId46"/>
    </p:embeddedFont>
    <p:embeddedFont>
      <p:font typeface="Montserrat ExtraBold"/>
      <p:bold r:id="rId47"/>
      <p:boldItalic r:id="rId48"/>
    </p:embeddedFont>
    <p:embeddedFont>
      <p:font typeface="Merriweather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Montserrat-bold.fntdata"/><Relationship Id="rId43" Type="http://schemas.openxmlformats.org/officeDocument/2006/relationships/font" Target="fonts/Montserrat-regular.fntdata"/><Relationship Id="rId46" Type="http://schemas.openxmlformats.org/officeDocument/2006/relationships/font" Target="fonts/Montserrat-boldItalic.fntdata"/><Relationship Id="rId45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ExtraBold-boldItalic.fntdata"/><Relationship Id="rId47" Type="http://schemas.openxmlformats.org/officeDocument/2006/relationships/font" Target="fonts/MontserratExtraBold-bold.fntdata"/><Relationship Id="rId49" Type="http://schemas.openxmlformats.org/officeDocument/2006/relationships/font" Target="fonts/Merriweath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erriweather-italic.fntdata"/><Relationship Id="rId50" Type="http://schemas.openxmlformats.org/officeDocument/2006/relationships/font" Target="fonts/Merriweather-bold.fntdata"/><Relationship Id="rId52" Type="http://schemas.openxmlformats.org/officeDocument/2006/relationships/font" Target="fonts/Merriweather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11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p13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15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16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7" name="Google Shape;237;p17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18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19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p20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5" name="Google Shape;285;p2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6" name="Google Shape;296;p22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p23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24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7" name="Google Shape;327;p25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7" name="Google Shape;337;p26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p27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p28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9" name="Google Shape;369;p29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0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8" name="Google Shape;378;p30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6" name="Google Shape;386;p31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2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p32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p33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4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3" name="Google Shape;413;p34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7" name="Google Shape;427;p35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6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7" name="Google Shape;437;p36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7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5" name="Google Shape;445;p37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9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5.jpg"/><Relationship Id="rId5" Type="http://schemas.openxmlformats.org/officeDocument/2006/relationships/image" Target="../media/image13.png"/><Relationship Id="rId6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2.jpg"/><Relationship Id="rId5" Type="http://schemas.openxmlformats.org/officeDocument/2006/relationships/image" Target="../media/image7.png"/><Relationship Id="rId6" Type="http://schemas.openxmlformats.org/officeDocument/2006/relationships/image" Target="../media/image15.jpg"/><Relationship Id="rId7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24.jpg"/><Relationship Id="rId6" Type="http://schemas.openxmlformats.org/officeDocument/2006/relationships/image" Target="../media/image12.png"/><Relationship Id="rId7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9.jpg"/><Relationship Id="rId5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9.jp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27.jp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36.jpg"/><Relationship Id="rId5" Type="http://schemas.openxmlformats.org/officeDocument/2006/relationships/image" Target="../media/image32.jpg"/><Relationship Id="rId6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3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34.jpg"/><Relationship Id="rId5" Type="http://schemas.openxmlformats.org/officeDocument/2006/relationships/image" Target="../media/image3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image" Target="../media/image4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48.jpg"/><Relationship Id="rId5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Relationship Id="rId4" Type="http://schemas.openxmlformats.org/officeDocument/2006/relationships/image" Target="../media/image48.jpg"/><Relationship Id="rId5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Relationship Id="rId4" Type="http://schemas.openxmlformats.org/officeDocument/2006/relationships/image" Target="../media/image41.jpg"/><Relationship Id="rId5" Type="http://schemas.openxmlformats.org/officeDocument/2006/relationships/image" Target="../media/image40.jpg"/><Relationship Id="rId6" Type="http://schemas.openxmlformats.org/officeDocument/2006/relationships/image" Target="../media/image42.png"/><Relationship Id="rId7" Type="http://schemas.openxmlformats.org/officeDocument/2006/relationships/image" Target="../media/image45.png"/><Relationship Id="rId8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-75" y="323450"/>
            <a:ext cx="18288000" cy="57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Welcome to the</a:t>
            </a:r>
            <a:endParaRPr b="0" i="0" sz="46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b="0" i="0" lang="en-US" sz="86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Huntsville Council of PTAs </a:t>
            </a:r>
            <a:endParaRPr b="0" i="0" sz="86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b="0" i="0" lang="en-US" sz="86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Awards Banquet</a:t>
            </a:r>
            <a:endParaRPr b="0" i="0" sz="86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0" i="0" sz="79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25756">
            <a:off x="7093189" y="4978510"/>
            <a:ext cx="3085221" cy="37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6984525" y="4907625"/>
            <a:ext cx="3345600" cy="22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-2022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66" name="Google Shape;166;p22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1634800" y="550025"/>
            <a:ext cx="15023400" cy="84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0" i="0" lang="en-US" sz="7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</a:t>
            </a:r>
            <a:endParaRPr b="0" i="0" sz="7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1" i="0" lang="en-US" sz="53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Guest Speaker </a:t>
            </a:r>
            <a:endParaRPr b="1" i="0" sz="53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Dr. Erica Hopkins</a:t>
            </a:r>
            <a:endParaRPr b="1" i="0" sz="60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6650" y="662603"/>
            <a:ext cx="4371900" cy="517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75" name="Google Shape;175;p23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3162300" y="1409700"/>
            <a:ext cx="11963400" cy="5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rPr b="1" i="0" lang="en-US" sz="7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Scholarship Recipients</a:t>
            </a:r>
            <a:endParaRPr b="0" i="0" sz="2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t/>
            </a:r>
            <a:endParaRPr b="0" i="0" sz="5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Congratulations!</a:t>
            </a:r>
            <a:endParaRPr b="1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8900" y="2786850"/>
            <a:ext cx="5238750" cy="35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/>
        </p:nvSpPr>
        <p:spPr>
          <a:xfrm>
            <a:off x="-3825" y="323450"/>
            <a:ext cx="18288000" cy="8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Columbia High School </a:t>
            </a:r>
            <a:endParaRPr b="1" i="0" sz="6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Scholarship Recipients</a:t>
            </a:r>
            <a:endParaRPr b="0" i="0" sz="4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Dominique Davis</a:t>
            </a:r>
            <a:r>
              <a:rPr b="1" i="0" lang="en-US" sz="62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        </a:t>
            </a:r>
            <a:r>
              <a:rPr b="1" i="0" lang="en-US" sz="48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Salaam Nahasi</a:t>
            </a:r>
            <a:endParaRPr b="1" i="0" sz="48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                                                                          </a:t>
            </a:r>
            <a:endParaRPr b="0" i="0" sz="4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4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85" name="Google Shape;185;p24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86" name="Google Shape;18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700" y="4054125"/>
            <a:ext cx="3539300" cy="45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0775" y="4444373"/>
            <a:ext cx="3166475" cy="31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82875" y="4054125"/>
            <a:ext cx="3539300" cy="45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15422175" y="4884175"/>
            <a:ext cx="300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1" i="1" lang="en-US" sz="4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Undecided</a:t>
            </a:r>
            <a:r>
              <a:rPr b="1" i="1" lang="en-US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96" name="Google Shape;196;p25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97" name="Google Shape;197;p25"/>
          <p:cNvSpPr txBox="1"/>
          <p:nvPr/>
        </p:nvSpPr>
        <p:spPr>
          <a:xfrm>
            <a:off x="0" y="323450"/>
            <a:ext cx="18288000" cy="6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Grissom High School </a:t>
            </a:r>
            <a:endParaRPr b="1" i="0" sz="6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Scholarship Recipients</a:t>
            </a:r>
            <a:endParaRPr b="0" i="0" sz="4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</a:t>
            </a:r>
            <a:r>
              <a:rPr b="1" i="0" lang="en-US" sz="4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Evan Segrest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</a:t>
            </a:r>
            <a:r>
              <a:rPr b="1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Ashley Lin			</a:t>
            </a:r>
            <a:r>
              <a:rPr b="0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												</a:t>
            </a:r>
            <a:endParaRPr b="0" i="0" sz="4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26100" y="4624681"/>
            <a:ext cx="3049826" cy="228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31375" y="3701250"/>
            <a:ext cx="3727249" cy="482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7825" y="5031000"/>
            <a:ext cx="4688323" cy="35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98450" y="4490963"/>
            <a:ext cx="2847276" cy="284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08" name="Google Shape;208;p26"/>
          <p:cNvSpPr/>
          <p:nvPr/>
        </p:nvSpPr>
        <p:spPr>
          <a:xfrm>
            <a:off x="0" y="8711100"/>
            <a:ext cx="18372111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0" y="323450"/>
            <a:ext cx="18288000" cy="89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Huntsville High School </a:t>
            </a:r>
            <a:endParaRPr b="1" i="0" sz="6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Scholarship Recipients</a:t>
            </a:r>
            <a:endParaRPr b="0" i="0" sz="4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   </a:t>
            </a:r>
            <a:endParaRPr b="1" i="0" sz="5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Tate Colebaugh</a:t>
            </a:r>
            <a:r>
              <a:rPr b="0" i="0" lang="en-US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b="0" i="0" lang="en-US" sz="4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	</a:t>
            </a:r>
            <a:r>
              <a:rPr b="1" i="0" lang="en-US" sz="4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</a:t>
            </a:r>
            <a:r>
              <a:rPr b="1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Caden Jackson	</a:t>
            </a:r>
            <a:r>
              <a:rPr b="1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																			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7794" y="5103321"/>
            <a:ext cx="1800858" cy="157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6375" y="3653700"/>
            <a:ext cx="3445025" cy="5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9500" y="4084075"/>
            <a:ext cx="3445025" cy="34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16000" y="3901475"/>
            <a:ext cx="5881275" cy="42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20" name="Google Shape;220;p27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21" name="Google Shape;22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/>
          <p:nvPr/>
        </p:nvSpPr>
        <p:spPr>
          <a:xfrm>
            <a:off x="0" y="323450"/>
            <a:ext cx="18288000" cy="9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Lee High School </a:t>
            </a:r>
            <a:endParaRPr b="1" i="0" sz="6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Scholarship Recipient</a:t>
            </a:r>
            <a:endParaRPr b="0" i="0" sz="4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</a:t>
            </a:r>
            <a:endParaRPr b="0" i="0" sz="5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1" i="0" lang="en-US" sz="5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</a:t>
            </a:r>
            <a:r>
              <a:rPr b="1" i="0" lang="en-US" sz="5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</a:t>
            </a:r>
            <a:r>
              <a:rPr b="1" i="0" lang="en-US" sz="5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Shea Patrick</a:t>
            </a:r>
            <a:endParaRPr b="1" i="0" sz="54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1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																						</a:t>
            </a:r>
            <a:endParaRPr b="0" i="1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1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																																															</a:t>
            </a:r>
            <a:endParaRPr b="0" i="1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8950" y="3912825"/>
            <a:ext cx="3424575" cy="465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71642" y="4772167"/>
            <a:ext cx="5023649" cy="26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30" name="Google Shape;230;p28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/>
          <p:nvPr/>
        </p:nvSpPr>
        <p:spPr>
          <a:xfrm>
            <a:off x="0" y="342900"/>
            <a:ext cx="18288000" cy="103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New Century High School</a:t>
            </a:r>
            <a:endParaRPr b="1" i="0" sz="6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Scholarship Recipient </a:t>
            </a:r>
            <a:endParaRPr b="0" i="0" sz="4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</a:t>
            </a:r>
            <a:r>
              <a:rPr b="1" i="0" lang="en-US" sz="5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</a:t>
            </a:r>
            <a:endParaRPr b="1" i="0" sz="5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                         Mary Phillips	</a:t>
            </a:r>
            <a:r>
              <a:rPr b="0" i="0" lang="en-US" sz="5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  </a:t>
            </a:r>
            <a:endParaRPr b="1" i="0" sz="5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</a:t>
            </a: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</a:t>
            </a:r>
            <a:r>
              <a:rPr b="0" i="1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1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1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1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1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1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	</a:t>
            </a: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			</a:t>
            </a:r>
            <a:endParaRPr b="0" i="0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0" i="1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i="1" lang="en-US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88273" y="4198011"/>
            <a:ext cx="3442551" cy="28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8825" y="3955224"/>
            <a:ext cx="3257649" cy="434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40" name="Google Shape;240;p29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41" name="Google Shape;2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9"/>
          <p:cNvSpPr txBox="1"/>
          <p:nvPr/>
        </p:nvSpPr>
        <p:spPr>
          <a:xfrm>
            <a:off x="2117023" y="3695700"/>
            <a:ext cx="1447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9"/>
          <p:cNvSpPr txBox="1"/>
          <p:nvPr/>
        </p:nvSpPr>
        <p:spPr>
          <a:xfrm>
            <a:off x="3048000" y="680908"/>
            <a:ext cx="12192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1" i="0" lang="en-US" sz="6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Huntsville Council of PTAs</a:t>
            </a:r>
            <a:endParaRPr b="0" i="0" sz="17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1" i="0" lang="en-US" sz="6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Grant Recipients</a:t>
            </a:r>
            <a:endParaRPr b="0" i="0" sz="17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1308450" y="3429000"/>
            <a:ext cx="15995400" cy="5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Whitesburg PTA - Playground Garden ($500)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McDonnell Elementary PTA - Family Math Night ($650)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Ridgecrest Elementary PTA - Fighting the Summer Reading Slump ($1,000)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Providence Elementary PTA - Initial Fill of Book Vending Machine ($1,000)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47600" y="6887461"/>
            <a:ext cx="1739550" cy="177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6250" y="6794346"/>
            <a:ext cx="1570775" cy="186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010638" y="160020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1400" y="2041350"/>
            <a:ext cx="1962150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/>
          <p:nvPr/>
        </p:nvSpPr>
        <p:spPr>
          <a:xfrm>
            <a:off x="-212025" y="-323175"/>
            <a:ext cx="18498706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54" name="Google Shape;254;p30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55" name="Google Shape;25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 txBox="1"/>
          <p:nvPr/>
        </p:nvSpPr>
        <p:spPr>
          <a:xfrm>
            <a:off x="3162300" y="2324100"/>
            <a:ext cx="119634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0"/>
              <a:buFont typeface="Arial"/>
              <a:buNone/>
            </a:pPr>
            <a:r>
              <a:rPr b="1" i="0" lang="en-US" sz="8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Educator Awards</a:t>
            </a:r>
            <a:endParaRPr b="0" i="0" sz="83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00"/>
              <a:buFont typeface="Arial"/>
              <a:buNone/>
            </a:pPr>
            <a:r>
              <a:t/>
            </a:r>
            <a:endParaRPr b="0" i="0" sz="6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t/>
            </a:r>
            <a:endParaRPr b="0" i="0" sz="6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0" i="0" lang="en-US" sz="7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Congratulations!</a:t>
            </a:r>
            <a:endParaRPr b="0" i="0" sz="73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62" name="Google Shape;262;p31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63" name="Google Shape;26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 txBox="1"/>
          <p:nvPr/>
        </p:nvSpPr>
        <p:spPr>
          <a:xfrm>
            <a:off x="-156077" y="498450"/>
            <a:ext cx="18288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Outstanding Administrator Award </a:t>
            </a:r>
            <a:endParaRPr b="0" i="0" sz="19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5" name="Google Shape;265;p31"/>
          <p:cNvSpPr txBox="1"/>
          <p:nvPr/>
        </p:nvSpPr>
        <p:spPr>
          <a:xfrm>
            <a:off x="1312025" y="7186650"/>
            <a:ext cx="6697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Highlands Elementary School</a:t>
            </a:r>
            <a:endParaRPr b="0" i="0" sz="30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Dr. Patsey Thomas</a:t>
            </a:r>
            <a:endParaRPr b="0" i="0" sz="3000" u="none" cap="none" strike="noStrike">
              <a:solidFill>
                <a:srgbClr val="22222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6" name="Google Shape;266;p31"/>
          <p:cNvSpPr txBox="1"/>
          <p:nvPr/>
        </p:nvSpPr>
        <p:spPr>
          <a:xfrm>
            <a:off x="10620025" y="7186638"/>
            <a:ext cx="6050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Hampton Cove Middle School</a:t>
            </a:r>
            <a:endParaRPr b="0" i="0" sz="3000" u="none" cap="none" strike="noStrike">
              <a:solidFill>
                <a:schemeClr val="dk1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Mr. Miguel Stricklen</a:t>
            </a:r>
            <a:endParaRPr b="0" i="0" sz="3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67" name="Google Shape;26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51325" y="1535350"/>
            <a:ext cx="3791379" cy="571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1187" y="1811788"/>
            <a:ext cx="3049822" cy="541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95" name="Google Shape;95;p14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888075" y="2300725"/>
            <a:ext cx="16485000" cy="3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00"/>
              <a:buFont typeface="Arial"/>
              <a:buNone/>
            </a:pPr>
            <a:r>
              <a:rPr b="1" i="0" lang="en-US" sz="7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PTA Mission</a:t>
            </a:r>
            <a:endParaRPr b="0" i="0" sz="37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Our </a:t>
            </a:r>
            <a:r>
              <a:rPr b="1" i="0" lang="en-US" sz="4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mission</a:t>
            </a:r>
            <a:r>
              <a:rPr b="0" i="0" lang="en-US" sz="4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is to make every child’s potential a reality by engaging and empowering families and communities to advocate for all children.</a:t>
            </a:r>
            <a:r>
              <a:rPr b="0" i="1" lang="en-US" sz="4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0" i="0" sz="22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/>
          <p:nvPr/>
        </p:nvSpPr>
        <p:spPr>
          <a:xfrm>
            <a:off x="0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74" name="Google Shape;274;p32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75" name="Google Shape;27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 txBox="1"/>
          <p:nvPr/>
        </p:nvSpPr>
        <p:spPr>
          <a:xfrm>
            <a:off x="-156077" y="4984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Outstanding Teacher Award </a:t>
            </a:r>
            <a:endParaRPr b="0" i="0" sz="50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-59200" y="7378100"/>
            <a:ext cx="603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Challenger Elementary School</a:t>
            </a:r>
            <a:endParaRPr b="0" i="0" sz="28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Lorri Stricklen</a:t>
            </a:r>
            <a:endParaRPr b="0" i="0" sz="28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12286700" y="7378100"/>
            <a:ext cx="6378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Mae Jemison High School</a:t>
            </a:r>
            <a:endParaRPr b="0" i="0" sz="28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Estefania Howell</a:t>
            </a:r>
            <a:endParaRPr b="0" i="0" sz="28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9" name="Google Shape;279;p32"/>
          <p:cNvSpPr txBox="1"/>
          <p:nvPr/>
        </p:nvSpPr>
        <p:spPr>
          <a:xfrm>
            <a:off x="6288750" y="7378100"/>
            <a:ext cx="603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Hampton Cove Middle School</a:t>
            </a:r>
            <a:endParaRPr b="0" i="0" sz="28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Briana Butler</a:t>
            </a:r>
            <a:endParaRPr b="0" i="0" sz="28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80" name="Google Shape;28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" y="1588950"/>
            <a:ext cx="4284714" cy="571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0726" y="2428375"/>
            <a:ext cx="6185976" cy="434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88300" y="2784625"/>
            <a:ext cx="4284725" cy="334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/>
          <p:nvPr/>
        </p:nvSpPr>
        <p:spPr>
          <a:xfrm>
            <a:off x="0" y="-3416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88" name="Google Shape;288;p33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89" name="Google Shape;28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 txBox="1"/>
          <p:nvPr/>
        </p:nvSpPr>
        <p:spPr>
          <a:xfrm>
            <a:off x="-156077" y="4984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Outstanding Support Staff Award </a:t>
            </a:r>
            <a:endParaRPr b="0" i="0" sz="50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1" name="Google Shape;291;p33"/>
          <p:cNvSpPr txBox="1"/>
          <p:nvPr/>
        </p:nvSpPr>
        <p:spPr>
          <a:xfrm>
            <a:off x="1693400" y="7378100"/>
            <a:ext cx="6031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Hampton Cove Middle School</a:t>
            </a:r>
            <a:endParaRPr b="0" i="0" sz="29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Christine Brown</a:t>
            </a:r>
            <a:endParaRPr b="0" i="0" sz="29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2" name="Google Shape;292;p33"/>
          <p:cNvSpPr txBox="1"/>
          <p:nvPr/>
        </p:nvSpPr>
        <p:spPr>
          <a:xfrm>
            <a:off x="10164400" y="3018413"/>
            <a:ext cx="60315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Congratulations!</a:t>
            </a:r>
            <a:endParaRPr b="1" i="0" sz="44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Mae Jemison High School</a:t>
            </a:r>
            <a:endParaRPr b="0" i="0" sz="32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2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Jean Matthews</a:t>
            </a:r>
            <a:endParaRPr b="0" i="0" sz="32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93" name="Google Shape;29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8450" y="1512750"/>
            <a:ext cx="4153606" cy="5712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99" name="Google Shape;299;p34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00" name="Google Shape;30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/>
          <p:nvPr/>
        </p:nvSpPr>
        <p:spPr>
          <a:xfrm>
            <a:off x="-156077" y="4984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Outstanding Volunteer Award </a:t>
            </a:r>
            <a:endParaRPr b="0" i="0" sz="50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1541000" y="7378100"/>
            <a:ext cx="6031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Challenger Elementary School</a:t>
            </a:r>
            <a:endParaRPr b="0" i="0" sz="30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Michelle Salehi</a:t>
            </a:r>
            <a:endParaRPr b="0" i="0" sz="30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3" name="Google Shape;303;p34"/>
          <p:cNvSpPr txBox="1"/>
          <p:nvPr/>
        </p:nvSpPr>
        <p:spPr>
          <a:xfrm>
            <a:off x="10164425" y="7378100"/>
            <a:ext cx="6031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ASFL Middle School</a:t>
            </a:r>
            <a:endParaRPr b="0" i="0" sz="30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Latoya Adams</a:t>
            </a:r>
            <a:endParaRPr b="0" i="0" sz="30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04" name="Google Shape;30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0775" y="1660525"/>
            <a:ext cx="4284714" cy="571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58264" y="1660525"/>
            <a:ext cx="4284713" cy="571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11" name="Google Shape;311;p35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12" name="Google Shape;31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/>
          <p:nvPr/>
        </p:nvSpPr>
        <p:spPr>
          <a:xfrm>
            <a:off x="-2" y="5169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ALPTA Educator Awards</a:t>
            </a:r>
            <a:endParaRPr b="0" i="0" sz="50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821575" y="1740550"/>
            <a:ext cx="48555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sng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Outstanding Administrator</a:t>
            </a:r>
            <a:endParaRPr b="1" i="0" sz="2600" u="sng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Elementary School Division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Michelle Wallace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Challenger Elementary School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Middle School Division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Miguel Stricklen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Hampton Cove Middle School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6471575" y="1725300"/>
            <a:ext cx="4855500" cy="4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sng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Outstanding Teacher</a:t>
            </a:r>
            <a:endParaRPr b="1" i="0" sz="2600" u="sng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Middle School Division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Briana Butler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Hampton Cove Middle School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Estefania Howell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Mae Jemison High School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5"/>
          <p:cNvSpPr txBox="1"/>
          <p:nvPr/>
        </p:nvSpPr>
        <p:spPr>
          <a:xfrm>
            <a:off x="11713675" y="1699900"/>
            <a:ext cx="6177300" cy="6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sng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Outstanding Support Staff</a:t>
            </a:r>
            <a:endParaRPr b="1" i="0" sz="2600" u="sng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Elementary School Division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Joan Alverson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Martin Luther King, Jr. Elementary School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Middle School Division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Christine Brown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Hampton Cove Middle School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Jean Matthews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Mae Jemison High School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22" name="Google Shape;322;p36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23" name="Google Shape;32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6"/>
          <p:cNvSpPr txBox="1"/>
          <p:nvPr/>
        </p:nvSpPr>
        <p:spPr>
          <a:xfrm>
            <a:off x="115075" y="1750550"/>
            <a:ext cx="17628300" cy="49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1" i="0" lang="en-US" sz="8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Family School-Partnership Awards</a:t>
            </a:r>
            <a:endParaRPr b="0" i="0" sz="27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t/>
            </a:r>
            <a:endParaRPr b="0" i="0" sz="7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1" i="0" lang="en-US" sz="7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Congratulations!</a:t>
            </a:r>
            <a:endParaRPr b="1" i="0" sz="27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/>
          <p:nvPr/>
        </p:nvSpPr>
        <p:spPr>
          <a:xfrm>
            <a:off x="0" y="-3416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30" name="Google Shape;330;p37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31" name="Google Shape;3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 txBox="1"/>
          <p:nvPr/>
        </p:nvSpPr>
        <p:spPr>
          <a:xfrm>
            <a:off x="0" y="420250"/>
            <a:ext cx="18288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Family-School Partnership Awards</a:t>
            </a:r>
            <a:endParaRPr b="0" i="0" sz="16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3" name="Google Shape;333;p37"/>
          <p:cNvSpPr txBox="1"/>
          <p:nvPr/>
        </p:nvSpPr>
        <p:spPr>
          <a:xfrm>
            <a:off x="2784625" y="1813600"/>
            <a:ext cx="11748900" cy="57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Welcoming All Families</a:t>
            </a:r>
            <a:endParaRPr b="1" i="0" sz="2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Elementary Division – </a:t>
            </a: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Jones Valley Elementary School PTA</a:t>
            </a:r>
            <a:endParaRPr b="1" i="0" sz="30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sng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Communicating Effectively</a:t>
            </a:r>
            <a:endParaRPr b="0" i="0" sz="2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Elementary Division - Jones Valley Elementary School PTA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Support Student Success</a:t>
            </a:r>
            <a:endParaRPr b="1" i="0" sz="3100" u="sng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Elementary Division - Jones Valley Elementary School PTA</a:t>
            </a:r>
            <a:endParaRPr b="0" i="0" sz="3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33475" y="3319659"/>
            <a:ext cx="2525417" cy="23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/>
          <p:nvPr/>
        </p:nvSpPr>
        <p:spPr>
          <a:xfrm>
            <a:off x="0" y="-3416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40" name="Google Shape;340;p38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41" name="Google Shape;34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8"/>
          <p:cNvSpPr txBox="1"/>
          <p:nvPr/>
        </p:nvSpPr>
        <p:spPr>
          <a:xfrm>
            <a:off x="0" y="420250"/>
            <a:ext cx="18288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Family-School Partnership Awards</a:t>
            </a:r>
            <a:endParaRPr b="0" i="0" sz="16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3" name="Google Shape;343;p38"/>
          <p:cNvSpPr txBox="1"/>
          <p:nvPr/>
        </p:nvSpPr>
        <p:spPr>
          <a:xfrm>
            <a:off x="2876675" y="2568475"/>
            <a:ext cx="11216100" cy="46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Speaking Up For Every Child</a:t>
            </a:r>
            <a:endParaRPr b="0" i="0" sz="3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Elementary Division - Ridgecrest Elementary School PTA  </a:t>
            </a: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b="0" i="0" sz="2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sng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Collaborating With The Community</a:t>
            </a:r>
            <a:endParaRPr b="1" i="0" sz="3000" u="sng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Elementary School Division - Jones Valley Elementary School PTA</a:t>
            </a:r>
            <a:endParaRPr b="1" i="0" sz="28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08998" y="5022029"/>
            <a:ext cx="1964527" cy="18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6175" y="1806475"/>
            <a:ext cx="1710175" cy="20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51" name="Google Shape;351;p39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52" name="Google Shape;35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9"/>
          <p:cNvSpPr txBox="1"/>
          <p:nvPr/>
        </p:nvSpPr>
        <p:spPr>
          <a:xfrm>
            <a:off x="-156077" y="498450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ALPTA F</a:t>
            </a:r>
            <a:r>
              <a:rPr b="1" i="0" lang="en-US" sz="52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amily-School Partnership Awards</a:t>
            </a:r>
            <a:endParaRPr b="0" i="0" sz="46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4" name="Google Shape;354;p39"/>
          <p:cNvSpPr txBox="1"/>
          <p:nvPr/>
        </p:nvSpPr>
        <p:spPr>
          <a:xfrm>
            <a:off x="1119425" y="1783425"/>
            <a:ext cx="5346900" cy="4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9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304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Communicating Effectively</a:t>
            </a:r>
            <a:endParaRPr b="1" i="0" sz="2304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4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r>
              <a:rPr b="0" i="0" lang="en-US" sz="26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6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06021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604"/>
              <a:buFont typeface="Arial"/>
              <a:buNone/>
            </a:pPr>
            <a:r>
              <a:rPr b="0" i="0" lang="en-US" sz="26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Huntsville High School </a:t>
            </a:r>
            <a:endParaRPr b="0" i="0" sz="26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t/>
            </a:r>
            <a:endParaRPr b="1" i="0" sz="2304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rPr b="1" i="0" lang="en-US" sz="2304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Supporting Student Success</a:t>
            </a:r>
            <a:endParaRPr b="1" i="0" sz="2304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4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6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6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4719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rgbClr val="000000"/>
              </a:buClr>
              <a:buSzPts val="2604"/>
              <a:buFont typeface="Arial"/>
              <a:buNone/>
            </a:pPr>
            <a:r>
              <a:rPr b="0" i="0" lang="en-US" sz="26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School  </a:t>
            </a:r>
            <a:endParaRPr b="0" i="0" sz="26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8410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1104"/>
              <a:buFont typeface="Arial"/>
              <a:buNone/>
            </a:pPr>
            <a:r>
              <a:t/>
            </a:r>
            <a:endParaRPr b="0" i="0" sz="1104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4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9"/>
          <p:cNvSpPr txBox="1"/>
          <p:nvPr/>
        </p:nvSpPr>
        <p:spPr>
          <a:xfrm>
            <a:off x="12359325" y="1783425"/>
            <a:ext cx="5772600" cy="57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Collaborating with the Community </a:t>
            </a:r>
            <a:endParaRPr b="1" i="0" sz="2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266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School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266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266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266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266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266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266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83529" rtl="0" algn="l">
              <a:lnSpc>
                <a:spcPct val="10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758104" rtl="0" algn="l">
              <a:lnSpc>
                <a:spcPct val="100000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9"/>
          <p:cNvSpPr txBox="1"/>
          <p:nvPr/>
        </p:nvSpPr>
        <p:spPr>
          <a:xfrm>
            <a:off x="6572250" y="1783425"/>
            <a:ext cx="5143500" cy="21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68410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Speaking Up for Every Child </a:t>
            </a:r>
            <a:endParaRPr b="1" i="0" sz="2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31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School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31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1223" y="6076279"/>
            <a:ext cx="1964527" cy="18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4875" y="5767502"/>
            <a:ext cx="2466025" cy="24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0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64" name="Google Shape;364;p40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65" name="Google Shape;36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0"/>
          <p:cNvSpPr txBox="1"/>
          <p:nvPr/>
        </p:nvSpPr>
        <p:spPr>
          <a:xfrm>
            <a:off x="91000" y="454000"/>
            <a:ext cx="18197100" cy="12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</a:t>
            </a:r>
            <a:r>
              <a:rPr b="1" i="0" lang="en-US" sz="6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 </a:t>
            </a:r>
            <a:endParaRPr b="1" i="0" sz="6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to </a:t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9900FF"/>
                </a:solidFill>
                <a:latin typeface="Merriweather"/>
                <a:ea typeface="Merriweather"/>
                <a:cs typeface="Merriweather"/>
                <a:sym typeface="Merriweather"/>
              </a:rPr>
              <a:t>Carlie Foster</a:t>
            </a:r>
            <a:r>
              <a:rPr b="1" i="0" lang="en-US" sz="4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1" i="0" sz="44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&amp; </a:t>
            </a:r>
            <a:endParaRPr b="1" i="0" sz="44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John Isaac Segrest </a:t>
            </a:r>
            <a:endParaRPr b="1" i="0" sz="4400" u="none" cap="none" strike="noStrike">
              <a:solidFill>
                <a:srgbClr val="0000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for achieving 1st place in the</a:t>
            </a:r>
            <a:endParaRPr b="1" i="0" sz="3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ALPTA Reflections Program Competition</a:t>
            </a:r>
            <a:endParaRPr b="1" i="0" sz="3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US" sz="4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They advanced to the National PTA Reflections Competition!</a:t>
            </a:r>
            <a:endParaRPr b="1" i="0" sz="4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Winners will be announced 5/1/22</a:t>
            </a:r>
            <a:endParaRPr b="1" i="0" sz="25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1" i="0" sz="4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72" name="Google Shape;372;p41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73" name="Google Shape;37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1"/>
          <p:cNvSpPr txBox="1"/>
          <p:nvPr/>
        </p:nvSpPr>
        <p:spPr>
          <a:xfrm>
            <a:off x="91000" y="454000"/>
            <a:ext cx="18197100" cy="9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</a:t>
            </a:r>
            <a:r>
              <a:rPr b="1" i="0" lang="en-US" sz="6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 </a:t>
            </a:r>
            <a:endParaRPr b="1" i="0" sz="6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to </a:t>
            </a:r>
            <a:endParaRPr b="1" i="0" sz="55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Alice Meko</a:t>
            </a:r>
            <a:endParaRPr b="1" i="0" sz="6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National PTA Annual Theme Search Contest Winner!</a:t>
            </a:r>
            <a:endParaRPr b="1" i="0" sz="45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en-US" sz="4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2023-2024 Reflections Program Theme</a:t>
            </a:r>
            <a:endParaRPr b="1" i="0" sz="4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1" i="0" sz="4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en-US" sz="4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“</a:t>
            </a:r>
            <a:r>
              <a:rPr b="1" i="1" lang="en-US" sz="4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 Am Hopeful Because</a:t>
            </a:r>
            <a:r>
              <a:rPr b="1" i="0" lang="en-US" sz="4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…”</a:t>
            </a:r>
            <a:endParaRPr b="1" i="0" sz="4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5" name="Google Shape;37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475" y="620350"/>
            <a:ext cx="2669525" cy="39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03" name="Google Shape;103;p15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1679975" y="460275"/>
            <a:ext cx="14047500" cy="83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en-US" sz="68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Six National PTA Standards</a:t>
            </a:r>
            <a:endParaRPr b="0" i="0" sz="68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US" sz="4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</a:t>
            </a:r>
            <a:r>
              <a:rPr b="1" i="0" lang="en-US" sz="3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Welcoming All Families</a:t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Communicating Effectively</a:t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Supporting Student Success</a:t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Speaking Up for Every Child</a:t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Sharing Power</a:t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Collaborating with the Community</a:t>
            </a:r>
            <a:endParaRPr b="1" i="0" sz="9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81" name="Google Shape;381;p42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82" name="Google Shape;38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2"/>
          <p:cNvSpPr txBox="1"/>
          <p:nvPr/>
        </p:nvSpPr>
        <p:spPr>
          <a:xfrm>
            <a:off x="91000" y="454000"/>
            <a:ext cx="18197100" cy="119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n-US" sz="6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 </a:t>
            </a:r>
            <a:endParaRPr b="1" i="0" sz="6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t/>
            </a:r>
            <a:endParaRPr b="1" i="0" sz="4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to the </a:t>
            </a:r>
            <a:endParaRPr b="1" i="0" sz="3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sng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2022 ALPTA Diversity</a:t>
            </a:r>
            <a:r>
              <a:rPr b="1" i="0" lang="en-US" sz="5800" u="sng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i="0" lang="en-US" sz="4500" u="sng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Writing Contest Winners</a:t>
            </a:r>
            <a:endParaRPr b="1" i="0" sz="4500" u="sng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1" i="0" sz="45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9900FF"/>
                </a:solidFill>
                <a:latin typeface="Merriweather"/>
                <a:ea typeface="Merriweather"/>
                <a:cs typeface="Merriweather"/>
                <a:sym typeface="Merriweather"/>
              </a:rPr>
              <a:t>2nd place Carlie Foster - 1st grade - Jones Valley Elementary School</a:t>
            </a:r>
            <a:endParaRPr b="1" i="0" sz="2900" u="none" cap="none" strike="noStrike">
              <a:solidFill>
                <a:srgbClr val="9900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1st place - Mikayla King - 4th grade - Goldsmith-Schiffman Elementary School</a:t>
            </a:r>
            <a:endParaRPr b="1" i="0" sz="2900" u="none" cap="none" strike="noStrike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rgbClr val="0000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2nd place - Roxie Foster - 8th grade - Huntsville Jr. High School</a:t>
            </a:r>
            <a:endParaRPr b="1" i="0" sz="2900" u="none" cap="none" strike="noStrike">
              <a:solidFill>
                <a:srgbClr val="0000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BF9000"/>
                </a:solidFill>
                <a:latin typeface="Merriweather"/>
                <a:ea typeface="Merriweather"/>
                <a:cs typeface="Merriweather"/>
                <a:sym typeface="Merriweather"/>
              </a:rPr>
              <a:t>3rd place - Qloe Foster - 6th grade - Jones Valley Elementary School</a:t>
            </a:r>
            <a:endParaRPr b="1" i="0" sz="2900" u="none" cap="none" strike="noStrike">
              <a:solidFill>
                <a:srgbClr val="BF9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t/>
            </a:r>
            <a:endParaRPr b="1" i="0" sz="6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1" i="0" sz="4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89" name="Google Shape;389;p43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90" name="Google Shape;39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3"/>
          <p:cNvSpPr txBox="1"/>
          <p:nvPr/>
        </p:nvSpPr>
        <p:spPr>
          <a:xfrm>
            <a:off x="91000" y="370400"/>
            <a:ext cx="18197100" cy="82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r>
              <a:rPr b="1" i="0" lang="en-US" sz="1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7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 </a:t>
            </a:r>
            <a:endParaRPr b="1" i="0" sz="7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to </a:t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Carlie Foster!</a:t>
            </a:r>
            <a:endParaRPr b="1" i="0" sz="6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ALPTA Diversity Writing Contest Winner</a:t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9900FF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           </a:t>
            </a:r>
            <a:r>
              <a:rPr b="1" i="0" lang="en-US" sz="2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2nd place Carlie Foster - 1st grade - Jones Valley Elementary School</a:t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1" i="0" sz="4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2" name="Google Shape;39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425" y="691100"/>
            <a:ext cx="3316312" cy="71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98" name="Google Shape;398;p44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99" name="Google Shape;39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4"/>
          <p:cNvSpPr txBox="1"/>
          <p:nvPr/>
        </p:nvSpPr>
        <p:spPr>
          <a:xfrm>
            <a:off x="91000" y="370400"/>
            <a:ext cx="18197100" cy="82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r>
              <a:rPr b="1" i="0" lang="en-US" sz="1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7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 </a:t>
            </a:r>
            <a:endParaRPr b="1" i="0" sz="7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to </a:t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Qloe Foster!</a:t>
            </a:r>
            <a:endParaRPr b="1" i="0" sz="6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ALPTA Diversity Writing Contest Winner</a:t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9900FF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           </a:t>
            </a:r>
            <a:r>
              <a:rPr b="1" i="0" lang="en-US" sz="2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3rd place Qloe Foster - 6th grade - Jones Valley Elementary School</a:t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1" i="0" sz="4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1" name="Google Shape;40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375" y="627725"/>
            <a:ext cx="3600724" cy="738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407" name="Google Shape;407;p45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408" name="Google Shape;40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 txBox="1"/>
          <p:nvPr/>
        </p:nvSpPr>
        <p:spPr>
          <a:xfrm>
            <a:off x="91000" y="370400"/>
            <a:ext cx="18197100" cy="82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r>
              <a:rPr b="1" i="0" lang="en-US" sz="1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7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 </a:t>
            </a:r>
            <a:endParaRPr b="1" i="0" sz="7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to </a:t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Roxie Foster!</a:t>
            </a:r>
            <a:endParaRPr b="1" i="0" sz="6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ALPTA Diversity Writing Contest Winner</a:t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1" i="0" sz="3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9900FF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           </a:t>
            </a:r>
            <a:r>
              <a:rPr b="1" i="0" lang="en-US" sz="2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2nd place Roxie Foster - 8th grade - Huntsville Jr. High School</a:t>
            </a:r>
            <a:endParaRPr b="1" i="0" sz="5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1" i="0" sz="4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0" name="Google Shape;41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125" y="479425"/>
            <a:ext cx="3049824" cy="8015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6"/>
          <p:cNvSpPr/>
          <p:nvPr/>
        </p:nvSpPr>
        <p:spPr>
          <a:xfrm>
            <a:off x="0" y="-313300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416" name="Google Shape;416;p46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417" name="Google Shape;41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6"/>
          <p:cNvSpPr txBox="1"/>
          <p:nvPr/>
        </p:nvSpPr>
        <p:spPr>
          <a:xfrm>
            <a:off x="4422574" y="567035"/>
            <a:ext cx="8310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Alabama PTA Membership Awards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6"/>
          <p:cNvSpPr txBox="1"/>
          <p:nvPr/>
        </p:nvSpPr>
        <p:spPr>
          <a:xfrm>
            <a:off x="2819401" y="2247900"/>
            <a:ext cx="1171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0400" y="2334179"/>
            <a:ext cx="3582100" cy="277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1575" y="2372380"/>
            <a:ext cx="3582100" cy="26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55750" y="1906688"/>
            <a:ext cx="4607381" cy="35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18475" y="5886660"/>
            <a:ext cx="331470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66450" y="5321898"/>
            <a:ext cx="4386777" cy="3294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7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430" name="Google Shape;430;p47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431" name="Google Shape;43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7"/>
          <p:cNvSpPr txBox="1"/>
          <p:nvPr/>
        </p:nvSpPr>
        <p:spPr>
          <a:xfrm>
            <a:off x="-2" y="5169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ALPTA Membership Awards</a:t>
            </a:r>
            <a:endParaRPr b="0" i="0" sz="50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33" name="Google Shape;433;p47"/>
          <p:cNvSpPr txBox="1"/>
          <p:nvPr/>
        </p:nvSpPr>
        <p:spPr>
          <a:xfrm>
            <a:off x="471300" y="1415425"/>
            <a:ext cx="8687700" cy="7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sng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Outstanding Membership Award</a:t>
            </a:r>
            <a:endParaRPr b="1" i="0" sz="2800" u="sng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Division I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Monte Sano Elementary School PTA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1-300 Students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Division III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Hampton Cove Elementary School PTA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601-900 Students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Division IV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Goldsmith Schiffman Elementary School PTA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901-1200 Students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Division V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Huntsville High School PTSA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1201-up Students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7"/>
          <p:cNvSpPr txBox="1"/>
          <p:nvPr/>
        </p:nvSpPr>
        <p:spPr>
          <a:xfrm>
            <a:off x="9159000" y="3714550"/>
            <a:ext cx="8687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sng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100% Consecutive Years Award</a:t>
            </a:r>
            <a:endParaRPr b="1" i="0" sz="2800" u="sng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Monte Sano Elementary School PTA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 Years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8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440" name="Google Shape;440;p48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441" name="Google Shape;44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8"/>
          <p:cNvSpPr txBox="1"/>
          <p:nvPr/>
        </p:nvSpPr>
        <p:spPr>
          <a:xfrm>
            <a:off x="91000" y="322900"/>
            <a:ext cx="18197100" cy="87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943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1" i="0" lang="en-US" sz="58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Congratulations </a:t>
            </a:r>
            <a:endParaRPr b="1" i="0" sz="58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to the </a:t>
            </a:r>
            <a:endParaRPr b="1" i="0" sz="3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2022 - 2023 </a:t>
            </a:r>
            <a:endParaRPr b="1" i="0" sz="35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HCPTA Executive Committee Officers</a:t>
            </a:r>
            <a:endParaRPr b="1" i="0" sz="31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President - Deanna Patton</a:t>
            </a:r>
            <a:endParaRPr b="1" i="0" sz="3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VP Leadership Development - Jennifer Pearson</a:t>
            </a:r>
            <a:endParaRPr b="1" i="0" sz="3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VP Programs - Jovonne Foster</a:t>
            </a:r>
            <a:endParaRPr b="1" i="0" sz="3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VP Membership - Laura Frame</a:t>
            </a:r>
            <a:endParaRPr b="1" i="0" sz="3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VP Legislative Affairs - Vacant</a:t>
            </a:r>
            <a:endParaRPr b="1" i="0" sz="3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Treasurer - Vacant</a:t>
            </a:r>
            <a:endParaRPr b="1" i="0" sz="3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Secretary - Delores Baker</a:t>
            </a:r>
            <a:endParaRPr b="1" i="0" sz="3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9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448" name="Google Shape;448;p49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449" name="Google Shape;44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9"/>
          <p:cNvSpPr txBox="1"/>
          <p:nvPr/>
        </p:nvSpPr>
        <p:spPr>
          <a:xfrm>
            <a:off x="-75" y="323450"/>
            <a:ext cx="18288000" cy="83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t/>
            </a:r>
            <a:endParaRPr b="0" i="0" sz="46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Thank you for attending the </a:t>
            </a:r>
            <a:endParaRPr b="0" i="0" sz="51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t/>
            </a:r>
            <a:endParaRPr b="0" i="0" sz="68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</a:pPr>
            <a:r>
              <a:rPr b="0" i="0" lang="en-US" sz="84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Huntsville Council of PTAs </a:t>
            </a:r>
            <a:endParaRPr b="0" i="0" sz="84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</a:pPr>
            <a:r>
              <a:rPr b="0" i="0" lang="en-US" sz="84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Awards Banquet!</a:t>
            </a:r>
            <a:endParaRPr b="0" i="0" sz="84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t/>
            </a:r>
            <a:endParaRPr b="0" i="0" sz="68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t/>
            </a:r>
            <a:endParaRPr b="0" i="0" sz="68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51" name="Google Shape;451;p49"/>
          <p:cNvSpPr txBox="1"/>
          <p:nvPr/>
        </p:nvSpPr>
        <p:spPr>
          <a:xfrm>
            <a:off x="6984525" y="5661300"/>
            <a:ext cx="2888100" cy="22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-2022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11" name="Google Shape;111;p16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-75" y="323450"/>
            <a:ext cx="18288000" cy="89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Presentation of Colors</a:t>
            </a:r>
            <a:endParaRPr b="0" i="0" sz="6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and</a:t>
            </a:r>
            <a:endParaRPr b="1" i="0" sz="6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Pledge of Allegiance</a:t>
            </a:r>
            <a:endParaRPr b="1" i="0" sz="6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t/>
            </a:r>
            <a:endParaRPr b="1" i="0" sz="5600" u="none" cap="none" strike="noStrike">
              <a:solidFill>
                <a:srgbClr val="0000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Cub Scout Pack 906</a:t>
            </a:r>
            <a:endParaRPr b="1" i="0" sz="4400" u="none" cap="none" strike="noStrike">
              <a:solidFill>
                <a:srgbClr val="0000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Davis Carr </a:t>
            </a:r>
            <a:endParaRPr b="1" i="0" sz="2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Mitchell Carr</a:t>
            </a:r>
            <a:endParaRPr b="1" i="0" sz="2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Zion Similton</a:t>
            </a:r>
            <a:endParaRPr b="1" i="0" sz="2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Khaleb Cawthorn</a:t>
            </a:r>
            <a:endParaRPr b="1" i="0" sz="2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Grayson Murphy</a:t>
            </a:r>
            <a:endParaRPr b="1" i="0" sz="2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t/>
            </a:r>
            <a:endParaRPr b="1" i="0" sz="5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7060725" y="4831425"/>
            <a:ext cx="3345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20" name="Google Shape;120;p17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-75" y="323450"/>
            <a:ext cx="18288000" cy="76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t/>
            </a:r>
            <a:endParaRPr b="0" i="0" sz="59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00"/>
              <a:buFont typeface="Arial"/>
              <a:buNone/>
            </a:pPr>
            <a:r>
              <a:rPr b="1" i="0" lang="en-US" sz="10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Invocation</a:t>
            </a:r>
            <a:endParaRPr b="1" i="0" sz="10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1" i="0" lang="en-US" sz="5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by </a:t>
            </a:r>
            <a:endParaRPr b="1" i="0" sz="5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1" i="0" lang="en-US" sz="57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Debra West</a:t>
            </a:r>
            <a:endParaRPr b="1" i="0" sz="5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1" i="0" sz="34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t/>
            </a:r>
            <a:endParaRPr b="1" i="0" sz="5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t/>
            </a:r>
            <a:endParaRPr b="1" i="0" sz="5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2204875" y="3429000"/>
            <a:ext cx="3345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29" name="Google Shape;129;p18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-75" y="323450"/>
            <a:ext cx="18288000" cy="11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800"/>
              <a:buFont typeface="Arial"/>
              <a:buNone/>
            </a:pPr>
            <a:r>
              <a:rPr b="1" i="0" lang="en-US" sz="98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DINNER</a:t>
            </a:r>
            <a:endParaRPr b="1" i="0" sz="98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Garden Salad</a:t>
            </a:r>
            <a:endParaRPr b="1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Chicken Teriyaki</a:t>
            </a:r>
            <a:endParaRPr b="1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Beef Tip &amp; Rice</a:t>
            </a:r>
            <a:endParaRPr b="1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Garlic Mashed Potatoes</a:t>
            </a:r>
            <a:endParaRPr b="1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Vegetable Medley</a:t>
            </a:r>
            <a:endParaRPr b="1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Fresh Baked Rolls</a:t>
            </a:r>
            <a:endParaRPr b="1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Sweet/Unsweet Iced Tea &amp; Water</a:t>
            </a:r>
            <a:endParaRPr b="1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German Chocolate Cake</a:t>
            </a:r>
            <a:endParaRPr b="1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t/>
            </a:r>
            <a:endParaRPr b="1" i="0" sz="57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1" i="0" sz="34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t/>
            </a:r>
            <a:endParaRPr b="1" i="0" sz="5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t/>
            </a:r>
            <a:endParaRPr b="1" i="0" sz="56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2204875" y="3429000"/>
            <a:ext cx="3345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38" name="Google Shape;138;p19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39" name="Google Shape;1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1634800" y="550025"/>
            <a:ext cx="15023400" cy="9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0" i="0" lang="en-US" sz="7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b="0" i="0" lang="en-US" sz="7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Opening Remarks</a:t>
            </a:r>
            <a:endParaRPr b="0" i="0" sz="74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en-US" sz="52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Superintendent</a:t>
            </a:r>
            <a:r>
              <a:rPr b="1" i="0" lang="en-US" sz="5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1" i="0" sz="56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45720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Christie Finley</a:t>
            </a:r>
            <a:endParaRPr b="1" i="0" sz="66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5743" y="1906406"/>
            <a:ext cx="2596525" cy="390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475" y="449975"/>
            <a:ext cx="4381526" cy="113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48" name="Google Shape;148;p20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1229175" y="920550"/>
            <a:ext cx="16744200" cy="9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00"/>
              <a:buFont typeface="Arial"/>
              <a:buNone/>
            </a:pPr>
            <a:r>
              <a:t/>
            </a:r>
            <a:endParaRPr b="1" i="0" sz="11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00"/>
              <a:buFont typeface="Arial"/>
              <a:buNone/>
            </a:pPr>
            <a:r>
              <a:t/>
            </a:r>
            <a:endParaRPr b="1" i="0" sz="11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00"/>
              <a:buFont typeface="Arial"/>
              <a:buNone/>
            </a:pPr>
            <a:r>
              <a:rPr b="1" i="0" lang="en-US" sz="119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Year in Review</a:t>
            </a:r>
            <a:endParaRPr b="1" i="0" sz="11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00"/>
              <a:buFont typeface="Arial"/>
              <a:buNone/>
            </a:pPr>
            <a:r>
              <a:t/>
            </a:r>
            <a:endParaRPr b="1" i="0" sz="11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00"/>
              <a:buFont typeface="Arial"/>
              <a:buNone/>
            </a:pPr>
            <a:r>
              <a:t/>
            </a:r>
            <a:endParaRPr b="1" i="0" sz="119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2900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57" name="Google Shape;157;p21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58" name="Google Shape;15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1634800" y="550025"/>
            <a:ext cx="15023400" cy="9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0" i="0" lang="en-US" sz="7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</a:t>
            </a:r>
            <a:endParaRPr b="0" i="0" sz="7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1" i="0" sz="79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t/>
            </a:r>
            <a:endParaRPr b="1" i="0" sz="61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Huntsville City Council Member </a:t>
            </a:r>
            <a:endParaRPr b="1" i="0" sz="61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John Meredith</a:t>
            </a:r>
            <a:endParaRPr b="1" i="0" sz="70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7175" y="550025"/>
            <a:ext cx="3360674" cy="503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