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77075" cy="93932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>
      <p:cViewPr varScale="1">
        <p:scale>
          <a:sx n="68" d="100"/>
          <a:sy n="68" d="100"/>
        </p:scale>
        <p:origin x="7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92213" y="704850"/>
            <a:ext cx="4692650" cy="3521075"/>
          </a:xfrm>
          <a:prstGeom prst="rect">
            <a:avLst/>
          </a:prstGeom>
        </p:spPr>
        <p:txBody>
          <a:bodyPr lIns="94109" tIns="47055" rIns="94109" bIns="47055"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43610" y="4461788"/>
            <a:ext cx="5189855" cy="4226957"/>
          </a:xfrm>
          <a:prstGeom prst="rect">
            <a:avLst/>
          </a:prstGeom>
        </p:spPr>
        <p:txBody>
          <a:bodyPr lIns="94109" tIns="47055" rIns="94109" bIns="47055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4173965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9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3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3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3" cy="8048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81" y="6404294"/>
            <a:ext cx="258620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ntsvillecityschools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 flipH="1">
            <a:off x="3047999" y="228600"/>
            <a:ext cx="1" cy="6172200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 flipH="1">
            <a:off x="6095998" y="228600"/>
            <a:ext cx="4" cy="6172200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grpSp>
        <p:nvGrpSpPr>
          <p:cNvPr id="116" name="Group 116"/>
          <p:cNvGrpSpPr/>
          <p:nvPr/>
        </p:nvGrpSpPr>
        <p:grpSpPr>
          <a:xfrm>
            <a:off x="304800" y="281176"/>
            <a:ext cx="2514600" cy="733042"/>
            <a:chOff x="0" y="0"/>
            <a:chExt cx="2514600" cy="733040"/>
          </a:xfrm>
        </p:grpSpPr>
        <p:sp>
          <p:nvSpPr>
            <p:cNvPr id="114" name="Shape 114"/>
            <p:cNvSpPr/>
            <p:nvPr/>
          </p:nvSpPr>
          <p:spPr>
            <a:xfrm>
              <a:off x="0" y="23622"/>
              <a:ext cx="2514600" cy="6858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0" y="-1"/>
              <a:ext cx="2514600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August</a:t>
              </a:r>
            </a:p>
          </p:txBody>
        </p:sp>
      </p:grpSp>
      <p:grpSp>
        <p:nvGrpSpPr>
          <p:cNvPr id="119" name="Group 119"/>
          <p:cNvGrpSpPr/>
          <p:nvPr/>
        </p:nvGrpSpPr>
        <p:grpSpPr>
          <a:xfrm>
            <a:off x="287077" y="2582416"/>
            <a:ext cx="2514604" cy="733042"/>
            <a:chOff x="0" y="0"/>
            <a:chExt cx="2514602" cy="733040"/>
          </a:xfrm>
        </p:grpSpPr>
        <p:sp>
          <p:nvSpPr>
            <p:cNvPr id="117" name="Shape 117"/>
            <p:cNvSpPr/>
            <p:nvPr/>
          </p:nvSpPr>
          <p:spPr>
            <a:xfrm>
              <a:off x="-1" y="23622"/>
              <a:ext cx="2514604" cy="6858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18" name="Shape 118"/>
            <p:cNvSpPr txBox="1"/>
            <p:nvPr/>
          </p:nvSpPr>
          <p:spPr>
            <a:xfrm>
              <a:off x="-1" y="-1"/>
              <a:ext cx="2514604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September</a:t>
              </a:r>
            </a:p>
          </p:txBody>
        </p:sp>
      </p:grpSp>
      <p:sp>
        <p:nvSpPr>
          <p:cNvPr id="120" name="Shape 120"/>
          <p:cNvSpPr txBox="1"/>
          <p:nvPr/>
        </p:nvSpPr>
        <p:spPr>
          <a:xfrm>
            <a:off x="287078" y="1107266"/>
            <a:ext cx="2514601" cy="1323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11 – Virtual Summer Leadership Training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17 </a:t>
            </a:r>
            <a:r>
              <a:rPr dirty="0"/>
              <a:t>– First Day for Students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31</a:t>
            </a:r>
            <a:r>
              <a:rPr dirty="0"/>
              <a:t> – HCPTA Board of Directors (Presidents) Meeting, </a:t>
            </a:r>
            <a:r>
              <a:rPr dirty="0" err="1"/>
              <a:t>Merts</a:t>
            </a:r>
            <a:r>
              <a:rPr dirty="0"/>
              <a:t>, </a:t>
            </a:r>
            <a:r>
              <a:rPr lang="en-US" dirty="0"/>
              <a:t>9:00 a.m. – 10:00 a.m. 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>
              <a:highlight>
                <a:srgbClr val="FFFF00"/>
              </a:highlight>
            </a:endParaRPr>
          </a:p>
        </p:txBody>
      </p:sp>
      <p:sp>
        <p:nvSpPr>
          <p:cNvPr id="121" name="Shape 121"/>
          <p:cNvSpPr txBox="1"/>
          <p:nvPr/>
        </p:nvSpPr>
        <p:spPr>
          <a:xfrm>
            <a:off x="287078" y="3430249"/>
            <a:ext cx="2514601" cy="1015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7</a:t>
            </a:r>
            <a:r>
              <a:rPr dirty="0"/>
              <a:t> – Labor Day Holiday, No School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30 –  Golden Apple (100% teacher membership) and Early Bird (50% of previous year’s membership) membership deadlines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</p:txBody>
      </p:sp>
      <p:grpSp>
        <p:nvGrpSpPr>
          <p:cNvPr id="124" name="Group 124"/>
          <p:cNvGrpSpPr/>
          <p:nvPr/>
        </p:nvGrpSpPr>
        <p:grpSpPr>
          <a:xfrm>
            <a:off x="3287917" y="292672"/>
            <a:ext cx="2514604" cy="733042"/>
            <a:chOff x="0" y="0"/>
            <a:chExt cx="2514602" cy="733040"/>
          </a:xfrm>
        </p:grpSpPr>
        <p:sp>
          <p:nvSpPr>
            <p:cNvPr id="122" name="Shape 122"/>
            <p:cNvSpPr/>
            <p:nvPr/>
          </p:nvSpPr>
          <p:spPr>
            <a:xfrm>
              <a:off x="0" y="23622"/>
              <a:ext cx="2514603" cy="6858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23" name="Shape 123"/>
            <p:cNvSpPr txBox="1"/>
            <p:nvPr/>
          </p:nvSpPr>
          <p:spPr>
            <a:xfrm>
              <a:off x="0" y="-1"/>
              <a:ext cx="2514603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October</a:t>
              </a:r>
            </a:p>
          </p:txBody>
        </p:sp>
      </p:grpSp>
      <p:sp>
        <p:nvSpPr>
          <p:cNvPr id="125" name="Shape 125"/>
          <p:cNvSpPr txBox="1"/>
          <p:nvPr/>
        </p:nvSpPr>
        <p:spPr>
          <a:xfrm>
            <a:off x="3287917" y="1124755"/>
            <a:ext cx="2514603" cy="1938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1 – National PTA Schools of Excellence Program Enrollment Deadline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1 – Fall Grants Application Submission Due Electronically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1 – HCPTA Dues Deadline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5-9 </a:t>
            </a:r>
            <a:r>
              <a:rPr dirty="0"/>
              <a:t>– Fall Break</a:t>
            </a: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TBD – State of the Schools</a:t>
            </a: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grpSp>
        <p:nvGrpSpPr>
          <p:cNvPr id="128" name="Group 128"/>
          <p:cNvGrpSpPr/>
          <p:nvPr/>
        </p:nvGrpSpPr>
        <p:grpSpPr>
          <a:xfrm>
            <a:off x="6400800" y="281176"/>
            <a:ext cx="2514600" cy="733042"/>
            <a:chOff x="0" y="0"/>
            <a:chExt cx="2514600" cy="733040"/>
          </a:xfrm>
        </p:grpSpPr>
        <p:sp>
          <p:nvSpPr>
            <p:cNvPr id="126" name="Shape 126"/>
            <p:cNvSpPr/>
            <p:nvPr/>
          </p:nvSpPr>
          <p:spPr>
            <a:xfrm>
              <a:off x="0" y="23622"/>
              <a:ext cx="2514600" cy="6858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27" name="Shape 127"/>
            <p:cNvSpPr txBox="1"/>
            <p:nvPr/>
          </p:nvSpPr>
          <p:spPr>
            <a:xfrm>
              <a:off x="0" y="-1"/>
              <a:ext cx="2514600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November</a:t>
              </a:r>
            </a:p>
          </p:txBody>
        </p:sp>
      </p:grpSp>
      <p:sp>
        <p:nvSpPr>
          <p:cNvPr id="129" name="Shape 129"/>
          <p:cNvSpPr txBox="1"/>
          <p:nvPr/>
        </p:nvSpPr>
        <p:spPr>
          <a:xfrm>
            <a:off x="6332516" y="1129779"/>
            <a:ext cx="2651169" cy="178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11</a:t>
            </a:r>
            <a:r>
              <a:rPr dirty="0"/>
              <a:t> –</a:t>
            </a:r>
            <a:r>
              <a:rPr lang="en-US" dirty="0"/>
              <a:t> </a:t>
            </a:r>
            <a:r>
              <a:rPr dirty="0"/>
              <a:t>Veteran’s Day Holiday, No School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 b="1">
                <a:solidFill>
                  <a:schemeClr val="accent2">
                    <a:satOff val="-4966"/>
                    <a:lumOff val="-10549"/>
                  </a:schemeClr>
                </a:solidFill>
                <a:latin typeface="+mn-lt"/>
                <a:ea typeface="+mn-ea"/>
                <a:cs typeface="+mn-cs"/>
                <a:sym typeface="Calibri"/>
              </a:defRPr>
            </a:pPr>
            <a:r>
              <a:rPr b="0" dirty="0">
                <a:solidFill>
                  <a:srgbClr val="000000"/>
                </a:solidFill>
              </a:rPr>
              <a:t>1</a:t>
            </a:r>
            <a:r>
              <a:rPr lang="en-US" b="0" dirty="0">
                <a:solidFill>
                  <a:srgbClr val="000000"/>
                </a:solidFill>
              </a:rPr>
              <a:t>2</a:t>
            </a:r>
            <a:r>
              <a:rPr b="0" dirty="0">
                <a:solidFill>
                  <a:srgbClr val="000000"/>
                </a:solidFill>
              </a:rPr>
              <a:t> – HCPTA Board of Directors (Presidents) Meeting, </a:t>
            </a:r>
            <a:r>
              <a:rPr b="0" dirty="0" err="1">
                <a:solidFill>
                  <a:srgbClr val="000000"/>
                </a:solidFill>
              </a:rPr>
              <a:t>Merts</a:t>
            </a:r>
            <a:r>
              <a:rPr b="0" dirty="0">
                <a:solidFill>
                  <a:srgbClr val="000000"/>
                </a:solidFill>
              </a:rPr>
              <a:t>, 8:30 a.m</a:t>
            </a:r>
            <a:r>
              <a:rPr lang="en-US" dirty="0"/>
              <a:t>.</a:t>
            </a:r>
            <a:r>
              <a:rPr b="0" dirty="0">
                <a:solidFill>
                  <a:srgbClr val="000000"/>
                </a:solidFill>
              </a:rPr>
              <a:t> – </a:t>
            </a:r>
            <a:r>
              <a:rPr lang="en-US" b="0" dirty="0">
                <a:solidFill>
                  <a:srgbClr val="000000"/>
                </a:solidFill>
              </a:rPr>
              <a:t> </a:t>
            </a:r>
            <a:r>
              <a:rPr b="0" dirty="0">
                <a:solidFill>
                  <a:srgbClr val="000000"/>
                </a:solidFill>
              </a:rPr>
              <a:t>9:30 a.m.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b="0" dirty="0">
              <a:solidFill>
                <a:srgbClr val="000000"/>
              </a:solidFill>
            </a:endParaRPr>
          </a:p>
          <a:p>
            <a:pPr>
              <a:defRPr sz="1000" b="1">
                <a:solidFill>
                  <a:schemeClr val="accent2">
                    <a:satOff val="-4966"/>
                    <a:lumOff val="-10549"/>
                  </a:schemeClr>
                </a:solidFill>
                <a:latin typeface="+mn-lt"/>
                <a:ea typeface="+mn-ea"/>
                <a:cs typeface="+mn-cs"/>
                <a:sym typeface="Calibri"/>
              </a:defRPr>
            </a:pPr>
            <a:r>
              <a:rPr b="0" dirty="0">
                <a:solidFill>
                  <a:srgbClr val="000000"/>
                </a:solidFill>
              </a:rPr>
              <a:t>1</a:t>
            </a:r>
            <a:r>
              <a:rPr lang="en-US" b="0" dirty="0">
                <a:solidFill>
                  <a:srgbClr val="000000"/>
                </a:solidFill>
              </a:rPr>
              <a:t>2</a:t>
            </a:r>
            <a:r>
              <a:rPr b="0" dirty="0">
                <a:solidFill>
                  <a:srgbClr val="000000"/>
                </a:solidFill>
              </a:rPr>
              <a:t> – Reflections Entry Deadline – </a:t>
            </a:r>
            <a:r>
              <a:rPr b="0" dirty="0" err="1">
                <a:solidFill>
                  <a:srgbClr val="000000"/>
                </a:solidFill>
              </a:rPr>
              <a:t>Merts</a:t>
            </a:r>
            <a:r>
              <a:rPr b="0" dirty="0">
                <a:solidFill>
                  <a:srgbClr val="000000"/>
                </a:solidFill>
              </a:rPr>
              <a:t>, 8:30 – 11:30 a.m.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b="0" dirty="0">
              <a:solidFill>
                <a:srgbClr val="000000"/>
              </a:solidFill>
            </a:endParaRP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15 – Tax Form 990 due for most PTAs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25-27 </a:t>
            </a:r>
            <a:r>
              <a:rPr dirty="0"/>
              <a:t> </a:t>
            </a:r>
            <a:r>
              <a:rPr lang="en-US" dirty="0"/>
              <a:t>– Thanksgiving Break, No School</a:t>
            </a:r>
          </a:p>
        </p:txBody>
      </p:sp>
      <p:grpSp>
        <p:nvGrpSpPr>
          <p:cNvPr id="132" name="Group 132"/>
          <p:cNvGrpSpPr/>
          <p:nvPr/>
        </p:nvGrpSpPr>
        <p:grpSpPr>
          <a:xfrm>
            <a:off x="6400800" y="3777987"/>
            <a:ext cx="2514600" cy="733042"/>
            <a:chOff x="0" y="0"/>
            <a:chExt cx="2514600" cy="733040"/>
          </a:xfrm>
        </p:grpSpPr>
        <p:sp>
          <p:nvSpPr>
            <p:cNvPr id="130" name="Shape 130"/>
            <p:cNvSpPr/>
            <p:nvPr/>
          </p:nvSpPr>
          <p:spPr>
            <a:xfrm>
              <a:off x="0" y="23622"/>
              <a:ext cx="2514600" cy="6858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31" name="Shape 131"/>
            <p:cNvSpPr txBox="1"/>
            <p:nvPr/>
          </p:nvSpPr>
          <p:spPr>
            <a:xfrm>
              <a:off x="0" y="-1"/>
              <a:ext cx="2514600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rPr dirty="0"/>
                <a:t>December</a:t>
              </a:r>
            </a:p>
          </p:txBody>
        </p:sp>
      </p:grpSp>
      <p:sp>
        <p:nvSpPr>
          <p:cNvPr id="133" name="Shape 133"/>
          <p:cNvSpPr txBox="1"/>
          <p:nvPr/>
        </p:nvSpPr>
        <p:spPr>
          <a:xfrm>
            <a:off x="6400800" y="4648200"/>
            <a:ext cx="2514600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1 </a:t>
            </a:r>
            <a:r>
              <a:rPr lang="en-US" dirty="0"/>
              <a:t>– </a:t>
            </a:r>
            <a:r>
              <a:rPr dirty="0"/>
              <a:t>Gold Leaf membership deadline (equal or surpass previous year’s membership)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23</a:t>
            </a:r>
            <a:r>
              <a:rPr dirty="0"/>
              <a:t> - Jan. </a:t>
            </a:r>
            <a:r>
              <a:rPr lang="en-US" dirty="0"/>
              <a:t>1</a:t>
            </a:r>
            <a:r>
              <a:rPr dirty="0"/>
              <a:t> – Winter Break, No School</a:t>
            </a:r>
          </a:p>
        </p:txBody>
      </p:sp>
      <p:grpSp>
        <p:nvGrpSpPr>
          <p:cNvPr id="136" name="Group 136"/>
          <p:cNvGrpSpPr/>
          <p:nvPr/>
        </p:nvGrpSpPr>
        <p:grpSpPr>
          <a:xfrm>
            <a:off x="3429000" y="3865834"/>
            <a:ext cx="1981200" cy="1696766"/>
            <a:chOff x="0" y="-2"/>
            <a:chExt cx="1981200" cy="1696765"/>
          </a:xfrm>
        </p:grpSpPr>
        <p:sp>
          <p:nvSpPr>
            <p:cNvPr id="134" name="Shape 134"/>
            <p:cNvSpPr/>
            <p:nvPr/>
          </p:nvSpPr>
          <p:spPr>
            <a:xfrm>
              <a:off x="0" y="-2"/>
              <a:ext cx="1981200" cy="1696765"/>
            </a:xfrm>
            <a:prstGeom prst="rect">
              <a:avLst/>
            </a:prstGeom>
            <a:noFill/>
            <a:ln w="76200" cap="flat">
              <a:solidFill>
                <a:srgbClr val="9EB9D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35" name="Shape 135"/>
            <p:cNvSpPr txBox="1"/>
            <p:nvPr/>
          </p:nvSpPr>
          <p:spPr>
            <a:xfrm>
              <a:off x="0" y="155883"/>
              <a:ext cx="1981200" cy="138498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sz="1200" b="1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Huntsville Council of PTAs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P.O. Box 18762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Huntsville, AL  3580</a:t>
              </a:r>
              <a:r>
                <a:rPr lang="en-US" dirty="0"/>
                <a:t>4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 err="1"/>
                <a:t>Huntsvillepta.org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 err="1"/>
                <a:t>huntsvillepta@gmail.com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Find us on Facebook (</a:t>
              </a:r>
              <a:r>
                <a:rPr i="1" dirty="0"/>
                <a:t>Huntsville Council of PTAs</a:t>
              </a:r>
              <a:r>
                <a:rPr dirty="0"/>
                <a:t>)</a:t>
              </a: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 flipH="1">
            <a:off x="2971800" y="228601"/>
            <a:ext cx="1" cy="6172200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9" name="Shape 139"/>
          <p:cNvSpPr/>
          <p:nvPr/>
        </p:nvSpPr>
        <p:spPr>
          <a:xfrm flipH="1">
            <a:off x="6400800" y="228600"/>
            <a:ext cx="4" cy="6172200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grpSp>
        <p:nvGrpSpPr>
          <p:cNvPr id="142" name="Group 142"/>
          <p:cNvGrpSpPr/>
          <p:nvPr/>
        </p:nvGrpSpPr>
        <p:grpSpPr>
          <a:xfrm>
            <a:off x="315431" y="128776"/>
            <a:ext cx="2514604" cy="733042"/>
            <a:chOff x="0" y="0"/>
            <a:chExt cx="2514602" cy="733040"/>
          </a:xfrm>
        </p:grpSpPr>
        <p:sp>
          <p:nvSpPr>
            <p:cNvPr id="140" name="Shape 140"/>
            <p:cNvSpPr/>
            <p:nvPr/>
          </p:nvSpPr>
          <p:spPr>
            <a:xfrm>
              <a:off x="-1" y="99822"/>
              <a:ext cx="2514604" cy="5334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-1" y="-1"/>
              <a:ext cx="2514604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January</a:t>
              </a:r>
            </a:p>
          </p:txBody>
        </p:sp>
      </p:grpSp>
      <p:grpSp>
        <p:nvGrpSpPr>
          <p:cNvPr id="145" name="Group 145"/>
          <p:cNvGrpSpPr/>
          <p:nvPr/>
        </p:nvGrpSpPr>
        <p:grpSpPr>
          <a:xfrm>
            <a:off x="295777" y="2210210"/>
            <a:ext cx="2514604" cy="733041"/>
            <a:chOff x="0" y="0"/>
            <a:chExt cx="2514602" cy="733040"/>
          </a:xfrm>
        </p:grpSpPr>
        <p:sp>
          <p:nvSpPr>
            <p:cNvPr id="143" name="Shape 143"/>
            <p:cNvSpPr/>
            <p:nvPr/>
          </p:nvSpPr>
          <p:spPr>
            <a:xfrm>
              <a:off x="-1" y="103543"/>
              <a:ext cx="2514604" cy="52596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44" name="Shape 144"/>
            <p:cNvSpPr txBox="1"/>
            <p:nvPr/>
          </p:nvSpPr>
          <p:spPr>
            <a:xfrm>
              <a:off x="-1" y="0"/>
              <a:ext cx="2514604" cy="733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February</a:t>
              </a:r>
            </a:p>
          </p:txBody>
        </p:sp>
      </p:grpSp>
      <p:sp>
        <p:nvSpPr>
          <p:cNvPr id="146" name="Shape 146"/>
          <p:cNvSpPr txBox="1"/>
          <p:nvPr/>
        </p:nvSpPr>
        <p:spPr>
          <a:xfrm>
            <a:off x="310779" y="760730"/>
            <a:ext cx="2458056" cy="1323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4</a:t>
            </a:r>
            <a:r>
              <a:rPr dirty="0"/>
              <a:t> – Students Return from Break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18</a:t>
            </a:r>
            <a:r>
              <a:rPr dirty="0"/>
              <a:t> – Martin Luther King Holiday, No School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21</a:t>
            </a:r>
            <a:r>
              <a:rPr dirty="0"/>
              <a:t> – Reflections City Awards, Location TBD, 6:00 p.m.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sp>
        <p:nvSpPr>
          <p:cNvPr id="147" name="Shape 147"/>
          <p:cNvSpPr txBox="1"/>
          <p:nvPr/>
        </p:nvSpPr>
        <p:spPr>
          <a:xfrm>
            <a:off x="293613" y="2931631"/>
            <a:ext cx="2514602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Alabama Legislative session convenes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000" dirty="0">
                <a:sym typeface="Calibri"/>
              </a:rPr>
              <a:t>15 – Presidents Holiday, No School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</p:txBody>
      </p:sp>
      <p:grpSp>
        <p:nvGrpSpPr>
          <p:cNvPr id="150" name="Group 150"/>
          <p:cNvGrpSpPr/>
          <p:nvPr/>
        </p:nvGrpSpPr>
        <p:grpSpPr>
          <a:xfrm>
            <a:off x="315813" y="3856321"/>
            <a:ext cx="2583556" cy="733042"/>
            <a:chOff x="0" y="0"/>
            <a:chExt cx="2583554" cy="733040"/>
          </a:xfrm>
        </p:grpSpPr>
        <p:sp>
          <p:nvSpPr>
            <p:cNvPr id="148" name="Shape 148"/>
            <p:cNvSpPr/>
            <p:nvPr/>
          </p:nvSpPr>
          <p:spPr>
            <a:xfrm>
              <a:off x="0" y="99822"/>
              <a:ext cx="2583555" cy="533404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49" name="Shape 149"/>
            <p:cNvSpPr txBox="1"/>
            <p:nvPr/>
          </p:nvSpPr>
          <p:spPr>
            <a:xfrm>
              <a:off x="0" y="-1"/>
              <a:ext cx="2583555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March</a:t>
              </a:r>
            </a:p>
          </p:txBody>
        </p:sp>
      </p:grpSp>
      <p:grpSp>
        <p:nvGrpSpPr>
          <p:cNvPr id="153" name="Group 153"/>
          <p:cNvGrpSpPr/>
          <p:nvPr/>
        </p:nvGrpSpPr>
        <p:grpSpPr>
          <a:xfrm>
            <a:off x="3387411" y="105432"/>
            <a:ext cx="2514604" cy="733042"/>
            <a:chOff x="0" y="-1"/>
            <a:chExt cx="2514602" cy="733040"/>
          </a:xfrm>
        </p:grpSpPr>
        <p:sp>
          <p:nvSpPr>
            <p:cNvPr id="151" name="Shape 151"/>
            <p:cNvSpPr/>
            <p:nvPr/>
          </p:nvSpPr>
          <p:spPr>
            <a:xfrm>
              <a:off x="0" y="123164"/>
              <a:ext cx="2514603" cy="486718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52" name="Shape 152"/>
            <p:cNvSpPr txBox="1"/>
            <p:nvPr/>
          </p:nvSpPr>
          <p:spPr>
            <a:xfrm>
              <a:off x="0" y="-2"/>
              <a:ext cx="2514603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April</a:t>
              </a:r>
            </a:p>
          </p:txBody>
        </p:sp>
      </p:grpSp>
      <p:sp>
        <p:nvSpPr>
          <p:cNvPr id="154" name="Shape 154"/>
          <p:cNvSpPr txBox="1"/>
          <p:nvPr/>
        </p:nvSpPr>
        <p:spPr>
          <a:xfrm>
            <a:off x="3283072" y="760731"/>
            <a:ext cx="2514603" cy="147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9</a:t>
            </a:r>
            <a:r>
              <a:rPr dirty="0"/>
              <a:t> – HCPTA Board of Directors (Presidents) Meeting, </a:t>
            </a:r>
            <a:r>
              <a:rPr dirty="0" err="1"/>
              <a:t>Merts</a:t>
            </a:r>
            <a:r>
              <a:rPr dirty="0"/>
              <a:t>, </a:t>
            </a:r>
            <a:r>
              <a:rPr lang="en-US" dirty="0"/>
              <a:t>9:00 a.m. – 10:00 a.m.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000" dirty="0">
                <a:sym typeface="Calibri"/>
              </a:rPr>
              <a:t>17-18 – Alabama PTA Convention, Huntsville, AL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sz="1000" i="1" dirty="0">
              <a:sym typeface="Calibri"/>
            </a:endParaRP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sz="1000" dirty="0">
                <a:sym typeface="Calibri"/>
              </a:rPr>
              <a:t>21 – Spring Awards Banquet, Burritt on the Mountain, 6:30 p.m.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lang="en-US" dirty="0"/>
          </a:p>
        </p:txBody>
      </p:sp>
      <p:grpSp>
        <p:nvGrpSpPr>
          <p:cNvPr id="157" name="Group 157"/>
          <p:cNvGrpSpPr/>
          <p:nvPr/>
        </p:nvGrpSpPr>
        <p:grpSpPr>
          <a:xfrm>
            <a:off x="3387411" y="2948176"/>
            <a:ext cx="2632389" cy="733041"/>
            <a:chOff x="0" y="0"/>
            <a:chExt cx="2632387" cy="733040"/>
          </a:xfrm>
        </p:grpSpPr>
        <p:sp>
          <p:nvSpPr>
            <p:cNvPr id="155" name="Shape 155"/>
            <p:cNvSpPr/>
            <p:nvPr/>
          </p:nvSpPr>
          <p:spPr>
            <a:xfrm>
              <a:off x="0" y="83167"/>
              <a:ext cx="2632388" cy="566716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0" y="-1"/>
              <a:ext cx="2632388" cy="7330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32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lvl1pPr>
            </a:lstStyle>
            <a:p>
              <a:r>
                <a:t>May</a:t>
              </a:r>
            </a:p>
          </p:txBody>
        </p:sp>
      </p:grpSp>
      <p:sp>
        <p:nvSpPr>
          <p:cNvPr id="158" name="Shape 158"/>
          <p:cNvSpPr txBox="1"/>
          <p:nvPr/>
        </p:nvSpPr>
        <p:spPr>
          <a:xfrm>
            <a:off x="3394436" y="3722688"/>
            <a:ext cx="2514603" cy="5539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28 –</a:t>
            </a:r>
            <a:r>
              <a:rPr dirty="0"/>
              <a:t> Last Day for Students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27 &amp; 28 </a:t>
            </a:r>
            <a:r>
              <a:rPr dirty="0"/>
              <a:t>– Graduation Days</a:t>
            </a:r>
          </a:p>
        </p:txBody>
      </p:sp>
      <p:grpSp>
        <p:nvGrpSpPr>
          <p:cNvPr id="161" name="Group 161"/>
          <p:cNvGrpSpPr/>
          <p:nvPr/>
        </p:nvGrpSpPr>
        <p:grpSpPr>
          <a:xfrm>
            <a:off x="6572241" y="1828800"/>
            <a:ext cx="2422863" cy="1143000"/>
            <a:chOff x="-2" y="0"/>
            <a:chExt cx="2422862" cy="1143000"/>
          </a:xfrm>
        </p:grpSpPr>
        <p:sp>
          <p:nvSpPr>
            <p:cNvPr id="159" name="Shape 159"/>
            <p:cNvSpPr/>
            <p:nvPr/>
          </p:nvSpPr>
          <p:spPr>
            <a:xfrm>
              <a:off x="-2" y="0"/>
              <a:ext cx="2422862" cy="1143000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4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endParaRPr/>
            </a:p>
          </p:txBody>
        </p:sp>
        <p:sp>
          <p:nvSpPr>
            <p:cNvPr id="160" name="Shape 160"/>
            <p:cNvSpPr txBox="1"/>
            <p:nvPr/>
          </p:nvSpPr>
          <p:spPr>
            <a:xfrm>
              <a:off x="-2" y="156001"/>
              <a:ext cx="2422862" cy="8309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sz="24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r>
                <a:rPr dirty="0"/>
                <a:t>20</a:t>
              </a:r>
              <a:r>
                <a:rPr lang="en-US" dirty="0"/>
                <a:t>20-2021</a:t>
              </a:r>
              <a:r>
                <a:rPr dirty="0"/>
                <a:t> </a:t>
              </a:r>
            </a:p>
            <a:p>
              <a:pPr algn="ctr">
                <a:defRPr sz="2400" b="1">
                  <a:solidFill>
                    <a:srgbClr val="FFFFFF"/>
                  </a:solidFill>
                  <a:latin typeface="Segoe Script"/>
                  <a:ea typeface="Segoe Script"/>
                  <a:cs typeface="Segoe Script"/>
                  <a:sym typeface="Segoe Script"/>
                </a:defRPr>
              </a:pPr>
              <a:r>
                <a:rPr dirty="0"/>
                <a:t>Calendar</a:t>
              </a:r>
            </a:p>
          </p:txBody>
        </p:sp>
      </p:grpSp>
      <p:pic>
        <p:nvPicPr>
          <p:cNvPr id="162" name="image1.pdf" descr="image1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3436" y="3162300"/>
            <a:ext cx="2230564" cy="1176020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Shape 163"/>
          <p:cNvSpPr/>
          <p:nvPr/>
        </p:nvSpPr>
        <p:spPr>
          <a:xfrm flipH="1">
            <a:off x="6648445" y="1009650"/>
            <a:ext cx="1" cy="5162550"/>
          </a:xfrm>
          <a:prstGeom prst="line">
            <a:avLst/>
          </a:prstGeom>
          <a:ln w="38100">
            <a:solidFill>
              <a:srgbClr val="4A7EBB"/>
            </a:solidFill>
            <a:prstDash val="sysDash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6648445" y="6172200"/>
            <a:ext cx="2209802" cy="0"/>
          </a:xfrm>
          <a:prstGeom prst="line">
            <a:avLst/>
          </a:prstGeom>
          <a:ln w="38100">
            <a:solidFill>
              <a:srgbClr val="4A7EBB"/>
            </a:solidFill>
            <a:prstDash val="sysDash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6648445" y="1009650"/>
            <a:ext cx="2209802" cy="0"/>
          </a:xfrm>
          <a:prstGeom prst="line">
            <a:avLst/>
          </a:prstGeom>
          <a:ln w="38100">
            <a:solidFill>
              <a:srgbClr val="4A7EBB"/>
            </a:solidFill>
            <a:prstDash val="sysDash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8858246" y="1000542"/>
            <a:ext cx="3" cy="815608"/>
          </a:xfrm>
          <a:prstGeom prst="line">
            <a:avLst/>
          </a:prstGeom>
          <a:ln w="38100">
            <a:solidFill>
              <a:srgbClr val="4A7EBB"/>
            </a:solidFill>
            <a:prstDash val="sysDash"/>
          </a:ln>
        </p:spPr>
        <p:txBody>
          <a:bodyPr lIns="45718" tIns="45718" rIns="45718" bIns="45718"/>
          <a:lstStyle/>
          <a:p>
            <a:endParaRPr/>
          </a:p>
        </p:txBody>
      </p:sp>
      <p:grpSp>
        <p:nvGrpSpPr>
          <p:cNvPr id="169" name="Group 169"/>
          <p:cNvGrpSpPr/>
          <p:nvPr/>
        </p:nvGrpSpPr>
        <p:grpSpPr>
          <a:xfrm>
            <a:off x="6877043" y="609600"/>
            <a:ext cx="1813262" cy="800100"/>
            <a:chOff x="0" y="0"/>
            <a:chExt cx="1813261" cy="800100"/>
          </a:xfrm>
        </p:grpSpPr>
        <p:sp>
          <p:nvSpPr>
            <p:cNvPr id="167" name="Shape 167"/>
            <p:cNvSpPr/>
            <p:nvPr/>
          </p:nvSpPr>
          <p:spPr>
            <a:xfrm>
              <a:off x="-1" y="0"/>
              <a:ext cx="1813262" cy="800100"/>
            </a:xfrm>
            <a:prstGeom prst="rect">
              <a:avLst/>
            </a:prstGeom>
            <a:solidFill>
              <a:srgbClr val="FFFFFF"/>
            </a:solidFill>
            <a:ln w="762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6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168" name="Shape 168"/>
            <p:cNvSpPr txBox="1"/>
            <p:nvPr/>
          </p:nvSpPr>
          <p:spPr>
            <a:xfrm>
              <a:off x="-1" y="130044"/>
              <a:ext cx="1813262" cy="5400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sz="16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dirty="0"/>
                <a:t>Huntsville Council 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6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r>
                <a:rPr dirty="0"/>
                <a:t>of PTAs</a:t>
              </a:r>
            </a:p>
          </p:txBody>
        </p:sp>
      </p:grpSp>
      <p:sp>
        <p:nvSpPr>
          <p:cNvPr id="170" name="Shape 170"/>
          <p:cNvSpPr/>
          <p:nvPr/>
        </p:nvSpPr>
        <p:spPr>
          <a:xfrm rot="5400000">
            <a:off x="8577388" y="5967093"/>
            <a:ext cx="454430" cy="381003"/>
          </a:xfrm>
          <a:prstGeom prst="triangl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71" name="Shape 171"/>
          <p:cNvSpPr/>
          <p:nvPr/>
        </p:nvSpPr>
        <p:spPr>
          <a:xfrm rot="10800000">
            <a:off x="8631032" y="1523999"/>
            <a:ext cx="454430" cy="381001"/>
          </a:xfrm>
          <a:prstGeom prst="triangle">
            <a:avLst/>
          </a:prstGeom>
          <a:solidFill>
            <a:srgbClr val="FFD85B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grpSp>
        <p:nvGrpSpPr>
          <p:cNvPr id="174" name="Group 174"/>
          <p:cNvGrpSpPr/>
          <p:nvPr/>
        </p:nvGrpSpPr>
        <p:grpSpPr>
          <a:xfrm>
            <a:off x="6809649" y="4402294"/>
            <a:ext cx="2289838" cy="1382162"/>
            <a:chOff x="-1" y="-1"/>
            <a:chExt cx="2289837" cy="1382160"/>
          </a:xfrm>
        </p:grpSpPr>
        <p:sp>
          <p:nvSpPr>
            <p:cNvPr id="172" name="Shape 172"/>
            <p:cNvSpPr/>
            <p:nvPr/>
          </p:nvSpPr>
          <p:spPr>
            <a:xfrm>
              <a:off x="-1" y="-1"/>
              <a:ext cx="2289837" cy="1382160"/>
            </a:xfrm>
            <a:prstGeom prst="rect">
              <a:avLst/>
            </a:prstGeom>
            <a:noFill/>
            <a:ln w="76200" cap="flat">
              <a:solidFill>
                <a:srgbClr val="9EB9D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73" name="Shape 173"/>
            <p:cNvSpPr txBox="1"/>
            <p:nvPr/>
          </p:nvSpPr>
          <p:spPr>
            <a:xfrm>
              <a:off x="-1" y="90915"/>
              <a:ext cx="2289837" cy="12003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sz="1200" b="1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Huntsville Council of PTAs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P.O. Box 18762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Huntsville, AL  3580</a:t>
              </a:r>
              <a:r>
                <a:rPr lang="en-US" dirty="0"/>
                <a:t>4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 err="1"/>
                <a:t>Huntsvillepta.org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 err="1"/>
                <a:t>huntsvillepta@gmail.com</a:t>
              </a:r>
              <a:endParaRPr dirty="0">
                <a:solidFill>
                  <a:srgbClr val="FFFFFF"/>
                </a:solidFill>
              </a:endParaRP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Find us on Facebook</a:t>
              </a:r>
            </a:p>
            <a:p>
              <a:pPr algn="ctr">
                <a:defRPr sz="1000">
                  <a:latin typeface="+mn-lt"/>
                  <a:ea typeface="+mn-ea"/>
                  <a:cs typeface="+mn-cs"/>
                  <a:sym typeface="Calibri"/>
                </a:defRPr>
              </a:pPr>
              <a:r>
                <a:rPr dirty="0"/>
                <a:t>(</a:t>
              </a:r>
              <a:r>
                <a:rPr i="1" dirty="0"/>
                <a:t>Huntsville Council of PTAs</a:t>
              </a:r>
              <a:r>
                <a:rPr dirty="0"/>
                <a:t>)</a:t>
              </a:r>
            </a:p>
          </p:txBody>
        </p:sp>
      </p:grpSp>
      <p:sp>
        <p:nvSpPr>
          <p:cNvPr id="175" name="Shape 175"/>
          <p:cNvSpPr txBox="1"/>
          <p:nvPr/>
        </p:nvSpPr>
        <p:spPr>
          <a:xfrm>
            <a:off x="304246" y="4502153"/>
            <a:ext cx="2514602" cy="16312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</a:t>
            </a:r>
            <a:r>
              <a:rPr dirty="0"/>
              <a:t> – HCPTA Board of Directors (Presidents) Meeting, </a:t>
            </a:r>
            <a:r>
              <a:rPr dirty="0" err="1"/>
              <a:t>Merts</a:t>
            </a:r>
            <a:r>
              <a:rPr dirty="0"/>
              <a:t>, 11:30 am </a:t>
            </a:r>
            <a:r>
              <a:rPr lang="en-US" dirty="0"/>
              <a:t>–</a:t>
            </a:r>
            <a:r>
              <a:rPr dirty="0"/>
              <a:t> 12:30 pm. Deadline to postmark membership, Alabama PTA &amp; HCPTA awards, &amp; HCPTA scholarships for the year; Deadline to electronically submit HCPTA grants for spring; HCPTA awards, grants, &amp; scholarship applications may be dropped off at meeting.</a:t>
            </a:r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>
              <a:defRPr sz="1000">
                <a:latin typeface="+mn-lt"/>
                <a:ea typeface="+mn-ea"/>
                <a:cs typeface="+mn-cs"/>
                <a:sym typeface="Calibri"/>
              </a:defRPr>
            </a:pPr>
            <a:r>
              <a:rPr lang="en-US" dirty="0"/>
              <a:t>29 </a:t>
            </a:r>
            <a:r>
              <a:rPr dirty="0"/>
              <a:t>–</a:t>
            </a:r>
            <a:r>
              <a:rPr lang="en-US" dirty="0"/>
              <a:t> April 2 –</a:t>
            </a:r>
            <a:r>
              <a:rPr dirty="0"/>
              <a:t> Spring Break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3395223" y="4699501"/>
            <a:ext cx="2616765" cy="1577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HCS Board of Education usually meets </a:t>
            </a:r>
          </a:p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on the first and third Thursday of each month at 5:30 p.m., </a:t>
            </a:r>
          </a:p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Annie </a:t>
            </a:r>
            <a:r>
              <a:rPr dirty="0" err="1"/>
              <a:t>Merts</a:t>
            </a:r>
            <a:r>
              <a:rPr dirty="0"/>
              <a:t> Center, 200 White Street, </a:t>
            </a:r>
          </a:p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Huntsville, AL  35801.</a:t>
            </a:r>
          </a:p>
          <a:p>
            <a:pPr>
              <a:defRPr sz="1100" b="1">
                <a:latin typeface="+mn-lt"/>
                <a:ea typeface="+mn-ea"/>
                <a:cs typeface="+mn-cs"/>
                <a:sym typeface="Calibri"/>
              </a:defRPr>
            </a:pPr>
            <a:endParaRPr dirty="0"/>
          </a:p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View meetings live on ETV, Channel 17 on </a:t>
            </a:r>
          </a:p>
          <a:p>
            <a:pPr algn="ctr">
              <a:defRPr sz="1100" b="1">
                <a:latin typeface="+mn-lt"/>
                <a:ea typeface="+mn-ea"/>
                <a:cs typeface="+mn-cs"/>
                <a:sym typeface="Calibri"/>
              </a:defRPr>
            </a:pPr>
            <a:r>
              <a:rPr dirty="0"/>
              <a:t>Comcast and Channel 3 on WOW! </a:t>
            </a:r>
          </a:p>
          <a:p>
            <a:pPr algn="ctr">
              <a:defRPr sz="11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n-lt"/>
                <a:ea typeface="+mn-ea"/>
                <a:cs typeface="+mn-cs"/>
                <a:sym typeface="Calibri"/>
              </a:defRPr>
            </a:pPr>
            <a:r>
              <a:rPr dirty="0">
                <a:hlinkClick r:id="rId3"/>
              </a:rPr>
              <a:t>www.huntsvillecityschools.org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8205</TotalTime>
  <Words>497</Words>
  <Application>Microsoft Office PowerPoint</Application>
  <PresentationFormat>On-screen Show (4:3)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</vt:lpstr>
      <vt:lpstr>Segoe Script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boykin</dc:creator>
  <cp:lastModifiedBy>Chas Bowers</cp:lastModifiedBy>
  <cp:revision>32</cp:revision>
  <cp:lastPrinted>2019-06-14T00:24:37Z</cp:lastPrinted>
  <dcterms:modified xsi:type="dcterms:W3CDTF">2020-06-28T21:53:48Z</dcterms:modified>
</cp:coreProperties>
</file>