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10287000" cx="18288000"/>
  <p:notesSz cx="7010400" cy="92964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Montserrat ExtraBold"/>
      <p:bold r:id="rId41"/>
      <p:boldItalic r:id="rId42"/>
    </p:embeddedFont>
    <p:embeddedFont>
      <p:font typeface="Merriweather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ExtraBold-boldItalic.fntdata"/><Relationship Id="rId41" Type="http://schemas.openxmlformats.org/officeDocument/2006/relationships/font" Target="fonts/MontserratExtraBold-bold.fntdata"/><Relationship Id="rId22" Type="http://schemas.openxmlformats.org/officeDocument/2006/relationships/slide" Target="slides/slide17.xml"/><Relationship Id="rId44" Type="http://schemas.openxmlformats.org/officeDocument/2006/relationships/font" Target="fonts/Merriweather-bold.fntdata"/><Relationship Id="rId21" Type="http://schemas.openxmlformats.org/officeDocument/2006/relationships/slide" Target="slides/slide16.xml"/><Relationship Id="rId43" Type="http://schemas.openxmlformats.org/officeDocument/2006/relationships/font" Target="fonts/Merriweather-regular.fntdata"/><Relationship Id="rId24" Type="http://schemas.openxmlformats.org/officeDocument/2006/relationships/slide" Target="slides/slide19.xml"/><Relationship Id="rId46" Type="http://schemas.openxmlformats.org/officeDocument/2006/relationships/font" Target="fonts/Merriweather-boldItalic.fntdata"/><Relationship Id="rId23" Type="http://schemas.openxmlformats.org/officeDocument/2006/relationships/slide" Target="slides/slide18.xml"/><Relationship Id="rId45" Type="http://schemas.openxmlformats.org/officeDocument/2006/relationships/font" Target="fonts/Merriweather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13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8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1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3" name="Google Shape;283;p2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22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23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2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26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p27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8" name="Google Shape;358;p28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p2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p30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p31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68625" y="697225"/>
            <a:ext cx="4673825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1168625" y="697225"/>
            <a:ext cx="4673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4.jpg"/><Relationship Id="rId5" Type="http://schemas.openxmlformats.org/officeDocument/2006/relationships/image" Target="../media/image4.jpg"/><Relationship Id="rId6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0.jpg"/><Relationship Id="rId5" Type="http://schemas.openxmlformats.org/officeDocument/2006/relationships/image" Target="../media/image24.jpg"/><Relationship Id="rId6" Type="http://schemas.openxmlformats.org/officeDocument/2006/relationships/image" Target="../media/image16.jpg"/><Relationship Id="rId7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5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5" Type="http://schemas.openxmlformats.org/officeDocument/2006/relationships/image" Target="../media/image12.jpg"/><Relationship Id="rId6" Type="http://schemas.openxmlformats.org/officeDocument/2006/relationships/image" Target="../media/image24.jpg"/><Relationship Id="rId7" Type="http://schemas.openxmlformats.org/officeDocument/2006/relationships/image" Target="../media/image23.jpg"/><Relationship Id="rId8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41.jpg"/><Relationship Id="rId7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32.jpg"/><Relationship Id="rId7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50.png"/><Relationship Id="rId7" Type="http://schemas.openxmlformats.org/officeDocument/2006/relationships/image" Target="../media/image4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48.jpg"/><Relationship Id="rId6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40.jpg"/><Relationship Id="rId5" Type="http://schemas.openxmlformats.org/officeDocument/2006/relationships/image" Target="../media/image4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-75" y="323450"/>
            <a:ext cx="18288000" cy="51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t/>
            </a:r>
            <a:endParaRPr b="0" i="0" sz="4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0" i="0" lang="en-US" sz="86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Huntsville Council of PTAs </a:t>
            </a:r>
            <a:endParaRPr b="0" i="0" sz="86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0" i="0" lang="en-US" sz="86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Virtual Awards Celebration</a:t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0" i="0" sz="79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25756">
            <a:off x="7093189" y="4978510"/>
            <a:ext cx="3085221" cy="37992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7060725" y="4831425"/>
            <a:ext cx="3345600" cy="22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-2021</a:t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66" name="Google Shape;166;p2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3162300" y="1750550"/>
            <a:ext cx="11963400" cy="6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1" i="0" lang="en-US" sz="8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School-Partnership Awards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t/>
            </a:r>
            <a:endParaRPr b="0" i="0" sz="7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t/>
            </a:r>
            <a:endParaRPr b="0" i="0" sz="7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0" i="0" lang="en-US" sz="7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Congratulations!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74" name="Google Shape;174;p2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>
            <a:off x="0" y="420250"/>
            <a:ext cx="18288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Family-School Partnership Awards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4024475" y="1813600"/>
            <a:ext cx="10509000" cy="7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Welcoming All Families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 – </a:t>
            </a:r>
            <a:r>
              <a:rPr b="0" i="0" lang="en-US" sz="27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Mountain Gap Elementary PTA</a:t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–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 PTSA </a:t>
            </a:r>
            <a:endParaRPr b="1" i="0" sz="3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Communicating Effectively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Elementary Division - Jones Valley Elementary School PTA</a:t>
            </a:r>
            <a:endParaRPr b="0" i="0" sz="31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High School Division - </a:t>
            </a: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New Century Technology High School PTSA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Student Success</a:t>
            </a:r>
            <a:endParaRPr b="1" i="0" sz="3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Elementary Division - Jones Valley Elementary PTA</a:t>
            </a:r>
            <a:endParaRPr b="0" i="0" sz="31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1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High School Division -  </a:t>
            </a:r>
            <a:r>
              <a:rPr b="0" i="0" lang="en-US" sz="3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New Century Technology High School PTSA</a:t>
            </a:r>
            <a:endParaRPr b="0" i="0" sz="30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14425" y="4426240"/>
            <a:ext cx="1409375" cy="11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14425" y="6555064"/>
            <a:ext cx="1409375" cy="132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14426" y="2237638"/>
            <a:ext cx="1409376" cy="132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86" name="Google Shape;186;p2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87" name="Google Shape;18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0" y="420250"/>
            <a:ext cx="18288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Family-School Partnership Awards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3959375" y="1806475"/>
            <a:ext cx="10133400" cy="82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 Up For Every Child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 - Jones Valley Elementary School PTA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- New Century Technology High School PTSA    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Power</a:t>
            </a:r>
            <a:endParaRPr b="1" i="0" sz="3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 - Jones Valley Elementary School PTA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- New Century Technology High School PTSA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With The Community</a:t>
            </a:r>
            <a:endParaRPr b="1" i="0" sz="3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School Division - Jones Valley Elementary School PTA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School Division - Huntsville Jr. High School PTSA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-  Huntsville High School PTSA</a:t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15600" y="4634650"/>
            <a:ext cx="1675979" cy="14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48900" y="3195190"/>
            <a:ext cx="1409375" cy="11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66850" y="6077675"/>
            <a:ext cx="1773475" cy="17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48900" y="1621814"/>
            <a:ext cx="1409375" cy="1326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99" name="Google Shape;199;p2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/>
        </p:nvSpPr>
        <p:spPr>
          <a:xfrm>
            <a:off x="-156077" y="498450"/>
            <a:ext cx="18288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State PTA F</a:t>
            </a: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amily-School Partnership Awards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1119425" y="1783425"/>
            <a:ext cx="5346900" cy="7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89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Welcoming All Families </a:t>
            </a:r>
            <a:endParaRPr b="1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06021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 Gap Elementary School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06021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t/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06021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0" i="0" lang="en-US" sz="23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t/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1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Communicating Effectively </a:t>
            </a:r>
            <a:endParaRPr b="1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0035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t/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rgbClr val="000000"/>
              </a:buClr>
              <a:buSzPts val="2304"/>
              <a:buFont typeface="Arial"/>
              <a:buNone/>
            </a:pPr>
            <a:r>
              <a:rPr b="0" i="0" lang="en-US" sz="2304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3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 </a:t>
            </a:r>
            <a:endParaRPr b="0" i="0" sz="23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8410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1104"/>
              <a:buFont typeface="Arial"/>
              <a:buNone/>
            </a:pPr>
            <a:r>
              <a:t/>
            </a:r>
            <a:endParaRPr b="0" i="0" sz="1104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4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2359325" y="1783425"/>
            <a:ext cx="5772600" cy="7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91878" rtl="0" algn="l">
              <a:lnSpc>
                <a:spcPct val="100000"/>
              </a:lnSpc>
              <a:spcBef>
                <a:spcPts val="186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Power 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66398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66398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66398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66398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with the Community 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266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19635" rtl="0" algn="l">
              <a:lnSpc>
                <a:spcPct val="132193"/>
              </a:lnSpc>
              <a:spcBef>
                <a:spcPts val="1872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Middle/Jr. High School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 Gap Middle School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19635" rtl="0" algn="l">
              <a:lnSpc>
                <a:spcPct val="132193"/>
              </a:lnSpc>
              <a:spcBef>
                <a:spcPts val="1872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83529" rtl="0" algn="l">
              <a:lnSpc>
                <a:spcPct val="100000"/>
              </a:lnSpc>
              <a:spcBef>
                <a:spcPts val="46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Huntsville High School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758104" rtl="0" algn="l">
              <a:lnSpc>
                <a:spcPct val="100000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6572250" y="1783425"/>
            <a:ext cx="5143500" cy="6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468410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Student Success 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8410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0035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64719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 Up for Every Child 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6937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Elementary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31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School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31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0314" rtl="0" algn="l">
              <a:lnSpc>
                <a:spcPct val="132193"/>
              </a:lnSpc>
              <a:spcBef>
                <a:spcPts val="9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</a:t>
            </a: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444" rtl="0" algn="l">
              <a:lnSpc>
                <a:spcPct val="132193"/>
              </a:lnSpc>
              <a:spcBef>
                <a:spcPts val="46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 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/>
          <p:nvPr/>
        </p:nvSpPr>
        <p:spPr>
          <a:xfrm>
            <a:off x="-212025" y="-323175"/>
            <a:ext cx="18498706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10" name="Google Shape;210;p2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/>
        </p:nvSpPr>
        <p:spPr>
          <a:xfrm>
            <a:off x="3162300" y="2324100"/>
            <a:ext cx="119634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1" i="0" lang="en-US" sz="8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Educator Awards</a:t>
            </a:r>
            <a:endParaRPr b="0" i="0" sz="8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Arial"/>
              <a:buNone/>
            </a:pPr>
            <a:r>
              <a:t/>
            </a:r>
            <a:endParaRPr b="0" i="0" sz="6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t/>
            </a:r>
            <a:endParaRPr b="0" i="0" sz="6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0" i="0" lang="en-US" sz="7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Congratulations!</a:t>
            </a:r>
            <a:endParaRPr b="0" i="0" sz="7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18" name="Google Shape;218;p2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Administrator Awards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1312025" y="7186650"/>
            <a:ext cx="6697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Highlands Elementary School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Hovet Dixon</a:t>
            </a:r>
            <a:endParaRPr b="0" i="0" sz="36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0824" y="1785541"/>
            <a:ext cx="4119928" cy="513236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10620025" y="7186638"/>
            <a:ext cx="605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Mae Jemison High School</a:t>
            </a:r>
            <a:endParaRPr b="0" i="0" sz="36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Dr. Demetris Harris-Leverette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50850" y="2223052"/>
            <a:ext cx="4588450" cy="45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/>
          <p:nvPr/>
        </p:nvSpPr>
        <p:spPr>
          <a:xfrm>
            <a:off x="0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30" name="Google Shape;230;p2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Teacher Award Recipients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1998200" y="6235100"/>
            <a:ext cx="603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Challenger Middle School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Andrew Sivak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10457900" y="6235100"/>
            <a:ext cx="637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Mae Jemison High School Adriene Weller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9200" y="2590226"/>
            <a:ext cx="3349475" cy="33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45225" y="2395100"/>
            <a:ext cx="3778150" cy="368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/>
          <p:nvPr/>
        </p:nvSpPr>
        <p:spPr>
          <a:xfrm>
            <a:off x="0" y="-3416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42" name="Google Shape;242;p2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43" name="Google Shape;24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9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Support Staff Award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6874800" y="6400963"/>
            <a:ext cx="8492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Huntsville High School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Kim Ferguson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4100" y="1792661"/>
            <a:ext cx="4749077" cy="6332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52" name="Google Shape;252;p3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53" name="Google Shape;25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/>
        </p:nvSpPr>
        <p:spPr>
          <a:xfrm>
            <a:off x="-156077" y="4984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Volunteer Award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8090625" y="5704600"/>
            <a:ext cx="79002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Challenger Elementary School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Andrea Alvarez Hatfield</a:t>
            </a:r>
            <a:endParaRPr b="0" i="0" sz="36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0425" y="1781500"/>
            <a:ext cx="4147375" cy="54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62" name="Google Shape;262;p3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-2" y="516950"/>
            <a:ext cx="1828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State PTA Educator Awards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3503400" y="1572900"/>
            <a:ext cx="14079900" cy="67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03005" rtl="0" algn="ctr">
              <a:lnSpc>
                <a:spcPct val="100000"/>
              </a:lnSpc>
              <a:spcBef>
                <a:spcPts val="204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5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503005" rtl="0" algn="ctr">
              <a:lnSpc>
                <a:spcPct val="100000"/>
              </a:lnSpc>
              <a:spcBef>
                <a:spcPts val="204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5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503005" rtl="0" algn="ctr">
              <a:lnSpc>
                <a:spcPct val="100000"/>
              </a:lnSpc>
              <a:spcBef>
                <a:spcPts val="204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Administrator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86646" rtl="0" algn="ctr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86646" rtl="0" algn="ctr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Demetris Harris-Leverette </a:t>
            </a:r>
            <a:br>
              <a:rPr b="1" i="0" lang="en-US" sz="28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Jemison High School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917837" rtl="0" algn="ctr">
              <a:lnSpc>
                <a:spcPct val="100000"/>
              </a:lnSpc>
              <a:spcBef>
                <a:spcPts val="3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71559" rtl="0" algn="ctr">
              <a:lnSpc>
                <a:spcPct val="100000"/>
              </a:lnSpc>
              <a:spcBef>
                <a:spcPts val="2371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Teacher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86646" rtl="0" algn="ctr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550986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Chris Carter </a:t>
            </a:r>
            <a:endParaRPr b="1" i="0" sz="28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824721" rtl="0" algn="ctr">
              <a:lnSpc>
                <a:spcPct val="10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 High School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917837" rtl="0" algn="ctr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507881" rtl="0" algn="ctr">
              <a:lnSpc>
                <a:spcPct val="100000"/>
              </a:lnSpc>
              <a:spcBef>
                <a:spcPts val="264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Outstanding Support Staff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86646" rtl="0" algn="ctr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School Division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778060" rtl="0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Crystal Carter </a:t>
            </a:r>
            <a:endParaRPr b="1" i="0" sz="280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667596" rtl="0" algn="ctr">
              <a:lnSpc>
                <a:spcPct val="100000"/>
              </a:lnSpc>
              <a:spcBef>
                <a:spcPts val="54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Jemison High School 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917837" rtl="0" algn="ctr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564231" marR="2208111" rtl="0" algn="ctr">
              <a:lnSpc>
                <a:spcPct val="131614"/>
              </a:lnSpc>
              <a:spcBef>
                <a:spcPts val="2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95" name="Google Shape;95;p1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-75" y="323450"/>
            <a:ext cx="18288000" cy="6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t/>
            </a:r>
            <a:endParaRPr b="0" i="0" sz="65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0"/>
              <a:buFont typeface="Arial"/>
              <a:buNone/>
            </a:pPr>
            <a:r>
              <a:t/>
            </a:r>
            <a:endParaRPr b="0" i="0" sz="105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0"/>
              <a:buFont typeface="Arial"/>
              <a:buNone/>
            </a:pPr>
            <a:r>
              <a:rPr b="0" i="0" lang="en-US" sz="10500" u="none" cap="none" strike="noStrike">
                <a:solidFill>
                  <a:srgbClr val="1A459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WELCOME!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0" i="0" sz="7900" u="none" cap="none" strike="noStrike">
              <a:solidFill>
                <a:srgbClr val="1A459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7060725" y="4831425"/>
            <a:ext cx="3345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71" name="Google Shape;271;p3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72" name="Google Shape;2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/>
          <p:nvPr/>
        </p:nvSpPr>
        <p:spPr>
          <a:xfrm>
            <a:off x="2117023" y="3695700"/>
            <a:ext cx="1447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048000" y="680908"/>
            <a:ext cx="121920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Huntsville Council of PTAS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$500 Grant Recipients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1308450" y="3429000"/>
            <a:ext cx="156711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Jones Valley Elementary PTA - Read &amp; Review Little Library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 Luther King Elementary PTA - Outdoor Classroom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 Gap Middle School PTA - Robotics Class Upgrade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Century High School PTA - Yard Signs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Providence Elementary PTA - Health &amp; Wellness Reading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0550" y="2997651"/>
            <a:ext cx="1739550" cy="168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5287" y="6526175"/>
            <a:ext cx="1370082" cy="12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09525" y="3884586"/>
            <a:ext cx="1543750" cy="126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11625" y="5541611"/>
            <a:ext cx="1739550" cy="177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6350" y="4759542"/>
            <a:ext cx="1543750" cy="1491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86" name="Google Shape;286;p3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87" name="Google Shape;2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3088275" y="1500325"/>
            <a:ext cx="11963400" cy="6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1" i="0" lang="en-US" sz="8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Emma Weisberg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Congratulations!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6675" y="2869477"/>
            <a:ext cx="3486550" cy="454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295" name="Google Shape;295;p34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296" name="Google Shape;29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4"/>
          <p:cNvSpPr txBox="1"/>
          <p:nvPr/>
        </p:nvSpPr>
        <p:spPr>
          <a:xfrm>
            <a:off x="3162300" y="2324100"/>
            <a:ext cx="11963400" cy="5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n-US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1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Congratulations!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2700" y="3625050"/>
            <a:ext cx="5238750" cy="35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04" name="Google Shape;304;p3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05" name="Google Shape;30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 txBox="1"/>
          <p:nvPr/>
        </p:nvSpPr>
        <p:spPr>
          <a:xfrm>
            <a:off x="2500" y="784636"/>
            <a:ext cx="18288000" cy="59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Columbia High School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rPr b="1" i="0" lang="en-US" sz="8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DaQuarrius Poole</a:t>
            </a:r>
            <a:endParaRPr b="1" i="0" sz="8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t/>
            </a:r>
            <a:endParaRPr b="1" i="0" sz="8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1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4149" y="3763163"/>
            <a:ext cx="2668200" cy="276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7975" y="3763175"/>
            <a:ext cx="3945052" cy="4733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14" name="Google Shape;314;p3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15" name="Google Shape;31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0" y="725850"/>
            <a:ext cx="18288000" cy="7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Grissom High School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Recipients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Brendan Bechtel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   </a:t>
            </a: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Mia Esposito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5675" y="3579013"/>
            <a:ext cx="2744739" cy="263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97275" y="3579031"/>
            <a:ext cx="3049826" cy="228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6525" y="3579025"/>
            <a:ext cx="4783948" cy="458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59425" y="3850850"/>
            <a:ext cx="3666274" cy="469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/>
          <p:nvPr/>
        </p:nvSpPr>
        <p:spPr>
          <a:xfrm>
            <a:off x="-1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26" name="Google Shape;326;p37"/>
          <p:cNvSpPr/>
          <p:nvPr/>
        </p:nvSpPr>
        <p:spPr>
          <a:xfrm>
            <a:off x="0" y="8711100"/>
            <a:ext cx="18372111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27" name="Google Shape;3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/>
          <p:nvPr/>
        </p:nvSpPr>
        <p:spPr>
          <a:xfrm>
            <a:off x="0" y="610963"/>
            <a:ext cx="18288000" cy="8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Huntsville High School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Recipients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Courtney Robertson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 </a:t>
            </a:r>
            <a:r>
              <a:rPr b="1" i="0" lang="en-US" sz="5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Emma Weisberg</a:t>
            </a:r>
            <a:endParaRPr b="1" i="0" sz="5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																								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																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4250" y="3444625"/>
            <a:ext cx="2452555" cy="21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00550" y="3516450"/>
            <a:ext cx="2688049" cy="252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75900" y="3585875"/>
            <a:ext cx="3857576" cy="503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875" y="3585875"/>
            <a:ext cx="4199048" cy="503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38" name="Google Shape;338;p3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/>
          <p:nvPr/>
        </p:nvSpPr>
        <p:spPr>
          <a:xfrm>
            <a:off x="0" y="323450"/>
            <a:ext cx="18288000" cy="85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 High School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Recipients</a:t>
            </a:r>
            <a:endParaRPr b="0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en-US" sz="5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Nicholas Fields	</a:t>
            </a:r>
            <a:r>
              <a:rPr b="0" i="0" lang="en-US" sz="5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5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    </a:t>
            </a:r>
            <a:r>
              <a:rPr b="1" i="0" lang="en-US" sz="5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Serenity Turner</a:t>
            </a:r>
            <a:endParaRPr b="1" i="0" sz="5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																						</a:t>
            </a:r>
            <a:endParaRPr b="0" i="1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1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																																												</a:t>
            </a:r>
            <a:endParaRPr b="0" i="1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9600" y="3148625"/>
            <a:ext cx="2241051" cy="231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09823" y="3002450"/>
            <a:ext cx="2353299" cy="139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98925" y="3002450"/>
            <a:ext cx="3588726" cy="478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1325" y="3148625"/>
            <a:ext cx="3397225" cy="5187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50" name="Google Shape;350;p3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51" name="Google Shape;3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9"/>
          <p:cNvSpPr txBox="1"/>
          <p:nvPr/>
        </p:nvSpPr>
        <p:spPr>
          <a:xfrm>
            <a:off x="0" y="1333500"/>
            <a:ext cx="18288000" cy="9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Jemison High School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Recipients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Makenzie Friend	</a:t>
            </a:r>
            <a:r>
              <a:rPr b="0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   </a:t>
            </a:r>
            <a:r>
              <a:rPr b="1" i="0" lang="en-US" sz="5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Shakiya Friend</a:t>
            </a:r>
            <a:endParaRPr b="1" i="0" sz="5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</a:t>
            </a: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</a:t>
            </a:r>
            <a:r>
              <a:rPr b="0" i="1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t/>
            </a:r>
            <a:endParaRPr b="0" i="1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1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	</a:t>
            </a: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</a:t>
            </a:r>
            <a:endParaRPr b="0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0" i="1" lang="en-US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1" lang="en-US" sz="4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Undecided</a:t>
            </a:r>
            <a:r>
              <a:rPr b="1" i="1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09875" y="4166402"/>
            <a:ext cx="1872951" cy="227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1625" y="3962100"/>
            <a:ext cx="3049825" cy="381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11100" y="4050875"/>
            <a:ext cx="3392725" cy="35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/>
          <p:nvPr/>
        </p:nvSpPr>
        <p:spPr>
          <a:xfrm>
            <a:off x="0" y="-313300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61" name="Google Shape;361;p4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62" name="Google Shape;36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 txBox="1"/>
          <p:nvPr/>
        </p:nvSpPr>
        <p:spPr>
          <a:xfrm>
            <a:off x="4422574" y="567035"/>
            <a:ext cx="8310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Alabama PTA Membership Awards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2020-2021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2819401" y="2247900"/>
            <a:ext cx="1171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2819399" y="2104025"/>
            <a:ext cx="4957500" cy="56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Early Bird Recipients: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Challenger Elementary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Discovery Middle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Mae Jemison HS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Hampton Cove Middle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Heritage Elementary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Highlands Elementary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Huntsville Junior High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Jones Valley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Monte Sano Elementary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Mountain Gap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Century Technology High School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Ridgecrest Elementary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Sonnie Hereford PTA</a:t>
            </a:r>
            <a:endParaRPr b="0" i="0" sz="2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>
            <a:off x="11035829" y="1761738"/>
            <a:ext cx="5708400" cy="6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Golden Apple Recipients: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Challenger Elementary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Columbia Elementary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Discovery Middle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Mae Jemison HS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Hampton Cove Elementary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Hampton Cove Middle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Heritage Elementary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Highlands Elementary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Huntsville Junior High School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J.E. Williams Elementary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J.E. Williams Middle School - AGTPTA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 Sano Elementary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 Gap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Ridgecrest Elementary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Sonnie Hereford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Weatherly Heights Elementary PTA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08151" y="3789337"/>
            <a:ext cx="2704674" cy="20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225" y="3913963"/>
            <a:ext cx="2495175" cy="18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/>
          <p:nvPr/>
        </p:nvSpPr>
        <p:spPr>
          <a:xfrm>
            <a:off x="0" y="-313300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74" name="Google Shape;374;p4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75" name="Google Shape;37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 txBox="1"/>
          <p:nvPr/>
        </p:nvSpPr>
        <p:spPr>
          <a:xfrm>
            <a:off x="91000" y="567025"/>
            <a:ext cx="18197100" cy="8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ALPTA Reflections Winners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1" i="0" sz="5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1" i="0" sz="5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Arts/Category				Division					Name 					PTA UNIT NAME</a:t>
            </a:r>
            <a:endParaRPr b="1" i="0" sz="36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						Primary					     Carlie Foster                  Jones Valley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 						Intermediate			     Emma Todd		           Goldsmith Schiffman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 						Intermediate			     Eris Seay					Challenger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 						Middle School			     Brynn Crossley			Huntsville Jr.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Arts						High School 				     Sophie Rabban			Huntsville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					Primary						Williamson Wood		Jones Valley Elementary School PTA	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					Primary						Harvey Mixson			Roger B. Chaffee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					Intermediate				James Gardner			Hampton Cove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					Middle						Laurel Howard 			Mountain Gap Middle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					Middle 						Miranda Moore			Hampton Cove Middle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   					High School 					Emma Lang				Virgil Grissom High School PTSA					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2819400" y="2247900"/>
            <a:ext cx="1171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00" y="332775"/>
            <a:ext cx="2914725" cy="24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04" name="Google Shape;104;p15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888075" y="2300725"/>
            <a:ext cx="164850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 Mission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b="1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to make every child’s potential a reality by engaging and empowering families and communities to advocate for all children.</a:t>
            </a:r>
            <a:r>
              <a:rPr b="0" i="1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/>
          <p:nvPr/>
        </p:nvSpPr>
        <p:spPr>
          <a:xfrm>
            <a:off x="0" y="-313300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84" name="Google Shape;384;p42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85" name="Google Shape;38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2"/>
          <p:cNvSpPr txBox="1"/>
          <p:nvPr/>
        </p:nvSpPr>
        <p:spPr>
          <a:xfrm>
            <a:off x="91000" y="567025"/>
            <a:ext cx="18197100" cy="90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i="0" lang="en-US" sz="6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ALPTA Reflections Winners                </a:t>
            </a:r>
            <a:endParaRPr b="1" i="0" sz="6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Arts/Category				Division					Name 					PTA Unit Name</a:t>
            </a:r>
            <a:endParaRPr b="1" i="0" sz="36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 Choreography			Primary					     Carlie Foster                  Jones Valley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 Choreography			Middle			     		     Emily Osmer		           Hampton Cove Middle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 Choreography 			Middle					     Rylee Satterfield           Academy for Academics &amp; Arts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 Choreography 			High School			     	     Willa Roby				Huntsville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Composition			Intermediate				Anna Salehi				Challenger Elementary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Composition			Intermediate				Saige Evans				Monte Sano Elementary PTA	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Composition			High School 					Brandon P. Clark		Huntsville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Composition			High School 					Lucy Lawrence			Huntsville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								Primary						Carlie Foster				Jones Valley Elementary School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								Intermediate				Walker Hodge			Hampton Cove Elementary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						Primary						Jerymiah Knox			Jones Valley Elementary School PTA	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 						Intermediate				Shelby O’Linger 		Hampton Cove Elementary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						High School 					Megan O’Linger		Huntsville High School PTSA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Artist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</a:t>
            </a: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Division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b="1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PTA Unit Name     </a:t>
            </a:r>
            <a:endParaRPr b="1" i="0" sz="36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 					Primary						John Isaac Segrest 		Jones Valley Elementary PTA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2"/>
          <p:cNvSpPr txBox="1"/>
          <p:nvPr/>
        </p:nvSpPr>
        <p:spPr>
          <a:xfrm>
            <a:off x="2819400" y="2247900"/>
            <a:ext cx="1171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00" y="332775"/>
            <a:ext cx="1553459" cy="12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62650" y="453550"/>
            <a:ext cx="1553459" cy="12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3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395" name="Google Shape;395;p43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396" name="Google Shape;39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3"/>
          <p:cNvSpPr txBox="1"/>
          <p:nvPr/>
        </p:nvSpPr>
        <p:spPr>
          <a:xfrm>
            <a:off x="91000" y="454000"/>
            <a:ext cx="18197100" cy="88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t/>
            </a:r>
            <a:endParaRPr b="1" i="0" sz="9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Congratulations </a:t>
            </a:r>
            <a:endParaRPr b="1" i="0" sz="8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all the winners!</a:t>
            </a:r>
            <a:endParaRPr b="1" i="0" sz="8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t/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b="1" i="0" lang="en-US" sz="6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Thank you for joining us tonight!</a:t>
            </a:r>
            <a:endParaRPr b="1" i="0" sz="6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8" name="Google Shape;39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5050" y="678225"/>
            <a:ext cx="6477000" cy="29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-6325" y="-323175"/>
            <a:ext cx="18292989" cy="646616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12" name="Google Shape;112;p16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4698975" y="1263888"/>
            <a:ext cx="11028600" cy="6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1" i="0" lang="en-US" sz="7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National Standards</a:t>
            </a:r>
            <a:endParaRPr b="0" i="0" sz="7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Welcoming All Families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Communicating Effectively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Student Success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 Up for Every Child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Power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AutoNum type="arabicPeriod"/>
            </a:pPr>
            <a:r>
              <a:rPr b="0" i="0" lang="en-US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with the Community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20" name="Google Shape;120;p17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5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1634800" y="550025"/>
            <a:ext cx="15023400" cy="9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        Opening Remarks</a:t>
            </a:r>
            <a:endParaRPr b="0" i="0" sz="74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Superintendent </a:t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Christie Finley</a:t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1" i="0" sz="88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5743" y="1906406"/>
            <a:ext cx="2596525" cy="390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575" y="550025"/>
            <a:ext cx="5246226" cy="34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30" name="Google Shape;130;p18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3162300" y="2500550"/>
            <a:ext cx="119634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1" i="0" lang="en-US" sz="1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in </a:t>
            </a:r>
            <a:endParaRPr b="1" i="0" sz="1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1" i="0" lang="en-US" sz="1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 b="1" i="0" sz="1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38" name="Google Shape;138;p19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3162300" y="2500550"/>
            <a:ext cx="119634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1" i="0" lang="en-US" sz="1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 Video Here</a:t>
            </a:r>
            <a:endParaRPr b="1" i="0" sz="1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46" name="Google Shape;146;p20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634800" y="880375"/>
            <a:ext cx="15023400" cy="74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n-US" sz="69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CONGRATULATIONS </a:t>
            </a:r>
            <a:endParaRPr b="1" i="0" sz="69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to </a:t>
            </a:r>
            <a:endParaRPr b="1" i="0" sz="57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Angela Smith!</a:t>
            </a:r>
            <a:endParaRPr b="1" i="0" sz="66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t/>
            </a:r>
            <a:endParaRPr b="1" i="0" sz="82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t/>
            </a:r>
            <a:endParaRPr b="0" i="0" sz="82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Elementary Teacher of the Year</a:t>
            </a:r>
            <a:endParaRPr b="1" i="0" sz="70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0" i="0" sz="55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75300"/>
            <a:ext cx="3788000" cy="52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45975" y="880375"/>
            <a:ext cx="4024825" cy="42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/>
          <p:nvPr/>
        </p:nvSpPr>
        <p:spPr>
          <a:xfrm>
            <a:off x="0" y="-323175"/>
            <a:ext cx="18292989" cy="646069"/>
          </a:xfrm>
          <a:custGeom>
            <a:rect b="b" l="l" r="r" t="t"/>
            <a:pathLst>
              <a:path extrusionOk="0" h="218636" w="6329754">
                <a:moveTo>
                  <a:pt x="0" y="0"/>
                </a:moveTo>
                <a:lnTo>
                  <a:pt x="6329754" y="0"/>
                </a:lnTo>
                <a:lnTo>
                  <a:pt x="6329754" y="218636"/>
                </a:lnTo>
                <a:lnTo>
                  <a:pt x="0" y="218636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sp>
        <p:nvSpPr>
          <p:cNvPr id="156" name="Google Shape;156;p21"/>
          <p:cNvSpPr/>
          <p:nvPr/>
        </p:nvSpPr>
        <p:spPr>
          <a:xfrm>
            <a:off x="0" y="8711100"/>
            <a:ext cx="18292989" cy="1575245"/>
          </a:xfrm>
          <a:custGeom>
            <a:rect b="b" l="l" r="r" t="t"/>
            <a:pathLst>
              <a:path extrusionOk="0" h="533078" w="6329754">
                <a:moveTo>
                  <a:pt x="0" y="0"/>
                </a:moveTo>
                <a:lnTo>
                  <a:pt x="6329754" y="0"/>
                </a:lnTo>
                <a:lnTo>
                  <a:pt x="6329754" y="533078"/>
                </a:lnTo>
                <a:lnTo>
                  <a:pt x="0" y="533078"/>
                </a:lnTo>
                <a:close/>
              </a:path>
            </a:pathLst>
          </a:custGeom>
          <a:solidFill>
            <a:srgbClr val="1A459D"/>
          </a:solidFill>
          <a:ln>
            <a:noFill/>
          </a:ln>
        </p:spPr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472" y="8854781"/>
            <a:ext cx="3049826" cy="128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/>
        </p:nvSpPr>
        <p:spPr>
          <a:xfrm>
            <a:off x="1634800" y="880375"/>
            <a:ext cx="15023400" cy="8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r>
              <a:rPr b="1" i="0" lang="en-US" sz="69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CONGRATULATIONS</a:t>
            </a:r>
            <a:r>
              <a:rPr b="0" i="0" lang="en-US" sz="78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0" i="0" sz="78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en-US" sz="57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to </a:t>
            </a:r>
            <a:endParaRPr b="1" i="0" sz="57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Kierstan Bell!</a:t>
            </a:r>
            <a:endParaRPr b="1" i="0" sz="6500" u="none" cap="none" strike="noStrike">
              <a:solidFill>
                <a:srgbClr val="222222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Arial"/>
              <a:buNone/>
            </a:pPr>
            <a:r>
              <a:t/>
            </a:r>
            <a:endParaRPr b="0" i="0" sz="82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t/>
            </a:r>
            <a:endParaRPr b="0" i="0" sz="70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t/>
            </a:r>
            <a:endParaRPr b="0" i="0" sz="70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Secondary Teacher of the Year</a:t>
            </a:r>
            <a:endParaRPr b="1" i="0" sz="70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t/>
            </a:r>
            <a:endParaRPr b="0" i="0" sz="5500" u="none" cap="none" strike="noStrike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0825" y="3893975"/>
            <a:ext cx="4981450" cy="35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2900"/>
            <a:ext cx="4346724" cy="460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