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6" r:id="rId2"/>
    <p:sldId id="277" r:id="rId3"/>
    <p:sldId id="293" r:id="rId4"/>
    <p:sldId id="292" r:id="rId5"/>
    <p:sldId id="288" r:id="rId6"/>
    <p:sldId id="282" r:id="rId7"/>
    <p:sldId id="286" r:id="rId8"/>
    <p:sldId id="284" r:id="rId9"/>
    <p:sldId id="289" r:id="rId10"/>
    <p:sldId id="297" r:id="rId11"/>
    <p:sldId id="296" r:id="rId12"/>
    <p:sldId id="299" r:id="rId13"/>
    <p:sldId id="295" r:id="rId14"/>
    <p:sldId id="302" r:id="rId15"/>
    <p:sldId id="267" r:id="rId16"/>
    <p:sldId id="274" r:id="rId17"/>
    <p:sldId id="269" r:id="rId18"/>
    <p:sldId id="278" r:id="rId19"/>
    <p:sldId id="300" r:id="rId20"/>
    <p:sldId id="280" r:id="rId21"/>
    <p:sldId id="275" r:id="rId22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7F"/>
    <a:srgbClr val="0F8904"/>
    <a:srgbClr val="14AD07"/>
    <a:srgbClr val="65D63B"/>
    <a:srgbClr val="465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8" autoAdjust="0"/>
    <p:restoredTop sz="91984" autoAdjust="0"/>
  </p:normalViewPr>
  <p:slideViewPr>
    <p:cSldViewPr snapToGrid="0" snapToObjects="1">
      <p:cViewPr varScale="1">
        <p:scale>
          <a:sx n="88" d="100"/>
          <a:sy n="88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-102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BD40-B4C2-49A8-BDD9-CC3AE013871B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D7367-3307-41D7-9097-0114C3088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25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8515DEA-D394-D54F-85D6-F61F453E3624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476BEAE-D145-0045-9B19-BDAEE3AED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1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33A0-BCFC-B645-90CB-B390A6E050DD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193C-F98C-9147-9850-C97865114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3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33A0-BCFC-B645-90CB-B390A6E050DD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193C-F98C-9147-9850-C97865114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43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33A0-BCFC-B645-90CB-B390A6E050DD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193C-F98C-9147-9850-C97865114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71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33A0-BCFC-B645-90CB-B390A6E050DD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193C-F98C-9147-9850-C97865114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62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33A0-BCFC-B645-90CB-B390A6E050DD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193C-F98C-9147-9850-C97865114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3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33A0-BCFC-B645-90CB-B390A6E050DD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193C-F98C-9147-9850-C97865114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97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33A0-BCFC-B645-90CB-B390A6E050DD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193C-F98C-9147-9850-C97865114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1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33A0-BCFC-B645-90CB-B390A6E050DD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193C-F98C-9147-9850-C97865114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33A0-BCFC-B645-90CB-B390A6E050DD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193C-F98C-9147-9850-C97865114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3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33A0-BCFC-B645-90CB-B390A6E050DD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193C-F98C-9147-9850-C97865114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11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33A0-BCFC-B645-90CB-B390A6E050DD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193C-F98C-9147-9850-C97865114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16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833A0-BCFC-B645-90CB-B390A6E050DD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B193C-F98C-9147-9850-C97865114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tetrault@gmail.com" TargetMode="External"/><Relationship Id="rId2" Type="http://schemas.openxmlformats.org/officeDocument/2006/relationships/hyperlink" Target="mailto:aprilchapman@mac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a.org/fundraising" TargetMode="External"/><Relationship Id="rId2" Type="http://schemas.openxmlformats.org/officeDocument/2006/relationships/hyperlink" Target="http://www.ptaki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fundraising-ideas.org/" TargetMode="External"/><Relationship Id="rId4" Type="http://schemas.openxmlformats.org/officeDocument/2006/relationships/hyperlink" Target="http://www.ptotoday.com/fundraisi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648" y="1261745"/>
            <a:ext cx="7772400" cy="1470025"/>
          </a:xfrm>
        </p:spPr>
        <p:txBody>
          <a:bodyPr/>
          <a:lstStyle/>
          <a:p>
            <a:r>
              <a:rPr lang="en-US" dirty="0" smtClean="0"/>
              <a:t>Show Me the Money </a:t>
            </a:r>
            <a:br>
              <a:rPr lang="en-US" dirty="0" smtClean="0"/>
            </a:br>
            <a:r>
              <a:rPr lang="en-US" dirty="0" smtClean="0"/>
              <a:t>Thinking Outside the Box Tops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April Chapman, Hampton Cove MS Past President</a:t>
            </a:r>
          </a:p>
          <a:p>
            <a:r>
              <a:rPr lang="en-US" dirty="0" smtClean="0">
                <a:hlinkClick r:id="rId2"/>
              </a:rPr>
              <a:t>aprilchapman@mac.com</a:t>
            </a:r>
            <a:endParaRPr lang="en-US" dirty="0" smtClean="0"/>
          </a:p>
          <a:p>
            <a:r>
              <a:rPr lang="en-US" dirty="0" smtClean="0"/>
              <a:t>Debbie Tetrault, Hampton Cove ES Past President </a:t>
            </a:r>
            <a:r>
              <a:rPr lang="en-US" dirty="0" smtClean="0">
                <a:hlinkClick r:id="rId3"/>
              </a:rPr>
              <a:t>datetrault@gmail.com</a:t>
            </a:r>
            <a:endParaRPr lang="en-US" dirty="0" smtClean="0"/>
          </a:p>
          <a:p>
            <a:r>
              <a:rPr lang="en-US" dirty="0" smtClean="0"/>
              <a:t>July 22, 2017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32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Parent Financial Contributions</a:t>
            </a:r>
            <a: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  <a:t/>
            </a:r>
            <a:b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</a:br>
            <a:r>
              <a:rPr lang="en-US" sz="2800" b="1" dirty="0" smtClean="0">
                <a:solidFill>
                  <a:srgbClr val="000090"/>
                </a:solidFill>
              </a:rPr>
              <a:t>Direct Donations</a:t>
            </a:r>
            <a:endParaRPr lang="en-US" sz="2800" b="1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274" y="1243376"/>
            <a:ext cx="8422640" cy="5614623"/>
          </a:xfrm>
        </p:spPr>
        <p:txBody>
          <a:bodyPr numCol="1">
            <a:no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$1-$100+ per student, or per family</a:t>
            </a:r>
          </a:p>
          <a:p>
            <a:r>
              <a:rPr lang="en-US" sz="2400" b="1" dirty="0">
                <a:solidFill>
                  <a:srgbClr val="000090"/>
                </a:solidFill>
              </a:rPr>
              <a:t>Online payment with PayPal as a payment </a:t>
            </a:r>
            <a:r>
              <a:rPr lang="en-US" sz="2400" b="1" dirty="0" smtClean="0">
                <a:solidFill>
                  <a:srgbClr val="000090"/>
                </a:solidFill>
              </a:rPr>
              <a:t>option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PTA orientation packets; reminders closer to due date</a:t>
            </a:r>
          </a:p>
          <a:p>
            <a:r>
              <a:rPr lang="en-US" sz="2400" b="1" dirty="0">
                <a:solidFill>
                  <a:srgbClr val="000090"/>
                </a:solidFill>
              </a:rPr>
              <a:t>B</a:t>
            </a:r>
            <a:r>
              <a:rPr lang="en-US" sz="2400" b="1" dirty="0" smtClean="0">
                <a:solidFill>
                  <a:srgbClr val="000090"/>
                </a:solidFill>
              </a:rPr>
              <a:t>reak up payment if larger amount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Costs:  minimal - copies, few volunteers to advertise, collect payments, deposit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Benefits:  low volunteers, ease for families (time for fundraising), tax deductible, potential matching from employers</a:t>
            </a:r>
          </a:p>
          <a:p>
            <a:pPr lvl="1"/>
            <a:endParaRPr lang="en-US" sz="2000" b="1" dirty="0" smtClean="0">
              <a:solidFill>
                <a:srgbClr val="000090"/>
              </a:solidFill>
            </a:endParaRPr>
          </a:p>
          <a:p>
            <a:pPr lvl="1"/>
            <a:endParaRPr lang="en-US" sz="2000" b="1" dirty="0" smtClean="0">
              <a:solidFill>
                <a:srgbClr val="000090"/>
              </a:solidFill>
            </a:endParaRPr>
          </a:p>
          <a:p>
            <a:pPr lvl="1"/>
            <a:endParaRPr lang="en-US" sz="2000" b="1" dirty="0" smtClean="0">
              <a:solidFill>
                <a:srgbClr val="000090"/>
              </a:solidFill>
            </a:endParaRPr>
          </a:p>
          <a:p>
            <a:endParaRPr lang="en-US" sz="1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90"/>
                </a:solidFill>
                <a:latin typeface="Georgia"/>
                <a:cs typeface="Georgia"/>
              </a:rPr>
              <a:t> 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7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Matching Gifts</a:t>
            </a:r>
            <a:endParaRPr lang="en-US" sz="2800" b="1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360" y="1374004"/>
            <a:ext cx="8422640" cy="5197983"/>
          </a:xfrm>
        </p:spPr>
        <p:txBody>
          <a:bodyPr numCol="1">
            <a:no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Corporate Matching Gifts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Employee donates to a non-profit within a given matching range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Match a certain % (1:1 or less) of the employee donation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Status of employee (full time or part time)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Volunteer Grants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Employee volunteers hours for non-profit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Minimum and maximum # volunteer hours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Check sent to nonprofit organization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Companies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Local:  Boeing, Direct TV, Northrup Grumman, PPG, Toyota, Verizon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Other possibilities:  3M, Vulcan Materials, Red Hat, Kimberly Clark, Mentor Graphics, Bank of America, AT&amp;T, Chevron, Regions Bank Kinder Morgan Foundation, IBM, Macy’s ExxonMobil, </a:t>
            </a:r>
            <a:r>
              <a:rPr lang="en-US" sz="2000" b="1" dirty="0" err="1" smtClean="0">
                <a:solidFill>
                  <a:srgbClr val="000090"/>
                </a:solidFill>
              </a:rPr>
              <a:t>Teldyne</a:t>
            </a:r>
            <a:r>
              <a:rPr lang="en-US" sz="2000" b="1" dirty="0" smtClean="0">
                <a:solidFill>
                  <a:srgbClr val="000090"/>
                </a:solidFill>
              </a:rPr>
              <a:t>, GE, </a:t>
            </a:r>
            <a:r>
              <a:rPr lang="en-US" sz="2000" b="1" dirty="0" err="1" smtClean="0">
                <a:solidFill>
                  <a:srgbClr val="000090"/>
                </a:solidFill>
              </a:rPr>
              <a:t>Azko</a:t>
            </a:r>
            <a:r>
              <a:rPr lang="en-US" sz="2000" b="1" dirty="0" smtClean="0">
                <a:solidFill>
                  <a:srgbClr val="000090"/>
                </a:solidFill>
              </a:rPr>
              <a:t> Nobel, ADP</a:t>
            </a:r>
          </a:p>
          <a:p>
            <a:pPr lvl="2"/>
            <a:endParaRPr lang="en-US" sz="1600" b="1" dirty="0" smtClean="0">
              <a:solidFill>
                <a:srgbClr val="000090"/>
              </a:solidFill>
            </a:endParaRPr>
          </a:p>
          <a:p>
            <a:pPr lvl="1"/>
            <a:endParaRPr lang="en-US" sz="2000" b="1" dirty="0" smtClean="0">
              <a:solidFill>
                <a:srgbClr val="000090"/>
              </a:solidFill>
            </a:endParaRPr>
          </a:p>
          <a:p>
            <a:pPr lvl="1"/>
            <a:endParaRPr lang="en-US" sz="2000" b="1" dirty="0" smtClean="0">
              <a:solidFill>
                <a:srgbClr val="000090"/>
              </a:solidFill>
            </a:endParaRPr>
          </a:p>
          <a:p>
            <a:pPr lvl="1"/>
            <a:endParaRPr lang="en-US" sz="2000" b="1" dirty="0" smtClean="0">
              <a:solidFill>
                <a:srgbClr val="000090"/>
              </a:solidFill>
            </a:endParaRPr>
          </a:p>
          <a:p>
            <a:endParaRPr lang="en-US" sz="1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90"/>
                </a:solidFill>
                <a:latin typeface="Georgia"/>
                <a:cs typeface="Georgia"/>
              </a:rPr>
              <a:t> 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9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Events &amp; Activities</a:t>
            </a:r>
            <a:endParaRPr lang="en-US" sz="2800" b="1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360" y="1112747"/>
            <a:ext cx="8422640" cy="5962967"/>
          </a:xfrm>
        </p:spPr>
        <p:txBody>
          <a:bodyPr numCol="1">
            <a:no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Festivals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Pre-sold door Fees:  $5 range, purchase game tickets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Other opportunities for income:  vendors, concessions or food vendors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Donations:  food, candy, cakes, stuffed animals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Costs:  High level of volunteers, prizes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Benefits:  Community and family building, advertising for vendors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Adult Only Evening Events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Pre-sold Door or Table Fees:  $25/person range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Costs:  Food, volunteers, entertainment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Benefits: community building</a:t>
            </a:r>
          </a:p>
          <a:p>
            <a:r>
              <a:rPr lang="en-US" sz="2400" b="1" dirty="0">
                <a:solidFill>
                  <a:srgbClr val="000090"/>
                </a:solidFill>
              </a:rPr>
              <a:t>Silent &amp; Live </a:t>
            </a:r>
            <a:r>
              <a:rPr lang="en-US" sz="2400" b="1" dirty="0" smtClean="0">
                <a:solidFill>
                  <a:srgbClr val="000090"/>
                </a:solidFill>
              </a:rPr>
              <a:t>Auctions</a:t>
            </a:r>
            <a:endParaRPr lang="en-US" sz="2400" b="1" dirty="0">
              <a:solidFill>
                <a:srgbClr val="000090"/>
              </a:solidFill>
            </a:endParaRPr>
          </a:p>
          <a:p>
            <a:pPr lvl="1"/>
            <a:r>
              <a:rPr lang="en-US" sz="1800" b="1" dirty="0">
                <a:solidFill>
                  <a:srgbClr val="000090"/>
                </a:solidFill>
              </a:rPr>
              <a:t>Ranges of items:  $10-100’s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Items </a:t>
            </a:r>
            <a:r>
              <a:rPr lang="en-US" sz="1800" b="1" dirty="0">
                <a:solidFill>
                  <a:srgbClr val="000090"/>
                </a:solidFill>
              </a:rPr>
              <a:t>donated or serving as a fee (vendors)</a:t>
            </a:r>
          </a:p>
          <a:p>
            <a:pPr lvl="1"/>
            <a:r>
              <a:rPr lang="en-US" sz="1800" b="1" dirty="0">
                <a:solidFill>
                  <a:srgbClr val="000090"/>
                </a:solidFill>
              </a:rPr>
              <a:t>Classroom or class donations – art, themed baskets</a:t>
            </a:r>
          </a:p>
          <a:p>
            <a:pPr lvl="1"/>
            <a:r>
              <a:rPr lang="en-US" sz="1800" b="1" dirty="0">
                <a:solidFill>
                  <a:srgbClr val="000090"/>
                </a:solidFill>
              </a:rPr>
              <a:t>Costs:  volunteers to solicit donations, organize art or baskets, man </a:t>
            </a:r>
            <a:r>
              <a:rPr lang="en-US" sz="1800" b="1" dirty="0" smtClean="0">
                <a:solidFill>
                  <a:srgbClr val="000090"/>
                </a:solidFill>
              </a:rPr>
              <a:t>tables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Benefits</a:t>
            </a:r>
            <a:r>
              <a:rPr lang="en-US" sz="1800" b="1" dirty="0">
                <a:solidFill>
                  <a:srgbClr val="000090"/>
                </a:solidFill>
              </a:rPr>
              <a:t>: </a:t>
            </a:r>
            <a:r>
              <a:rPr lang="en-US" sz="1800" b="1" dirty="0" smtClean="0">
                <a:solidFill>
                  <a:srgbClr val="000090"/>
                </a:solidFill>
              </a:rPr>
              <a:t> advertising </a:t>
            </a:r>
            <a:r>
              <a:rPr lang="en-US" sz="1800" b="1" dirty="0">
                <a:solidFill>
                  <a:srgbClr val="000090"/>
                </a:solidFill>
              </a:rPr>
              <a:t>for donations, </a:t>
            </a:r>
            <a:r>
              <a:rPr lang="en-US" sz="1800" b="1" dirty="0" smtClean="0">
                <a:solidFill>
                  <a:srgbClr val="000090"/>
                </a:solidFill>
              </a:rPr>
              <a:t>community appeal</a:t>
            </a:r>
            <a:endParaRPr lang="en-US" sz="20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1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Events &amp; Activities</a:t>
            </a:r>
            <a: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  <a:t/>
            </a:r>
            <a:b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</a:br>
            <a:r>
              <a:rPr lang="en-US" sz="2800" b="1" dirty="0" smtClean="0">
                <a:solidFill>
                  <a:srgbClr val="000090"/>
                </a:solidFill>
              </a:rPr>
              <a:t>(cont.)</a:t>
            </a:r>
            <a:endParaRPr lang="en-US" sz="2800" b="1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360" y="1112747"/>
            <a:ext cx="8422640" cy="5197983"/>
          </a:xfrm>
        </p:spPr>
        <p:txBody>
          <a:bodyPr numCol="1">
            <a:no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Races &amp; Fun Runs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5K/Fun Run Race </a:t>
            </a:r>
          </a:p>
          <a:p>
            <a:pPr lvl="2"/>
            <a:r>
              <a:rPr lang="en-US" sz="1600" b="1" dirty="0" smtClean="0">
                <a:solidFill>
                  <a:srgbClr val="000090"/>
                </a:solidFill>
              </a:rPr>
              <a:t>Entrance fees:  $10-30</a:t>
            </a:r>
          </a:p>
          <a:p>
            <a:pPr lvl="2"/>
            <a:r>
              <a:rPr lang="en-US" sz="1600" b="1" dirty="0" smtClean="0">
                <a:solidFill>
                  <a:srgbClr val="000090"/>
                </a:solidFill>
              </a:rPr>
              <a:t>FleetFeetSports.com</a:t>
            </a:r>
          </a:p>
          <a:p>
            <a:pPr lvl="2"/>
            <a:r>
              <a:rPr lang="en-US" sz="1600" b="1" dirty="0" smtClean="0">
                <a:solidFill>
                  <a:srgbClr val="000090"/>
                </a:solidFill>
              </a:rPr>
              <a:t>Costs:  Entertainment, running </a:t>
            </a:r>
            <a:r>
              <a:rPr lang="en-US" sz="1600" b="1" dirty="0" err="1" smtClean="0">
                <a:solidFill>
                  <a:srgbClr val="000090"/>
                </a:solidFill>
              </a:rPr>
              <a:t>Ts</a:t>
            </a:r>
            <a:r>
              <a:rPr lang="en-US" sz="1600" b="1" dirty="0" smtClean="0">
                <a:solidFill>
                  <a:srgbClr val="000090"/>
                </a:solidFill>
              </a:rPr>
              <a:t>, volunteers for packets and day-of</a:t>
            </a:r>
          </a:p>
          <a:p>
            <a:pPr lvl="2"/>
            <a:r>
              <a:rPr lang="en-US" sz="1600" b="1" dirty="0" smtClean="0">
                <a:solidFill>
                  <a:srgbClr val="000090"/>
                </a:solidFill>
              </a:rPr>
              <a:t>Benefits:  Promote fitness and community, expand financial reach to larger community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School Day Student Fun Run</a:t>
            </a:r>
          </a:p>
          <a:p>
            <a:pPr lvl="2"/>
            <a:r>
              <a:rPr lang="en-US" sz="1600" b="1" dirty="0" smtClean="0">
                <a:solidFill>
                  <a:srgbClr val="000090"/>
                </a:solidFill>
              </a:rPr>
              <a:t>Pledges per lap ($1 or less)</a:t>
            </a:r>
          </a:p>
          <a:p>
            <a:pPr lvl="2"/>
            <a:r>
              <a:rPr lang="en-US" sz="1600" b="1" dirty="0" smtClean="0">
                <a:solidFill>
                  <a:srgbClr val="000090"/>
                </a:solidFill>
              </a:rPr>
              <a:t>Boosterthon.com or PTA-organized</a:t>
            </a:r>
          </a:p>
          <a:p>
            <a:pPr lvl="2"/>
            <a:r>
              <a:rPr lang="en-US" sz="1600" b="1" dirty="0" smtClean="0">
                <a:solidFill>
                  <a:srgbClr val="000090"/>
                </a:solidFill>
              </a:rPr>
              <a:t>Week-long program</a:t>
            </a:r>
          </a:p>
          <a:p>
            <a:pPr lvl="2"/>
            <a:r>
              <a:rPr lang="en-US" sz="1600" b="1" dirty="0" smtClean="0">
                <a:solidFill>
                  <a:srgbClr val="000090"/>
                </a:solidFill>
              </a:rPr>
              <a:t>All students race – during PE times</a:t>
            </a:r>
          </a:p>
          <a:p>
            <a:pPr lvl="2"/>
            <a:r>
              <a:rPr lang="en-US" sz="1600" b="1" dirty="0" err="1" smtClean="0">
                <a:solidFill>
                  <a:srgbClr val="000090"/>
                </a:solidFill>
              </a:rPr>
              <a:t>Ts</a:t>
            </a:r>
            <a:r>
              <a:rPr lang="en-US" sz="1600" b="1" dirty="0" smtClean="0">
                <a:solidFill>
                  <a:srgbClr val="000090"/>
                </a:solidFill>
              </a:rPr>
              <a:t>:  sponsor, purchased by PTA, or bring-from-home</a:t>
            </a:r>
          </a:p>
          <a:p>
            <a:pPr lvl="2"/>
            <a:r>
              <a:rPr lang="en-US" sz="1600" b="1" dirty="0" smtClean="0">
                <a:solidFill>
                  <a:srgbClr val="000090"/>
                </a:solidFill>
              </a:rPr>
              <a:t>Costs:  volunteers for organizing, pep rally &amp; day-of, incentives for pledges, payment to Boosterthon</a:t>
            </a:r>
          </a:p>
          <a:p>
            <a:pPr lvl="2"/>
            <a:r>
              <a:rPr lang="en-US" sz="1600" b="1" dirty="0" smtClean="0">
                <a:solidFill>
                  <a:srgbClr val="000090"/>
                </a:solidFill>
              </a:rPr>
              <a:t>Benefits:  promote fitness, expand financial reach to extended families and friends, tax deductible</a:t>
            </a:r>
            <a:endParaRPr lang="en-US" sz="2000" b="1" dirty="0" smtClean="0">
              <a:solidFill>
                <a:srgbClr val="000090"/>
              </a:solidFill>
            </a:endParaRPr>
          </a:p>
          <a:p>
            <a:pPr lvl="1"/>
            <a:endParaRPr lang="en-US" sz="2000" b="1" dirty="0">
              <a:solidFill>
                <a:srgbClr val="000090"/>
              </a:solidFill>
            </a:endParaRPr>
          </a:p>
          <a:p>
            <a:pPr lvl="1"/>
            <a:endParaRPr lang="en-US" sz="2000" b="1" dirty="0" smtClean="0">
              <a:solidFill>
                <a:srgbClr val="000090"/>
              </a:solidFill>
            </a:endParaRPr>
          </a:p>
          <a:p>
            <a:pPr lvl="1"/>
            <a:endParaRPr lang="en-US" sz="2000" b="1" dirty="0" smtClean="0">
              <a:solidFill>
                <a:srgbClr val="000090"/>
              </a:solidFill>
            </a:endParaRPr>
          </a:p>
          <a:p>
            <a:pPr lvl="1"/>
            <a:endParaRPr lang="en-US" sz="2000" b="1" dirty="0" smtClean="0">
              <a:solidFill>
                <a:srgbClr val="000090"/>
              </a:solidFill>
            </a:endParaRPr>
          </a:p>
          <a:p>
            <a:endParaRPr lang="en-US" sz="1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90"/>
                </a:solidFill>
                <a:latin typeface="Georgia"/>
                <a:cs typeface="Georgia"/>
              </a:rPr>
              <a:t> 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56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98403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  <a:t>Elementary School Example</a:t>
            </a:r>
            <a:endParaRPr lang="en-US" sz="2400" b="1" dirty="0">
              <a:solidFill>
                <a:srgbClr val="000090"/>
              </a:solidFill>
              <a:latin typeface="Calibri" panose="020F0502020204030204" pitchFamily="34" charset="0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2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  <a:t>Elementary School Example</a:t>
            </a:r>
            <a:b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</a:br>
            <a:r>
              <a:rPr lang="en-US" sz="2800" b="1" dirty="0" smtClean="0">
                <a:solidFill>
                  <a:srgbClr val="000090"/>
                </a:solidFill>
              </a:rPr>
              <a:t>2015-2016 Income</a:t>
            </a:r>
            <a:endParaRPr lang="en-US" sz="2400" b="1" dirty="0">
              <a:solidFill>
                <a:srgbClr val="000090"/>
              </a:solidFill>
              <a:latin typeface="Calibri" panose="020F0502020204030204" pitchFamily="34" charset="0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08" y="1315286"/>
            <a:ext cx="6554578" cy="5108824"/>
          </a:xfrm>
        </p:spPr>
        <p:txBody>
          <a:bodyPr numCol="1">
            <a:noAutofit/>
          </a:bodyPr>
          <a:lstStyle/>
          <a:p>
            <a:r>
              <a:rPr lang="en-US" sz="2000" b="1" dirty="0" smtClean="0">
                <a:solidFill>
                  <a:srgbClr val="000090"/>
                </a:solidFill>
              </a:rPr>
              <a:t>Support Our Students				34%				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Community Partners</a:t>
            </a:r>
            <a:r>
              <a:rPr lang="en-US" sz="2000" b="1" dirty="0">
                <a:solidFill>
                  <a:srgbClr val="000090"/>
                </a:solidFill>
              </a:rPr>
              <a:t>				</a:t>
            </a:r>
            <a:r>
              <a:rPr lang="en-US" sz="2000" b="1" dirty="0" smtClean="0">
                <a:solidFill>
                  <a:srgbClr val="000090"/>
                </a:solidFill>
              </a:rPr>
              <a:t>27%</a:t>
            </a:r>
            <a:endParaRPr lang="en-US" sz="2000" b="1" dirty="0">
              <a:solidFill>
                <a:srgbClr val="000090"/>
              </a:solidFill>
            </a:endParaRPr>
          </a:p>
          <a:p>
            <a:r>
              <a:rPr lang="en-US" sz="2000" b="1" dirty="0" smtClean="0">
                <a:solidFill>
                  <a:srgbClr val="000090"/>
                </a:solidFill>
              </a:rPr>
              <a:t>Silent Auction	 (Fall Fest)			6</a:t>
            </a:r>
            <a:r>
              <a:rPr lang="en-US" sz="2000" b="1" dirty="0">
                <a:solidFill>
                  <a:srgbClr val="000090"/>
                </a:solidFill>
              </a:rPr>
              <a:t>%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Enjoy the City Coupon Books		4%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Publix/Target/Amazon				4%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Book Fairs 						3%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Yearbook Ads	</a:t>
            </a:r>
            <a:r>
              <a:rPr lang="en-US" sz="2000" b="1" dirty="0">
                <a:solidFill>
                  <a:srgbClr val="000090"/>
                </a:solidFill>
              </a:rPr>
              <a:t>	</a:t>
            </a:r>
            <a:r>
              <a:rPr lang="en-US" sz="2000" b="1" dirty="0" smtClean="0">
                <a:solidFill>
                  <a:srgbClr val="000090"/>
                </a:solidFill>
              </a:rPr>
              <a:t>				3%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Holiday Shopping Market			3%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Fall Festival						3%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Grants							</a:t>
            </a:r>
            <a:r>
              <a:rPr lang="en-US" sz="2000" b="1" dirty="0">
                <a:solidFill>
                  <a:srgbClr val="000090"/>
                </a:solidFill>
              </a:rPr>
              <a:t>3</a:t>
            </a:r>
            <a:r>
              <a:rPr lang="en-US" sz="2000" b="1" dirty="0" smtClean="0">
                <a:solidFill>
                  <a:srgbClr val="000090"/>
                </a:solidFill>
              </a:rPr>
              <a:t>%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Spirit Merchandise				</a:t>
            </a:r>
            <a:r>
              <a:rPr lang="en-US" sz="2000" b="1" dirty="0">
                <a:solidFill>
                  <a:srgbClr val="000090"/>
                </a:solidFill>
              </a:rPr>
              <a:t>2</a:t>
            </a:r>
            <a:r>
              <a:rPr lang="en-US" sz="2000" b="1" dirty="0" smtClean="0">
                <a:solidFill>
                  <a:srgbClr val="000090"/>
                </a:solidFill>
              </a:rPr>
              <a:t>%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Spirit Nights/Days					</a:t>
            </a:r>
            <a:r>
              <a:rPr lang="en-US" sz="2000" b="1" dirty="0">
                <a:solidFill>
                  <a:srgbClr val="000090"/>
                </a:solidFill>
              </a:rPr>
              <a:t>2</a:t>
            </a:r>
            <a:r>
              <a:rPr lang="en-US" sz="2000" b="1" dirty="0" smtClean="0">
                <a:solidFill>
                  <a:srgbClr val="000090"/>
                </a:solidFill>
              </a:rPr>
              <a:t>%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Box Tops, Bottle Caps, Interest, School Directory 4%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0090"/>
              </a:solidFill>
            </a:endParaRPr>
          </a:p>
          <a:p>
            <a:endParaRPr lang="en-US" sz="1600" b="1" dirty="0" smtClean="0">
              <a:solidFill>
                <a:srgbClr val="000090"/>
              </a:solidFill>
            </a:endParaRPr>
          </a:p>
          <a:p>
            <a:endParaRPr lang="en-US" sz="8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16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6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90"/>
                </a:solidFill>
                <a:latin typeface="Georgia"/>
                <a:cs typeface="Georgia"/>
              </a:rPr>
              <a:t> 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6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4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Direct Donation </a:t>
            </a:r>
            <a:r>
              <a:rPr lang="en-US" sz="3600" b="1" dirty="0" smtClean="0">
                <a:solidFill>
                  <a:srgbClr val="000090"/>
                </a:solidFill>
              </a:rPr>
              <a:t>Program</a:t>
            </a:r>
            <a:endParaRPr lang="en-US" sz="2800" b="1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41" y="1226127"/>
            <a:ext cx="8422640" cy="5197983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000090"/>
              </a:solidFill>
            </a:endParaRPr>
          </a:p>
          <a:p>
            <a:r>
              <a:rPr lang="en-US" sz="2000" b="1" dirty="0" smtClean="0">
                <a:solidFill>
                  <a:srgbClr val="000090"/>
                </a:solidFill>
              </a:rPr>
              <a:t>Direct Donation Program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$X for first child, $1/2X for each child thereafter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Avoids typical/numerous sales-based fundraising activities	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Marketing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Orientation Packets, Wednesday Folders, Newsletter, social media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Due Dates:  Split or Whole (ex:  August &amp; September), accepted any time 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Cost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B&amp;W copy costs for Orientation Packets, Wkly. Folders (2 times), tax letters</a:t>
            </a:r>
            <a:endParaRPr lang="en-US" sz="1600" b="1" dirty="0">
              <a:solidFill>
                <a:srgbClr val="000090"/>
              </a:solidFill>
            </a:endParaRPr>
          </a:p>
          <a:p>
            <a:r>
              <a:rPr lang="en-US" sz="2000" b="1" dirty="0" smtClean="0">
                <a:solidFill>
                  <a:srgbClr val="000090"/>
                </a:solidFill>
              </a:rPr>
              <a:t>100% Tax Deductible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Acknowledgment letters sent to families in January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Corporate Matching Gift (if available)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Incentives/Prizes	</a:t>
            </a:r>
            <a:r>
              <a:rPr lang="en-US" sz="1600" b="1" dirty="0" smtClean="0">
                <a:solidFill>
                  <a:srgbClr val="000090"/>
                </a:solidFill>
              </a:rPr>
              <a:t>	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16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6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90"/>
                </a:solidFill>
                <a:latin typeface="Georgia"/>
                <a:cs typeface="Georgia"/>
              </a:rPr>
              <a:t> 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6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28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  <a:t>Community Partner Program</a:t>
            </a:r>
            <a:endParaRPr lang="en-US" sz="2800" b="1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41" y="1315286"/>
            <a:ext cx="8422640" cy="5108824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800" dirty="0">
                <a:solidFill>
                  <a:srgbClr val="000090"/>
                </a:solidFill>
              </a:rPr>
              <a:t> </a:t>
            </a:r>
            <a:endParaRPr lang="en-US" sz="2400" b="1" dirty="0" smtClean="0">
              <a:solidFill>
                <a:srgbClr val="000090"/>
              </a:solidFill>
            </a:endParaRPr>
          </a:p>
          <a:p>
            <a:r>
              <a:rPr lang="en-US" sz="2400" b="1" dirty="0" smtClean="0">
                <a:solidFill>
                  <a:srgbClr val="000090"/>
                </a:solidFill>
              </a:rPr>
              <a:t>2016-2017 Program:  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55</a:t>
            </a:r>
            <a:r>
              <a:rPr lang="en-US" sz="1800" b="1" dirty="0">
                <a:solidFill>
                  <a:srgbClr val="000090"/>
                </a:solidFill>
              </a:rPr>
              <a:t> </a:t>
            </a:r>
            <a:r>
              <a:rPr lang="en-US" sz="1800" b="1" dirty="0" smtClean="0">
                <a:solidFill>
                  <a:srgbClr val="000090"/>
                </a:solidFill>
              </a:rPr>
              <a:t>Partners (doctors, insurance, orthodontists, restaurants, other </a:t>
            </a:r>
            <a:r>
              <a:rPr lang="en-US" sz="1800" b="1" dirty="0" err="1" smtClean="0">
                <a:solidFill>
                  <a:srgbClr val="000090"/>
                </a:solidFill>
              </a:rPr>
              <a:t>svcs</a:t>
            </a:r>
            <a:r>
              <a:rPr lang="en-US" sz="1800" b="1" dirty="0" smtClean="0">
                <a:solidFill>
                  <a:srgbClr val="000090"/>
                </a:solidFill>
              </a:rPr>
              <a:t>.)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Examples:  Domino’s, Five Guys, Publix, RFCU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Donation Levels:  Marquee, Platinum, Silver, Bronze  ($250-$3K+)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Monetary &amp; Trade Donations:  Food, Copies, Limousine, Tutoring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Split Among 3 Schools:  GSES, HCES, HCMS </a:t>
            </a:r>
            <a:endParaRPr lang="en-US" sz="2400" b="1" dirty="0">
              <a:solidFill>
                <a:srgbClr val="000090"/>
              </a:solidFill>
            </a:endParaRP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PTA Board Position - VP Community Partners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Income (50% # students and 50% 1/3)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Expenses (Copy Costs, Signs, Banners, Plaques, Thank You Letters)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Benefits to Partners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Signage (Banners, Individual Signs)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Listings (Directory, Newsletter, Website, Pre-PTA Meeting Slideshow)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Invitation to PTA Meeting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Opportunity for Spirit Day/Night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Community Goodwill</a:t>
            </a:r>
            <a:endParaRPr lang="en-US" sz="1600" b="1" dirty="0">
              <a:solidFill>
                <a:srgbClr val="000090"/>
              </a:solidFill>
            </a:endParaRPr>
          </a:p>
          <a:p>
            <a:pPr lvl="1"/>
            <a:endParaRPr lang="en-US" sz="1600" b="1" dirty="0" smtClean="0">
              <a:solidFill>
                <a:srgbClr val="000090"/>
              </a:solidFill>
            </a:endParaRPr>
          </a:p>
          <a:p>
            <a:endParaRPr lang="en-US" sz="8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16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6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90"/>
                </a:solidFill>
                <a:latin typeface="Georgia"/>
                <a:cs typeface="Georgia"/>
              </a:rPr>
              <a:t> 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6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9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Boosterthon Fun Run</a:t>
            </a:r>
            <a:endParaRPr lang="en-US" sz="2800" b="1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41" y="1226127"/>
            <a:ext cx="8422640" cy="5197983"/>
          </a:xfrm>
        </p:spPr>
        <p:txBody>
          <a:bodyPr numCol="1">
            <a:noAutofit/>
          </a:bodyPr>
          <a:lstStyle/>
          <a:p>
            <a:r>
              <a:rPr lang="en-US" sz="2000" b="1" dirty="0" smtClean="0">
                <a:solidFill>
                  <a:srgbClr val="000090"/>
                </a:solidFill>
              </a:rPr>
              <a:t>Timing </a:t>
            </a:r>
            <a:endParaRPr lang="en-US" b="1" dirty="0" smtClean="0">
              <a:solidFill>
                <a:srgbClr val="000090"/>
              </a:solidFill>
            </a:endParaRP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Every other year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9-day program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March/April Timeframe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Program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Daily Fitness and character program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Incentives:  prizes and rewards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Approximately 25 laps.  Donations earned per lap or per event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Pep Rally Kick Off, Fun Run Final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Volunteers Minimal</a:t>
            </a:r>
            <a:endParaRPr lang="en-US" sz="1600" b="1" dirty="0" smtClean="0">
              <a:solidFill>
                <a:srgbClr val="000090"/>
              </a:solidFill>
            </a:endParaRP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Primarily from 3-4 person Boosterthon Team (outside company)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2-3 PTA Resources:  VP Fundraising and President</a:t>
            </a:r>
          </a:p>
          <a:p>
            <a:pPr lvl="1"/>
            <a:r>
              <a:rPr lang="en-US" sz="1600" b="1" dirty="0">
                <a:solidFill>
                  <a:srgbClr val="000090"/>
                </a:solidFill>
              </a:rPr>
              <a:t>3</a:t>
            </a:r>
            <a:r>
              <a:rPr lang="en-US" sz="1600" b="1" dirty="0" smtClean="0">
                <a:solidFill>
                  <a:srgbClr val="000090"/>
                </a:solidFill>
              </a:rPr>
              <a:t>-4 School Resources:  Principal, Secretary, PE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Day Of:  water distribution  </a:t>
            </a:r>
          </a:p>
          <a:p>
            <a:r>
              <a:rPr lang="en-US" sz="2000" b="1" dirty="0" smtClean="0">
                <a:solidFill>
                  <a:srgbClr val="000090"/>
                </a:solidFill>
              </a:rPr>
              <a:t>Income/Expense:</a:t>
            </a:r>
          </a:p>
          <a:p>
            <a:pPr lvl="1"/>
            <a:r>
              <a:rPr lang="en-US" sz="1600" b="1" dirty="0" smtClean="0">
                <a:solidFill>
                  <a:srgbClr val="000090"/>
                </a:solidFill>
              </a:rPr>
              <a:t>Tie to PE/Fitness Equipment:  Playground Updates, Climbing Equipment, Rockwall, Portable Sound System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90"/>
                </a:solidFill>
                <a:latin typeface="Georgia"/>
                <a:cs typeface="Georgia"/>
              </a:rPr>
              <a:t> 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42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Other Thoughts</a:t>
            </a:r>
            <a:endParaRPr lang="en-US" sz="2800" b="1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41" y="1226127"/>
            <a:ext cx="8422640" cy="5197983"/>
          </a:xfrm>
        </p:spPr>
        <p:txBody>
          <a:bodyPr numCol="1">
            <a:noAutofit/>
          </a:bodyPr>
          <a:lstStyle/>
          <a:p>
            <a:pPr marL="457200" lvl="1" indent="0">
              <a:buNone/>
            </a:pPr>
            <a:endParaRPr lang="en-US" sz="2000" b="1" dirty="0" smtClean="0">
              <a:solidFill>
                <a:srgbClr val="000090"/>
              </a:solidFill>
            </a:endParaRPr>
          </a:p>
          <a:p>
            <a:r>
              <a:rPr lang="en-US" sz="2400" b="1" dirty="0" smtClean="0">
                <a:solidFill>
                  <a:srgbClr val="000090"/>
                </a:solidFill>
              </a:rPr>
              <a:t>Fund Management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Consider PayPal or Square for transactions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Prepay:  Board member or committee member summarizes and documents, Treasurer or Financial Secy. verifies and deposits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Committee or Board member present at table during event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Periodic safe storage of monies during an event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End of Event:  two PTA board members present for counting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Use deposit slip or PTA-developed form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Take cash/checks to bank as quickly as possible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Ensure for safekeeping if bank closed– overnight deposit, locked PTA cabinet, office safe </a:t>
            </a:r>
          </a:p>
          <a:p>
            <a:pPr marL="0" indent="0">
              <a:buNone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0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20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90"/>
                </a:solidFill>
                <a:latin typeface="Georgia"/>
                <a:cs typeface="Georgia"/>
              </a:rPr>
              <a:t> 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20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59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  <a:t>Show Me the Money </a:t>
            </a:r>
            <a:b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</a:br>
            <a:r>
              <a:rPr lang="en-US" sz="2800" b="1" dirty="0" smtClean="0">
                <a:solidFill>
                  <a:srgbClr val="000090"/>
                </a:solidFill>
              </a:rPr>
              <a:t>Agenda</a:t>
            </a:r>
            <a:endParaRPr lang="en-US" sz="2800" b="1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171" y="1374005"/>
            <a:ext cx="7159897" cy="5124765"/>
          </a:xfrm>
        </p:spPr>
        <p:txBody>
          <a:bodyPr numCol="1">
            <a:no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Initial Thoughts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Fundraising Considerations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Grants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Sponsors &amp; Community Partners</a:t>
            </a:r>
            <a:endParaRPr lang="en-US" sz="2400" b="1" dirty="0">
              <a:solidFill>
                <a:srgbClr val="000090"/>
              </a:solidFill>
            </a:endParaRPr>
          </a:p>
          <a:p>
            <a:r>
              <a:rPr lang="en-US" sz="2400" b="1" dirty="0" smtClean="0">
                <a:solidFill>
                  <a:srgbClr val="000090"/>
                </a:solidFill>
              </a:rPr>
              <a:t>Parent Financial Contributions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None, Minimal, Moderate, Direct Donations</a:t>
            </a:r>
            <a:endParaRPr lang="en-US" sz="2000" b="1" dirty="0">
              <a:solidFill>
                <a:srgbClr val="000090"/>
              </a:solidFill>
            </a:endParaRPr>
          </a:p>
          <a:p>
            <a:r>
              <a:rPr lang="en-US" sz="2400" b="1" dirty="0" smtClean="0">
                <a:solidFill>
                  <a:srgbClr val="000090"/>
                </a:solidFill>
              </a:rPr>
              <a:t>Events </a:t>
            </a:r>
            <a:r>
              <a:rPr lang="en-US" sz="2400" b="1" dirty="0">
                <a:solidFill>
                  <a:srgbClr val="000090"/>
                </a:solidFill>
              </a:rPr>
              <a:t>&amp; </a:t>
            </a:r>
            <a:r>
              <a:rPr lang="en-US" sz="2400" b="1" dirty="0" smtClean="0">
                <a:solidFill>
                  <a:srgbClr val="000090"/>
                </a:solidFill>
              </a:rPr>
              <a:t>Activities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Matching Gifts</a:t>
            </a:r>
            <a:endParaRPr lang="en-US" sz="2400" b="1" dirty="0">
              <a:solidFill>
                <a:srgbClr val="000090"/>
              </a:solidFill>
            </a:endParaRPr>
          </a:p>
          <a:p>
            <a:r>
              <a:rPr lang="en-US" sz="2400" b="1" dirty="0" smtClean="0">
                <a:solidFill>
                  <a:srgbClr val="000090"/>
                </a:solidFill>
              </a:rPr>
              <a:t>Elementary School Example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Direct Donations, Community Partners, Boosterthon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Other Thoughts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Resources</a:t>
            </a:r>
          </a:p>
          <a:p>
            <a:endParaRPr lang="en-US" sz="1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90"/>
                </a:solidFill>
                <a:latin typeface="Georgia"/>
                <a:cs typeface="Georgia"/>
              </a:rPr>
              <a:t> 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3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Other </a:t>
            </a:r>
            <a:r>
              <a:rPr lang="en-US" sz="3600" b="1" dirty="0" smtClean="0">
                <a:solidFill>
                  <a:srgbClr val="000090"/>
                </a:solidFill>
              </a:rPr>
              <a:t>Thoughts (cont.)</a:t>
            </a:r>
            <a:endParaRPr lang="en-US" sz="2800" b="1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41" y="1226127"/>
            <a:ext cx="8422640" cy="5197983"/>
          </a:xfrm>
        </p:spPr>
        <p:txBody>
          <a:bodyPr numCol="1">
            <a:no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Raffles</a:t>
            </a:r>
          </a:p>
          <a:p>
            <a:pPr lvl="1"/>
            <a:r>
              <a:rPr lang="en-US" sz="2000" b="1" dirty="0">
                <a:solidFill>
                  <a:srgbClr val="000090"/>
                </a:solidFill>
              </a:rPr>
              <a:t>Under Alabama law, Section 13A-12-20, nobody can </a:t>
            </a:r>
            <a:r>
              <a:rPr lang="en-US" sz="2000" b="1" dirty="0" smtClean="0">
                <a:solidFill>
                  <a:srgbClr val="000090"/>
                </a:solidFill>
              </a:rPr>
              <a:t>hold </a:t>
            </a:r>
            <a:r>
              <a:rPr lang="en-US" sz="2000" b="1" dirty="0">
                <a:solidFill>
                  <a:srgbClr val="000090"/>
                </a:solidFill>
              </a:rPr>
              <a:t>a legal raffle in Alabama, including </a:t>
            </a:r>
            <a:r>
              <a:rPr lang="en-US" sz="2000" b="1" dirty="0" smtClean="0">
                <a:solidFill>
                  <a:srgbClr val="000090"/>
                </a:solidFill>
              </a:rPr>
              <a:t>non-profits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No:</a:t>
            </a:r>
          </a:p>
          <a:p>
            <a:pPr lvl="2"/>
            <a:r>
              <a:rPr lang="en-US" sz="1600" b="1" dirty="0" smtClean="0">
                <a:solidFill>
                  <a:srgbClr val="000090"/>
                </a:solidFill>
              </a:rPr>
              <a:t>$ Drawing </a:t>
            </a:r>
            <a:r>
              <a:rPr lang="en-US" sz="1600" b="1" dirty="0">
                <a:solidFill>
                  <a:srgbClr val="000090"/>
                </a:solidFill>
              </a:rPr>
              <a:t>with purchase or donation</a:t>
            </a:r>
          </a:p>
          <a:p>
            <a:pPr lvl="2"/>
            <a:r>
              <a:rPr lang="en-US" sz="1600" b="1" dirty="0" smtClean="0">
                <a:solidFill>
                  <a:srgbClr val="000090"/>
                </a:solidFill>
              </a:rPr>
              <a:t>$ Use </a:t>
            </a:r>
            <a:r>
              <a:rPr lang="en-US" sz="1600" b="1" dirty="0">
                <a:solidFill>
                  <a:srgbClr val="000090"/>
                </a:solidFill>
              </a:rPr>
              <a:t>as door prizes to get people to participate in other fundraisers</a:t>
            </a:r>
          </a:p>
          <a:p>
            <a:pPr lvl="2"/>
            <a:r>
              <a:rPr lang="en-US" sz="1600" b="1" dirty="0">
                <a:solidFill>
                  <a:srgbClr val="000090"/>
                </a:solidFill>
              </a:rPr>
              <a:t>$ Prize drawing for teachers who have attended PTA events</a:t>
            </a:r>
          </a:p>
          <a:p>
            <a:pPr lvl="1"/>
            <a:endParaRPr lang="en-US" sz="2000" b="1" dirty="0" smtClean="0">
              <a:solidFill>
                <a:srgbClr val="000090"/>
              </a:solidFill>
            </a:endParaRPr>
          </a:p>
          <a:p>
            <a:r>
              <a:rPr lang="en-US" sz="2400" b="1" dirty="0" smtClean="0">
                <a:solidFill>
                  <a:srgbClr val="000090"/>
                </a:solidFill>
              </a:rPr>
              <a:t>Fund Usage (Nat’l PTA)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Belongs to PTA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Usage determined by PTA members through budget approval &amp; amendment process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Align usage with PTA mission &amp; objectives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No forward obligating future PTAs</a:t>
            </a:r>
          </a:p>
          <a:p>
            <a:pPr marL="0" indent="0">
              <a:buNone/>
            </a:pPr>
            <a:endParaRPr lang="en-US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0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20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90"/>
                </a:solidFill>
                <a:latin typeface="Georgia"/>
                <a:cs typeface="Georgia"/>
              </a:rPr>
              <a:t> 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20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8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8568" y="1092947"/>
            <a:ext cx="510235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7F"/>
                </a:solidFill>
              </a:rPr>
              <a:t>HCPTA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7F"/>
                </a:solidFill>
              </a:rPr>
              <a:t>Preeti Francis, VP </a:t>
            </a:r>
            <a:r>
              <a:rPr lang="en-US" sz="2000" smtClean="0">
                <a:solidFill>
                  <a:srgbClr val="00007F"/>
                </a:solidFill>
              </a:rPr>
              <a:t>Leadership Dev.</a:t>
            </a:r>
            <a:endParaRPr lang="en-US" sz="2000" dirty="0" smtClean="0">
              <a:solidFill>
                <a:srgbClr val="00007F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7F"/>
                </a:solidFill>
              </a:rPr>
              <a:t>francisp33@yahoo.com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7F"/>
                </a:solidFill>
              </a:rPr>
              <a:t>National PTA Toolkit (Fundraising)</a:t>
            </a:r>
          </a:p>
          <a:p>
            <a:pPr marL="685800" lvl="1" indent="-228600">
              <a:buFont typeface="Calibri" panose="020F0502020204030204" pitchFamily="34" charset="0"/>
              <a:buChar char="-"/>
              <a:tabLst>
                <a:tab pos="685800" algn="l"/>
              </a:tabLst>
            </a:pPr>
            <a:r>
              <a:rPr lang="en-US" sz="2000" dirty="0" smtClean="0">
                <a:solidFill>
                  <a:srgbClr val="00007F"/>
                </a:solidFill>
                <a:hlinkClick r:id="rId2"/>
              </a:rPr>
              <a:t>http</a:t>
            </a:r>
            <a:r>
              <a:rPr lang="en-US" sz="2000" dirty="0">
                <a:solidFill>
                  <a:srgbClr val="00007F"/>
                </a:solidFill>
                <a:hlinkClick r:id="rId2"/>
              </a:rPr>
              <a:t>://www.ptakit.org</a:t>
            </a:r>
            <a:r>
              <a:rPr lang="en-US" sz="2000" dirty="0" smtClean="0">
                <a:solidFill>
                  <a:srgbClr val="00007F"/>
                </a:solidFill>
                <a:hlinkClick r:id="rId2"/>
              </a:rPr>
              <a:t>/</a:t>
            </a:r>
            <a:endParaRPr lang="en-US" sz="2000" dirty="0" smtClean="0">
              <a:solidFill>
                <a:srgbClr val="00007F"/>
              </a:solidFill>
            </a:endParaRPr>
          </a:p>
          <a:p>
            <a:pPr marL="685800" lvl="1" indent="-228600">
              <a:buFont typeface="Calibri" panose="020F0502020204030204" pitchFamily="34" charset="0"/>
              <a:buChar char="-"/>
              <a:tabLst>
                <a:tab pos="685800" algn="l"/>
              </a:tabLst>
            </a:pPr>
            <a:r>
              <a:rPr lang="en-US" sz="2000" dirty="0" smtClean="0">
                <a:solidFill>
                  <a:srgbClr val="00007F"/>
                </a:solidFill>
              </a:rPr>
              <a:t>Member log on required</a:t>
            </a:r>
          </a:p>
          <a:p>
            <a:pPr marL="685800" lvl="1" indent="-228600">
              <a:buFont typeface="Calibri" panose="020F0502020204030204" pitchFamily="34" charset="0"/>
              <a:buChar char="-"/>
              <a:tabLst>
                <a:tab pos="685800" algn="l"/>
              </a:tabLst>
            </a:pPr>
            <a:r>
              <a:rPr lang="en-US" sz="2000" dirty="0" smtClean="0">
                <a:solidFill>
                  <a:srgbClr val="00007F"/>
                </a:solidFill>
              </a:rPr>
              <a:t>Choosing events, legal implications, fundraising and purpose of PTA</a:t>
            </a:r>
            <a:endParaRPr lang="en-US" sz="2000" dirty="0">
              <a:solidFill>
                <a:srgbClr val="00007F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7F"/>
                </a:solidFill>
              </a:rPr>
              <a:t>National PTA Fundraising</a:t>
            </a:r>
          </a:p>
          <a:p>
            <a:pPr marL="685800" lvl="1" indent="-228600">
              <a:buFont typeface="Calibri" panose="020F0502020204030204" pitchFamily="34" charset="0"/>
              <a:buChar char="-"/>
            </a:pPr>
            <a:r>
              <a:rPr lang="en-US" sz="2000" dirty="0" smtClean="0">
                <a:solidFill>
                  <a:srgbClr val="00007F"/>
                </a:solidFill>
                <a:hlinkClick r:id="rId3"/>
              </a:rPr>
              <a:t>http://www.pta.org/fundraising</a:t>
            </a:r>
            <a:endParaRPr lang="en-US" sz="2000" dirty="0" smtClean="0">
              <a:solidFill>
                <a:srgbClr val="00007F"/>
              </a:solidFill>
            </a:endParaRPr>
          </a:p>
          <a:p>
            <a:pPr marL="685800" lvl="1" indent="-228600">
              <a:buFont typeface="Calibri" panose="020F0502020204030204" pitchFamily="34" charset="0"/>
              <a:buChar char="-"/>
            </a:pPr>
            <a:r>
              <a:rPr lang="en-US" sz="2000" dirty="0" smtClean="0">
                <a:solidFill>
                  <a:srgbClr val="00007F"/>
                </a:solidFill>
              </a:rPr>
              <a:t>Event Ideas</a:t>
            </a:r>
          </a:p>
          <a:p>
            <a:pPr marL="685800" lvl="1" indent="-228600">
              <a:buFont typeface="Calibri" panose="020F0502020204030204" pitchFamily="34" charset="0"/>
              <a:buChar char="-"/>
            </a:pPr>
            <a:r>
              <a:rPr lang="en-US" sz="2000" dirty="0" smtClean="0">
                <a:solidFill>
                  <a:srgbClr val="00007F"/>
                </a:solidFill>
              </a:rPr>
              <a:t>Planning Strategies</a:t>
            </a:r>
          </a:p>
          <a:p>
            <a:pPr marL="685800" lvl="1" indent="-228600">
              <a:buFont typeface="Calibri" panose="020F0502020204030204" pitchFamily="34" charset="0"/>
              <a:buChar char="-"/>
            </a:pPr>
            <a:r>
              <a:rPr lang="en-US" sz="2000" dirty="0" smtClean="0">
                <a:solidFill>
                  <a:srgbClr val="00007F"/>
                </a:solidFill>
              </a:rPr>
              <a:t>Questions to Consider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7F"/>
                </a:solidFill>
              </a:rPr>
              <a:t>PTO Today Fundraising</a:t>
            </a:r>
          </a:p>
          <a:p>
            <a:pPr marL="685800" lvl="1" indent="-228600">
              <a:buFont typeface="Calibri" panose="020F0502020204030204" pitchFamily="34" charset="0"/>
              <a:buChar char="-"/>
            </a:pPr>
            <a:r>
              <a:rPr lang="en-US" sz="2000" dirty="0">
                <a:solidFill>
                  <a:srgbClr val="00007F"/>
                </a:solidFill>
                <a:hlinkClick r:id="rId4"/>
              </a:rPr>
              <a:t>http://</a:t>
            </a:r>
            <a:r>
              <a:rPr lang="en-US" sz="2000" dirty="0" smtClean="0">
                <a:solidFill>
                  <a:srgbClr val="00007F"/>
                </a:solidFill>
                <a:hlinkClick r:id="rId4"/>
              </a:rPr>
              <a:t>www.ptotoday.com/fundraising</a:t>
            </a:r>
            <a:endParaRPr lang="en-US" sz="2000" dirty="0" smtClean="0">
              <a:solidFill>
                <a:srgbClr val="00007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7F"/>
                </a:solidFill>
                <a:hlinkClick r:id="rId5"/>
              </a:rPr>
              <a:t>http://</a:t>
            </a:r>
            <a:r>
              <a:rPr lang="en-US" sz="2000" dirty="0" smtClean="0">
                <a:solidFill>
                  <a:srgbClr val="00007F"/>
                </a:solidFill>
                <a:hlinkClick r:id="rId5"/>
              </a:rPr>
              <a:t>www.fundraising-ideas.org</a:t>
            </a:r>
            <a:endParaRPr lang="en-US" sz="2000" dirty="0" smtClean="0">
              <a:solidFill>
                <a:srgbClr val="00007F"/>
              </a:solidFill>
            </a:endParaRPr>
          </a:p>
          <a:p>
            <a:endParaRPr lang="en-US" sz="2000" dirty="0" smtClean="0">
              <a:solidFill>
                <a:srgbClr val="00007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4289" y="558802"/>
            <a:ext cx="4562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7F"/>
                </a:solidFill>
              </a:rPr>
              <a:t>Resources</a:t>
            </a:r>
            <a:endParaRPr lang="en-US" sz="2800" b="1" dirty="0">
              <a:solidFill>
                <a:srgbClr val="0000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41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Initial </a:t>
            </a:r>
            <a:r>
              <a:rPr lang="en-US" sz="3600" b="1" dirty="0" smtClean="0">
                <a:solidFill>
                  <a:srgbClr val="000090"/>
                </a:solidFill>
              </a:rPr>
              <a:t>Thoughts</a:t>
            </a:r>
            <a:endParaRPr lang="en-US" sz="2800" b="1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360" y="1112747"/>
            <a:ext cx="8422640" cy="5375139"/>
          </a:xfrm>
        </p:spPr>
        <p:txBody>
          <a:bodyPr numCol="1">
            <a:no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What is your PTA </a:t>
            </a:r>
            <a:r>
              <a:rPr lang="en-US" sz="2400" b="1" dirty="0">
                <a:solidFill>
                  <a:srgbClr val="000090"/>
                </a:solidFill>
              </a:rPr>
              <a:t>r</a:t>
            </a:r>
            <a:r>
              <a:rPr lang="en-US" sz="2400" b="1" dirty="0" smtClean="0">
                <a:solidFill>
                  <a:srgbClr val="000090"/>
                </a:solidFill>
              </a:rPr>
              <a:t>aising money </a:t>
            </a:r>
            <a:r>
              <a:rPr lang="en-US" sz="2400" b="1" dirty="0">
                <a:solidFill>
                  <a:srgbClr val="000090"/>
                </a:solidFill>
              </a:rPr>
              <a:t>f</a:t>
            </a:r>
            <a:r>
              <a:rPr lang="en-US" sz="2400" b="1" dirty="0" smtClean="0">
                <a:solidFill>
                  <a:srgbClr val="000090"/>
                </a:solidFill>
              </a:rPr>
              <a:t>or?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Money for classrooms, teacher supplies, PTA training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Educational events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School equipment, library books, after school activities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Other goals 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Bringing together community (fundraiser or other events)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Giving back to community (Spirit Nights)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Assessment of </a:t>
            </a:r>
            <a:r>
              <a:rPr lang="en-US" sz="2400" b="1" dirty="0">
                <a:solidFill>
                  <a:srgbClr val="000090"/>
                </a:solidFill>
              </a:rPr>
              <a:t>p</a:t>
            </a:r>
            <a:r>
              <a:rPr lang="en-US" sz="2400" b="1" dirty="0" smtClean="0">
                <a:solidFill>
                  <a:srgbClr val="000090"/>
                </a:solidFill>
              </a:rPr>
              <a:t>rior </a:t>
            </a:r>
            <a:r>
              <a:rPr lang="en-US" sz="2400" b="1" dirty="0">
                <a:solidFill>
                  <a:srgbClr val="000090"/>
                </a:solidFill>
              </a:rPr>
              <a:t>y</a:t>
            </a:r>
            <a:r>
              <a:rPr lang="en-US" sz="2400" b="1" dirty="0" smtClean="0">
                <a:solidFill>
                  <a:srgbClr val="000090"/>
                </a:solidFill>
              </a:rPr>
              <a:t>ear’s fundraising</a:t>
            </a:r>
          </a:p>
          <a:p>
            <a:r>
              <a:rPr lang="en-US" sz="2400" b="1" dirty="0">
                <a:solidFill>
                  <a:srgbClr val="000090"/>
                </a:solidFill>
              </a:rPr>
              <a:t>Coordinate </a:t>
            </a:r>
            <a:r>
              <a:rPr lang="en-US" sz="2400" b="1" dirty="0" smtClean="0">
                <a:solidFill>
                  <a:srgbClr val="000090"/>
                </a:solidFill>
              </a:rPr>
              <a:t>w/Principal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Developing PTA budget (income expectations)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Other fundraising </a:t>
            </a:r>
            <a:r>
              <a:rPr lang="en-US" sz="2400" b="1" dirty="0">
                <a:solidFill>
                  <a:srgbClr val="000090"/>
                </a:solidFill>
              </a:rPr>
              <a:t>e</a:t>
            </a:r>
            <a:r>
              <a:rPr lang="en-US" sz="2400" b="1" dirty="0" smtClean="0">
                <a:solidFill>
                  <a:srgbClr val="000090"/>
                </a:solidFill>
              </a:rPr>
              <a:t>vents at the school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What may </a:t>
            </a:r>
            <a:r>
              <a:rPr lang="en-US" sz="2400" b="1" dirty="0">
                <a:solidFill>
                  <a:srgbClr val="000090"/>
                </a:solidFill>
              </a:rPr>
              <a:t>w</a:t>
            </a:r>
            <a:r>
              <a:rPr lang="en-US" sz="2400" b="1" dirty="0" smtClean="0">
                <a:solidFill>
                  <a:srgbClr val="000090"/>
                </a:solidFill>
              </a:rPr>
              <a:t>ork for your school’s </a:t>
            </a:r>
            <a:r>
              <a:rPr lang="en-US" sz="2400" b="1" dirty="0">
                <a:solidFill>
                  <a:srgbClr val="000090"/>
                </a:solidFill>
              </a:rPr>
              <a:t>c</a:t>
            </a:r>
            <a:r>
              <a:rPr lang="en-US" sz="2400" b="1" dirty="0" smtClean="0">
                <a:solidFill>
                  <a:srgbClr val="000090"/>
                </a:solidFill>
              </a:rPr>
              <a:t>ommunity	</a:t>
            </a:r>
            <a:endParaRPr lang="en-US" sz="1800" b="1" dirty="0" smtClean="0">
              <a:solidFill>
                <a:srgbClr val="000090"/>
              </a:solidFill>
            </a:endParaRP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Day of Week, Time of Day, Financial, Uniqueness of Community</a:t>
            </a:r>
          </a:p>
          <a:p>
            <a:endParaRPr lang="en-US" sz="1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90"/>
                </a:solidFill>
                <a:latin typeface="Georgia"/>
                <a:cs typeface="Georgia"/>
              </a:rPr>
              <a:t> 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  <a:t>Fundraising Considerations</a:t>
            </a:r>
            <a:endParaRPr lang="en-US" sz="2800" b="1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360" y="1221602"/>
            <a:ext cx="8422640" cy="5418681"/>
          </a:xfrm>
        </p:spPr>
        <p:txBody>
          <a:bodyPr numCol="1">
            <a:no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Planning, planning, and more planning</a:t>
            </a:r>
          </a:p>
          <a:p>
            <a:pPr lvl="1">
              <a:lnSpc>
                <a:spcPts val="1800"/>
              </a:lnSpc>
            </a:pPr>
            <a:r>
              <a:rPr lang="en-US" sz="2000" b="1" dirty="0">
                <a:solidFill>
                  <a:srgbClr val="000090"/>
                </a:solidFill>
              </a:rPr>
              <a:t>Start from the beginning</a:t>
            </a:r>
          </a:p>
          <a:p>
            <a:pPr lvl="1">
              <a:lnSpc>
                <a:spcPts val="1800"/>
              </a:lnSpc>
            </a:pPr>
            <a:r>
              <a:rPr lang="en-US" sz="2000" b="1" dirty="0">
                <a:solidFill>
                  <a:srgbClr val="000090"/>
                </a:solidFill>
              </a:rPr>
              <a:t>Do we need help?</a:t>
            </a:r>
          </a:p>
          <a:p>
            <a:pPr lvl="1">
              <a:lnSpc>
                <a:spcPts val="1800"/>
              </a:lnSpc>
            </a:pPr>
            <a:r>
              <a:rPr lang="en-US" sz="2000" b="1" dirty="0">
                <a:solidFill>
                  <a:srgbClr val="000090"/>
                </a:solidFill>
              </a:rPr>
              <a:t>Establish a PTA Board Position or committees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Where to find volunteers and how many needed</a:t>
            </a:r>
          </a:p>
          <a:p>
            <a:pPr lvl="1">
              <a:lnSpc>
                <a:spcPts val="1800"/>
              </a:lnSpc>
            </a:pPr>
            <a:r>
              <a:rPr lang="en-US" sz="2000" b="1" dirty="0" smtClean="0">
                <a:solidFill>
                  <a:srgbClr val="000090"/>
                </a:solidFill>
              </a:rPr>
              <a:t>Parents</a:t>
            </a:r>
            <a:r>
              <a:rPr lang="en-US" sz="2000" b="1" dirty="0">
                <a:solidFill>
                  <a:srgbClr val="000090"/>
                </a:solidFill>
              </a:rPr>
              <a:t>, teachers, others</a:t>
            </a:r>
          </a:p>
          <a:p>
            <a:pPr lvl="1">
              <a:lnSpc>
                <a:spcPts val="1800"/>
              </a:lnSpc>
            </a:pPr>
            <a:r>
              <a:rPr lang="en-US" sz="2000" b="1" dirty="0">
                <a:solidFill>
                  <a:srgbClr val="000090"/>
                </a:solidFill>
              </a:rPr>
              <a:t>Local students seeking volunteer time</a:t>
            </a:r>
          </a:p>
          <a:p>
            <a:pPr lvl="1">
              <a:lnSpc>
                <a:spcPts val="1800"/>
              </a:lnSpc>
            </a:pPr>
            <a:r>
              <a:rPr lang="en-US" sz="2000" b="1" dirty="0">
                <a:solidFill>
                  <a:srgbClr val="000090"/>
                </a:solidFill>
              </a:rPr>
              <a:t>Outside business or fundraising organizations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Funding sources</a:t>
            </a:r>
          </a:p>
          <a:p>
            <a:pPr lvl="1">
              <a:lnSpc>
                <a:spcPts val="1800"/>
              </a:lnSpc>
            </a:pPr>
            <a:r>
              <a:rPr lang="en-US" sz="2000" b="1" dirty="0" smtClean="0">
                <a:solidFill>
                  <a:srgbClr val="000090"/>
                </a:solidFill>
              </a:rPr>
              <a:t>Parents, relatives, community</a:t>
            </a:r>
            <a:endParaRPr lang="en-US" sz="2000" b="1" dirty="0">
              <a:solidFill>
                <a:srgbClr val="000090"/>
              </a:solidFill>
            </a:endParaRPr>
          </a:p>
          <a:p>
            <a:pPr lvl="1">
              <a:lnSpc>
                <a:spcPts val="1800"/>
              </a:lnSpc>
            </a:pPr>
            <a:r>
              <a:rPr lang="en-US" sz="2000" b="1" dirty="0" smtClean="0">
                <a:solidFill>
                  <a:srgbClr val="000090"/>
                </a:solidFill>
              </a:rPr>
              <a:t>Local businesses / community partners</a:t>
            </a:r>
          </a:p>
          <a:p>
            <a:pPr lvl="1">
              <a:lnSpc>
                <a:spcPts val="1800"/>
              </a:lnSpc>
            </a:pPr>
            <a:r>
              <a:rPr lang="en-US" sz="2000" b="1" dirty="0" smtClean="0">
                <a:solidFill>
                  <a:srgbClr val="000090"/>
                </a:solidFill>
              </a:rPr>
              <a:t>Outside business or fundraising organizations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Other considerations</a:t>
            </a:r>
            <a:endParaRPr lang="en-US" sz="2400" b="1" dirty="0">
              <a:solidFill>
                <a:srgbClr val="000090"/>
              </a:solidFill>
            </a:endParaRPr>
          </a:p>
          <a:p>
            <a:pPr lvl="1">
              <a:lnSpc>
                <a:spcPts val="1800"/>
              </a:lnSpc>
            </a:pPr>
            <a:r>
              <a:rPr lang="en-US" sz="2000" b="1" dirty="0">
                <a:solidFill>
                  <a:srgbClr val="000090"/>
                </a:solidFill>
              </a:rPr>
              <a:t>Day of Week, Time of Day, Financial, Uniqueness of Community</a:t>
            </a:r>
          </a:p>
          <a:p>
            <a:pPr lvl="1">
              <a:lnSpc>
                <a:spcPts val="1800"/>
              </a:lnSpc>
            </a:pPr>
            <a:r>
              <a:rPr lang="en-US" sz="2000" b="1" dirty="0">
                <a:solidFill>
                  <a:srgbClr val="000090"/>
                </a:solidFill>
              </a:rPr>
              <a:t>Permissions and legal impacts</a:t>
            </a:r>
          </a:p>
          <a:p>
            <a:pPr lvl="1">
              <a:lnSpc>
                <a:spcPts val="1800"/>
              </a:lnSpc>
            </a:pPr>
            <a:r>
              <a:rPr lang="en-US" sz="2000" b="1" dirty="0">
                <a:solidFill>
                  <a:srgbClr val="000090"/>
                </a:solidFill>
              </a:rPr>
              <a:t>Community exhaustion (frequency of fundraisers)</a:t>
            </a:r>
          </a:p>
          <a:p>
            <a:pPr lvl="1"/>
            <a:endParaRPr lang="en-US" sz="20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6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Sponsors </a:t>
            </a:r>
            <a:r>
              <a:rPr lang="en-US" sz="3600" b="1" dirty="0">
                <a:solidFill>
                  <a:srgbClr val="000090"/>
                </a:solidFill>
              </a:rPr>
              <a:t>&amp; Community </a:t>
            </a:r>
            <a:r>
              <a:rPr lang="en-US" sz="3600" b="1" dirty="0" smtClean="0">
                <a:solidFill>
                  <a:srgbClr val="000090"/>
                </a:solidFill>
              </a:rPr>
              <a:t>Partners</a:t>
            </a:r>
            <a:endParaRPr lang="en-US" sz="2800" b="1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41" y="1226127"/>
            <a:ext cx="8422640" cy="5197983"/>
          </a:xfrm>
        </p:spPr>
        <p:txBody>
          <a:bodyPr numCol="1">
            <a:no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Who?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Local or national businesses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Families of students, faculty, other community members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What?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Giving </a:t>
            </a:r>
            <a:r>
              <a:rPr lang="en-US" sz="2000" b="1" dirty="0">
                <a:solidFill>
                  <a:srgbClr val="000090"/>
                </a:solidFill>
              </a:rPr>
              <a:t>money, goods, or services </a:t>
            </a:r>
            <a:endParaRPr lang="en-US" sz="2000" b="1" dirty="0" smtClean="0">
              <a:solidFill>
                <a:srgbClr val="000090"/>
              </a:solidFill>
            </a:endParaRPr>
          </a:p>
          <a:p>
            <a:r>
              <a:rPr lang="en-US" sz="2400" b="1" dirty="0" smtClean="0">
                <a:solidFill>
                  <a:srgbClr val="000090"/>
                </a:solidFill>
              </a:rPr>
              <a:t>Why?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In return for advertising (Posters, banners, flags, </a:t>
            </a:r>
            <a:r>
              <a:rPr lang="en-US" sz="2000" b="1" dirty="0">
                <a:solidFill>
                  <a:srgbClr val="000090"/>
                </a:solidFill>
              </a:rPr>
              <a:t>s</a:t>
            </a:r>
            <a:r>
              <a:rPr lang="en-US" sz="2000" b="1" dirty="0" smtClean="0">
                <a:solidFill>
                  <a:srgbClr val="000090"/>
                </a:solidFill>
              </a:rPr>
              <a:t>igns, web links, electronic signs, messages, etc.)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Other opportunities and benefits </a:t>
            </a:r>
            <a:r>
              <a:rPr lang="en-US" sz="2400" b="1" dirty="0">
                <a:solidFill>
                  <a:srgbClr val="000090"/>
                </a:solidFill>
              </a:rPr>
              <a:t>beyond advertising</a:t>
            </a:r>
          </a:p>
          <a:p>
            <a:pPr lvl="1"/>
            <a:r>
              <a:rPr lang="en-US" sz="2000" b="1" dirty="0">
                <a:solidFill>
                  <a:srgbClr val="000090"/>
                </a:solidFill>
              </a:rPr>
              <a:t>Spirit </a:t>
            </a:r>
            <a:r>
              <a:rPr lang="en-US" sz="2000" b="1" dirty="0" smtClean="0">
                <a:solidFill>
                  <a:srgbClr val="000090"/>
                </a:solidFill>
              </a:rPr>
              <a:t>Nights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Community goodwill</a:t>
            </a:r>
            <a:endParaRPr lang="en-US" sz="20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90"/>
                </a:solidFill>
                <a:latin typeface="Georgia"/>
                <a:cs typeface="Georgia"/>
              </a:rPr>
              <a:t> 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19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Grants</a:t>
            </a:r>
            <a: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  <a:t> </a:t>
            </a:r>
            <a:b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</a:br>
            <a:r>
              <a:rPr lang="en-US" sz="2800" b="1" dirty="0">
                <a:solidFill>
                  <a:srgbClr val="000090"/>
                </a:solidFill>
              </a:rPr>
              <a:t>P</a:t>
            </a:r>
            <a:r>
              <a:rPr lang="en-US" sz="2800" b="1" dirty="0" smtClean="0">
                <a:solidFill>
                  <a:srgbClr val="000090"/>
                </a:solidFill>
              </a:rPr>
              <a:t>otential Sources</a:t>
            </a:r>
            <a:endParaRPr lang="en-US" sz="28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641" y="1226127"/>
            <a:ext cx="8422640" cy="5197983"/>
          </a:xfrm>
        </p:spPr>
        <p:txBody>
          <a:bodyPr numCol="1">
            <a:no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Retail Organization Grants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Lowe’s ($5-$25K).  Visit for small door prizes, donations of materials</a:t>
            </a:r>
            <a:endParaRPr lang="en-US" sz="2000" b="1" dirty="0">
              <a:solidFill>
                <a:srgbClr val="000090"/>
              </a:solidFill>
            </a:endParaRPr>
          </a:p>
          <a:p>
            <a:pPr lvl="1"/>
            <a:r>
              <a:rPr lang="en-US" sz="2000" b="1" dirty="0">
                <a:solidFill>
                  <a:srgbClr val="000090"/>
                </a:solidFill>
              </a:rPr>
              <a:t>Home </a:t>
            </a:r>
            <a:r>
              <a:rPr lang="en-US" sz="2000" b="1" dirty="0" smtClean="0">
                <a:solidFill>
                  <a:srgbClr val="000090"/>
                </a:solidFill>
              </a:rPr>
              <a:t>Depot ($5K).  For tools, materials, services associated w/volunteer work</a:t>
            </a:r>
            <a:endParaRPr lang="en-US" sz="2000" b="1" dirty="0">
              <a:solidFill>
                <a:srgbClr val="000090"/>
              </a:solidFill>
            </a:endParaRP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Wal-Mart ($250-2,500).  Feb 1-Dec 31 online application.  Preferred alignment w/4 areas of giving  </a:t>
            </a:r>
            <a:endParaRPr lang="en-US" sz="2000" b="1" dirty="0">
              <a:solidFill>
                <a:srgbClr val="000090"/>
              </a:solidFill>
            </a:endParaRPr>
          </a:p>
          <a:p>
            <a:r>
              <a:rPr lang="en-US" sz="2400" b="1" dirty="0" smtClean="0">
                <a:solidFill>
                  <a:srgbClr val="000090"/>
                </a:solidFill>
              </a:rPr>
              <a:t>HSV Council of PTAs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Approximately 7 $500 grants each fall and spring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Supporting 6 Nat’l PTA Standards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Fillable 1-page Form due 10/1 and 3/1</a:t>
            </a:r>
            <a:endParaRPr lang="en-US" sz="2000" b="1" dirty="0">
              <a:solidFill>
                <a:srgbClr val="000090"/>
              </a:solidFill>
            </a:endParaRPr>
          </a:p>
          <a:p>
            <a:r>
              <a:rPr lang="en-US" sz="2400" b="1" dirty="0" smtClean="0">
                <a:solidFill>
                  <a:srgbClr val="000090"/>
                </a:solidFill>
              </a:rPr>
              <a:t>PPG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Five $1,000 grants per calendar year (Jan-Dec) per school.  Due 11/10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STEM-related, &gt; 15 students, specific project</a:t>
            </a:r>
          </a:p>
          <a:p>
            <a:pPr lvl="1"/>
            <a:r>
              <a:rPr lang="en-US" sz="2000" b="1" dirty="0" smtClean="0">
                <a:solidFill>
                  <a:srgbClr val="000090"/>
                </a:solidFill>
              </a:rPr>
              <a:t>All HSV schools eligible</a:t>
            </a: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90"/>
                </a:solidFill>
                <a:latin typeface="Georgia"/>
                <a:cs typeface="Georgia"/>
              </a:rPr>
              <a:t> 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8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Parent </a:t>
            </a:r>
            <a:r>
              <a:rPr lang="en-US" sz="3600" b="1" dirty="0" smtClean="0">
                <a:solidFill>
                  <a:srgbClr val="000090"/>
                </a:solidFill>
              </a:rPr>
              <a:t>Financial Contributions</a:t>
            </a:r>
            <a: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  <a:t> </a:t>
            </a:r>
            <a:b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</a:br>
            <a:r>
              <a:rPr lang="en-US" sz="2800" b="1" dirty="0" smtClean="0">
                <a:solidFill>
                  <a:srgbClr val="000090"/>
                </a:solidFill>
              </a:rPr>
              <a:t>No Cost Examples</a:t>
            </a:r>
            <a:endParaRPr lang="en-US" sz="28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6924"/>
            <a:ext cx="8686800" cy="5331596"/>
          </a:xfrm>
        </p:spPr>
        <p:txBody>
          <a:bodyPr numCol="1">
            <a:no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Publix Scan Cards 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$250 for every $37,500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Kroger Community Rewards</a:t>
            </a:r>
          </a:p>
          <a:p>
            <a:pPr lvl="1"/>
            <a:r>
              <a:rPr lang="en-US" sz="1800" b="1" dirty="0">
                <a:solidFill>
                  <a:srgbClr val="000090"/>
                </a:solidFill>
              </a:rPr>
              <a:t>$</a:t>
            </a:r>
            <a:r>
              <a:rPr lang="en-US" sz="1800" b="1" dirty="0" smtClean="0">
                <a:solidFill>
                  <a:srgbClr val="000090"/>
                </a:solidFill>
              </a:rPr>
              <a:t>500K/year split based </a:t>
            </a:r>
            <a:r>
              <a:rPr lang="en-US" sz="1800" b="1" dirty="0">
                <a:solidFill>
                  <a:srgbClr val="000090"/>
                </a:solidFill>
              </a:rPr>
              <a:t>on # households, shopping frequency, amount spent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 Available through Kroger Plus Card scan at register (on-line registration required)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Amazon Smile</a:t>
            </a:r>
          </a:p>
          <a:p>
            <a:pPr lvl="1"/>
            <a:r>
              <a:rPr lang="en-US" sz="1800" b="1" dirty="0">
                <a:solidFill>
                  <a:srgbClr val="000090"/>
                </a:solidFill>
              </a:rPr>
              <a:t>0.5% of purchase </a:t>
            </a:r>
            <a:r>
              <a:rPr lang="en-US" sz="1800" b="1" dirty="0" smtClean="0">
                <a:solidFill>
                  <a:srgbClr val="000090"/>
                </a:solidFill>
              </a:rPr>
              <a:t>price requires parent on line registration (Smile.amazon.com)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Also requires organization representative, admin account, bank information</a:t>
            </a:r>
          </a:p>
          <a:p>
            <a:r>
              <a:rPr lang="en-US" sz="2400" b="1" dirty="0">
                <a:solidFill>
                  <a:srgbClr val="000090"/>
                </a:solidFill>
              </a:rPr>
              <a:t>Box Tops </a:t>
            </a:r>
          </a:p>
          <a:p>
            <a:pPr lvl="1"/>
            <a:r>
              <a:rPr lang="en-US" sz="1800" b="1" dirty="0">
                <a:solidFill>
                  <a:srgbClr val="000090"/>
                </a:solidFill>
              </a:rPr>
              <a:t>Costs:  advertising copies, </a:t>
            </a:r>
            <a:r>
              <a:rPr lang="en-US" sz="1800" b="1" dirty="0" smtClean="0">
                <a:solidFill>
                  <a:srgbClr val="000090"/>
                </a:solidFill>
              </a:rPr>
              <a:t>volunteers, </a:t>
            </a:r>
            <a:r>
              <a:rPr lang="en-US" sz="1800" b="1" dirty="0">
                <a:solidFill>
                  <a:srgbClr val="000090"/>
                </a:solidFill>
              </a:rPr>
              <a:t>celebration events</a:t>
            </a:r>
          </a:p>
          <a:p>
            <a:pPr lvl="1"/>
            <a:r>
              <a:rPr lang="en-US" sz="1800" b="1" dirty="0">
                <a:solidFill>
                  <a:srgbClr val="000090"/>
                </a:solidFill>
              </a:rPr>
              <a:t>Benefits:  no </a:t>
            </a:r>
            <a:r>
              <a:rPr lang="en-US" sz="1800" b="1" dirty="0" smtClean="0">
                <a:solidFill>
                  <a:srgbClr val="000090"/>
                </a:solidFill>
              </a:rPr>
              <a:t>cost </a:t>
            </a:r>
            <a:r>
              <a:rPr lang="en-US" sz="1800" b="1" dirty="0">
                <a:solidFill>
                  <a:srgbClr val="000090"/>
                </a:solidFill>
              </a:rPr>
              <a:t>to families, ease of extended families &amp; community to donate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Bottle Caps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Costs</a:t>
            </a:r>
            <a:r>
              <a:rPr lang="en-US" sz="1800" b="1" dirty="0">
                <a:solidFill>
                  <a:srgbClr val="000090"/>
                </a:solidFill>
              </a:rPr>
              <a:t>:  advertising copies, space, volunteers to count, cleanliness</a:t>
            </a:r>
          </a:p>
          <a:p>
            <a:pPr lvl="1"/>
            <a:r>
              <a:rPr lang="en-US" sz="1800" b="1" dirty="0">
                <a:solidFill>
                  <a:srgbClr val="000090"/>
                </a:solidFill>
              </a:rPr>
              <a:t>Benefits:  recycling, ease of extended families &amp; community to donate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90"/>
                </a:solidFill>
                <a:latin typeface="Georgia"/>
                <a:cs typeface="Georgia"/>
              </a:rPr>
              <a:t> 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Parent Financial Contributions</a:t>
            </a:r>
            <a: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  <a:t/>
            </a:r>
            <a:b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</a:br>
            <a:r>
              <a:rPr lang="en-US" sz="2800" b="1" dirty="0" smtClean="0">
                <a:solidFill>
                  <a:srgbClr val="000090"/>
                </a:solidFill>
              </a:rPr>
              <a:t>Minimal Cost Examples</a:t>
            </a:r>
            <a:endParaRPr lang="en-US" sz="2800" b="1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360" y="1428433"/>
            <a:ext cx="8422640" cy="4645795"/>
          </a:xfrm>
        </p:spPr>
        <p:txBody>
          <a:bodyPr numCol="1">
            <a:no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Marco’s Pizza for events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$5 All You Can Eat with PTA earning 50</a:t>
            </a:r>
            <a:r>
              <a:rPr lang="en-US" sz="1800" b="1" dirty="0">
                <a:solidFill>
                  <a:srgbClr val="000090"/>
                </a:solidFill>
              </a:rPr>
              <a:t>% </a:t>
            </a:r>
            <a:r>
              <a:rPr lang="en-US" sz="1800" b="1" dirty="0" smtClean="0">
                <a:solidFill>
                  <a:srgbClr val="000090"/>
                </a:solidFill>
              </a:rPr>
              <a:t>of sales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Marco’s provides </a:t>
            </a:r>
            <a:r>
              <a:rPr lang="en-US" sz="1800" b="1" dirty="0">
                <a:solidFill>
                  <a:srgbClr val="000090"/>
                </a:solidFill>
              </a:rPr>
              <a:t>p</a:t>
            </a:r>
            <a:r>
              <a:rPr lang="en-US" sz="1800" b="1" dirty="0" smtClean="0">
                <a:solidFill>
                  <a:srgbClr val="000090"/>
                </a:solidFill>
              </a:rPr>
              <a:t>izza, plates, napkins</a:t>
            </a:r>
            <a:r>
              <a:rPr lang="en-US" sz="1800" b="1" dirty="0">
                <a:solidFill>
                  <a:srgbClr val="000090"/>
                </a:solidFill>
              </a:rPr>
              <a:t> </a:t>
            </a:r>
            <a:r>
              <a:rPr lang="en-US" sz="1800" b="1" dirty="0" smtClean="0">
                <a:solidFill>
                  <a:srgbClr val="000090"/>
                </a:solidFill>
              </a:rPr>
              <a:t>and </a:t>
            </a:r>
            <a:r>
              <a:rPr lang="en-US" sz="1800" b="1" dirty="0">
                <a:solidFill>
                  <a:srgbClr val="000090"/>
                </a:solidFill>
              </a:rPr>
              <a:t>s</a:t>
            </a:r>
            <a:r>
              <a:rPr lang="en-US" sz="1800" b="1" dirty="0" smtClean="0">
                <a:solidFill>
                  <a:srgbClr val="000090"/>
                </a:solidFill>
              </a:rPr>
              <a:t>ervers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Family Event or PTA Meeting Concessions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Family convenience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PTA sets prices and provides volunteers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Candy-Grams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Schedule around holiday for candy costs and reason to send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Cost:  Lollipops and candy canes (low cost), tags, markers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Belk </a:t>
            </a:r>
            <a:r>
              <a:rPr lang="en-US" sz="2400" b="1" dirty="0">
                <a:solidFill>
                  <a:srgbClr val="000090"/>
                </a:solidFill>
              </a:rPr>
              <a:t>Charity Sale</a:t>
            </a:r>
          </a:p>
          <a:p>
            <a:pPr lvl="1"/>
            <a:r>
              <a:rPr lang="en-US" sz="1800" b="1" dirty="0">
                <a:solidFill>
                  <a:srgbClr val="000090"/>
                </a:solidFill>
              </a:rPr>
              <a:t>$5 </a:t>
            </a:r>
            <a:r>
              <a:rPr lang="en-US" sz="1800" b="1" dirty="0" smtClean="0">
                <a:solidFill>
                  <a:srgbClr val="000090"/>
                </a:solidFill>
              </a:rPr>
              <a:t>Coupon with PTA earning 100</a:t>
            </a:r>
            <a:r>
              <a:rPr lang="en-US" sz="1800" b="1" dirty="0">
                <a:solidFill>
                  <a:srgbClr val="000090"/>
                </a:solidFill>
              </a:rPr>
              <a:t>% </a:t>
            </a:r>
            <a:r>
              <a:rPr lang="en-US" sz="1800" b="1" dirty="0" smtClean="0">
                <a:solidFill>
                  <a:srgbClr val="000090"/>
                </a:solidFill>
              </a:rPr>
              <a:t>(available in Fall/Spring)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Some volunteer time required on day-of sale</a:t>
            </a:r>
            <a:endParaRPr lang="en-US" sz="1800" b="1" dirty="0">
              <a:solidFill>
                <a:srgbClr val="000090"/>
              </a:solidFill>
            </a:endParaRPr>
          </a:p>
          <a:p>
            <a:endParaRPr lang="en-US" sz="1800" b="1" dirty="0" smtClean="0">
              <a:solidFill>
                <a:srgbClr val="000090"/>
              </a:solidFill>
            </a:endParaRPr>
          </a:p>
          <a:p>
            <a:endParaRPr lang="en-US" sz="1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90"/>
                </a:solidFill>
                <a:latin typeface="Georgia"/>
                <a:cs typeface="Georgia"/>
              </a:rPr>
              <a:t> 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9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Parent Financial Contributions</a:t>
            </a:r>
            <a: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  <a:t/>
            </a:r>
            <a:br>
              <a:rPr lang="en-US" sz="3600" b="1" dirty="0" smtClean="0">
                <a:solidFill>
                  <a:srgbClr val="000090"/>
                </a:solidFill>
                <a:latin typeface="Calibri" panose="020F0502020204030204" pitchFamily="34" charset="0"/>
                <a:cs typeface="Georgia"/>
              </a:rPr>
            </a:br>
            <a:r>
              <a:rPr lang="en-US" sz="2800" b="1" dirty="0" smtClean="0">
                <a:solidFill>
                  <a:srgbClr val="000090"/>
                </a:solidFill>
              </a:rPr>
              <a:t>Moderate Cost Examples</a:t>
            </a:r>
            <a:endParaRPr lang="en-US" sz="2800" b="1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360" y="1112747"/>
            <a:ext cx="8422640" cy="5197983"/>
          </a:xfrm>
        </p:spPr>
        <p:txBody>
          <a:bodyPr numCol="1">
            <a:no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Spirit Days/Nights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10-20% of Sales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Advertising:  Newsletters, Weekly folders, Stickers, Yard Signs, Business Flags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Examples:  </a:t>
            </a:r>
            <a:r>
              <a:rPr lang="en-US" sz="1800" b="1" dirty="0" err="1" smtClean="0">
                <a:solidFill>
                  <a:srgbClr val="000090"/>
                </a:solidFill>
              </a:rPr>
              <a:t>Tortora’s</a:t>
            </a:r>
            <a:r>
              <a:rPr lang="en-US" sz="1800" b="1" dirty="0" smtClean="0">
                <a:solidFill>
                  <a:srgbClr val="000090"/>
                </a:solidFill>
              </a:rPr>
              <a:t> Pizza, </a:t>
            </a:r>
            <a:r>
              <a:rPr lang="en-US" sz="1800" b="1" dirty="0" err="1" smtClean="0">
                <a:solidFill>
                  <a:srgbClr val="000090"/>
                </a:solidFill>
              </a:rPr>
              <a:t>Buenavista</a:t>
            </a:r>
            <a:r>
              <a:rPr lang="en-US" sz="1800" b="1" dirty="0" smtClean="0">
                <a:solidFill>
                  <a:srgbClr val="000090"/>
                </a:solidFill>
              </a:rPr>
              <a:t>, Domino’s, Nothing But Noodles, Five Guys, Rosie’s, Hardees, Red Robin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Consider geographic diversity of school’s family population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Save Around HSV Coupon Books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Sell for $25 with PTA earning up to 50% of Sales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Books on consignment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Place in orientation packets, sell at orientation, open house</a:t>
            </a:r>
            <a:endParaRPr lang="en-US" sz="1800" b="1" dirty="0">
              <a:solidFill>
                <a:srgbClr val="000090"/>
              </a:solidFill>
            </a:endParaRPr>
          </a:p>
          <a:p>
            <a:r>
              <a:rPr lang="en-US" sz="2400" b="1" dirty="0">
                <a:solidFill>
                  <a:srgbClr val="000090"/>
                </a:solidFill>
              </a:rPr>
              <a:t>Spirit Wear (</a:t>
            </a:r>
            <a:r>
              <a:rPr lang="en-US" sz="2400" b="1" dirty="0" err="1">
                <a:solidFill>
                  <a:srgbClr val="000090"/>
                </a:solidFill>
              </a:rPr>
              <a:t>Ts</a:t>
            </a:r>
            <a:r>
              <a:rPr lang="en-US" sz="2400" b="1" dirty="0">
                <a:solidFill>
                  <a:srgbClr val="000090"/>
                </a:solidFill>
              </a:rPr>
              <a:t>)</a:t>
            </a:r>
          </a:p>
          <a:p>
            <a:pPr lvl="1"/>
            <a:r>
              <a:rPr lang="en-US" sz="1800" b="1" dirty="0">
                <a:solidFill>
                  <a:srgbClr val="000090"/>
                </a:solidFill>
              </a:rPr>
              <a:t>$8-10 per shirt profit</a:t>
            </a:r>
          </a:p>
          <a:p>
            <a:pPr lvl="1"/>
            <a:r>
              <a:rPr lang="en-US" sz="1800" b="1" dirty="0" smtClean="0">
                <a:solidFill>
                  <a:srgbClr val="000090"/>
                </a:solidFill>
              </a:rPr>
              <a:t>Sell </a:t>
            </a:r>
            <a:r>
              <a:rPr lang="en-US" sz="1800" b="1" dirty="0">
                <a:solidFill>
                  <a:srgbClr val="000090"/>
                </a:solidFill>
              </a:rPr>
              <a:t>w/initial PTA membership </a:t>
            </a:r>
            <a:r>
              <a:rPr lang="en-US" sz="1800" b="1" dirty="0" smtClean="0">
                <a:solidFill>
                  <a:srgbClr val="000090"/>
                </a:solidFill>
              </a:rPr>
              <a:t>forms or create an online store (nogginhed.com)</a:t>
            </a:r>
            <a:endParaRPr lang="en-US" sz="1800" b="1" dirty="0">
              <a:solidFill>
                <a:srgbClr val="000090"/>
              </a:solidFill>
            </a:endParaRPr>
          </a:p>
          <a:p>
            <a:pPr lvl="1"/>
            <a:r>
              <a:rPr lang="en-US" sz="1800" b="1" dirty="0">
                <a:solidFill>
                  <a:srgbClr val="000090"/>
                </a:solidFill>
              </a:rPr>
              <a:t>Universal design (kids’ design)</a:t>
            </a:r>
          </a:p>
          <a:p>
            <a:pPr lvl="1"/>
            <a:endParaRPr lang="en-US" sz="1800" b="1" dirty="0" smtClean="0">
              <a:solidFill>
                <a:srgbClr val="000090"/>
              </a:solidFill>
            </a:endParaRPr>
          </a:p>
          <a:p>
            <a:pPr lvl="1"/>
            <a:endParaRPr lang="en-US" sz="2000" b="1" dirty="0">
              <a:solidFill>
                <a:srgbClr val="000090"/>
              </a:solidFill>
            </a:endParaRPr>
          </a:p>
          <a:p>
            <a:pPr lvl="1"/>
            <a:endParaRPr lang="en-US" sz="1800" b="1" dirty="0">
              <a:solidFill>
                <a:srgbClr val="000090"/>
              </a:solidFill>
            </a:endParaRPr>
          </a:p>
          <a:p>
            <a:endParaRPr lang="en-US" sz="1800" b="1" dirty="0" smtClean="0">
              <a:solidFill>
                <a:srgbClr val="000090"/>
              </a:solidFill>
            </a:endParaRPr>
          </a:p>
          <a:p>
            <a:endParaRPr lang="en-US" sz="18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i="1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90"/>
                </a:solidFill>
                <a:latin typeface="Georgia"/>
                <a:cs typeface="Georgia"/>
              </a:rPr>
              <a:t> 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90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endParaRPr lang="en-US" sz="1800" dirty="0">
              <a:solidFill>
                <a:srgbClr val="000090"/>
              </a:solidFill>
              <a:latin typeface="Georgia"/>
              <a:cs typeface="Georg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5440" y="1078551"/>
            <a:ext cx="833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6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28392</TotalTime>
  <Words>1509</Words>
  <Application>Microsoft Office PowerPoint</Application>
  <PresentationFormat>On-screen Show (4:3)</PresentationFormat>
  <Paragraphs>358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Georgia</vt:lpstr>
      <vt:lpstr>Office Theme</vt:lpstr>
      <vt:lpstr>Show Me the Money  Thinking Outside the Box Tops</vt:lpstr>
      <vt:lpstr>Show Me the Money  Agenda</vt:lpstr>
      <vt:lpstr>Initial Thoughts</vt:lpstr>
      <vt:lpstr>Fundraising Considerations</vt:lpstr>
      <vt:lpstr>Sponsors &amp; Community Partners</vt:lpstr>
      <vt:lpstr>Grants  Potential Sources</vt:lpstr>
      <vt:lpstr>Parent Financial Contributions  No Cost Examples</vt:lpstr>
      <vt:lpstr>Parent Financial Contributions Minimal Cost Examples</vt:lpstr>
      <vt:lpstr>Parent Financial Contributions Moderate Cost Examples</vt:lpstr>
      <vt:lpstr>Parent Financial Contributions Direct Donations</vt:lpstr>
      <vt:lpstr>Matching Gifts</vt:lpstr>
      <vt:lpstr>Events &amp; Activities</vt:lpstr>
      <vt:lpstr>Events &amp; Activities (cont.)</vt:lpstr>
      <vt:lpstr>Elementary School Example</vt:lpstr>
      <vt:lpstr>Elementary School Example 2015-2016 Income</vt:lpstr>
      <vt:lpstr>Direct Donation Program</vt:lpstr>
      <vt:lpstr>Community Partner Program</vt:lpstr>
      <vt:lpstr>Boosterthon Fun Run</vt:lpstr>
      <vt:lpstr>Other Thoughts</vt:lpstr>
      <vt:lpstr>Other Thoughts (cont.)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Cindi Williamson</dc:creator>
  <cp:lastModifiedBy>Debbie</cp:lastModifiedBy>
  <cp:revision>200</cp:revision>
  <cp:lastPrinted>2017-07-13T17:26:51Z</cp:lastPrinted>
  <dcterms:created xsi:type="dcterms:W3CDTF">2012-09-13T02:52:21Z</dcterms:created>
  <dcterms:modified xsi:type="dcterms:W3CDTF">2017-07-24T20:37:06Z</dcterms:modified>
</cp:coreProperties>
</file>