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57" r:id="rId3"/>
    <p:sldId id="256" r:id="rId4"/>
    <p:sldId id="258" r:id="rId5"/>
    <p:sldId id="276" r:id="rId6"/>
    <p:sldId id="286" r:id="rId7"/>
    <p:sldId id="287" r:id="rId8"/>
    <p:sldId id="277" r:id="rId9"/>
    <p:sldId id="279" r:id="rId10"/>
    <p:sldId id="260" r:id="rId11"/>
    <p:sldId id="288" r:id="rId12"/>
    <p:sldId id="28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4686" autoAdjust="0"/>
  </p:normalViewPr>
  <p:slideViewPr>
    <p:cSldViewPr>
      <p:cViewPr varScale="1">
        <p:scale>
          <a:sx n="84" d="100"/>
          <a:sy n="84" d="100"/>
        </p:scale>
        <p:origin x="-1426" y="1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4B2FE-AC62-4ACC-9A33-890935F148C4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7FE4-3325-4C25-BE85-784E25CC46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4B2FE-AC62-4ACC-9A33-890935F148C4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7FE4-3325-4C25-BE85-784E25CC46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4B2FE-AC62-4ACC-9A33-890935F148C4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7FE4-3325-4C25-BE85-784E25CC46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4B2FE-AC62-4ACC-9A33-890935F148C4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7FE4-3325-4C25-BE85-784E25CC46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4B2FE-AC62-4ACC-9A33-890935F148C4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7FE4-3325-4C25-BE85-784E25CC46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4B2FE-AC62-4ACC-9A33-890935F148C4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7FE4-3325-4C25-BE85-784E25CC46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4B2FE-AC62-4ACC-9A33-890935F148C4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7FE4-3325-4C25-BE85-784E25CC46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4B2FE-AC62-4ACC-9A33-890935F148C4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7FE4-3325-4C25-BE85-784E25CC46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4B2FE-AC62-4ACC-9A33-890935F148C4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7FE4-3325-4C25-BE85-784E25CC46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4B2FE-AC62-4ACC-9A33-890935F148C4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7FE4-3325-4C25-BE85-784E25CC46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4B2FE-AC62-4ACC-9A33-890935F148C4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7FE4-3325-4C25-BE85-784E25CC46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4B2FE-AC62-4ACC-9A33-890935F148C4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97FE4-3325-4C25-BE85-784E25CC46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Six National Standards</a:t>
            </a:r>
            <a:endParaRPr lang="en-US" dirty="0"/>
          </a:p>
        </p:txBody>
      </p:sp>
      <p:pic>
        <p:nvPicPr>
          <p:cNvPr id="4" name="Content Placeholder 3" descr="globe hand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0" y="1905000"/>
            <a:ext cx="5877140" cy="2723994"/>
          </a:xfrm>
          <a:ln w="28575">
            <a:solidFill>
              <a:schemeClr val="bg1">
                <a:alpha val="27000"/>
              </a:schemeClr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762000" y="5486400"/>
            <a:ext cx="792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Every Child.   One Voice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Sharing Power 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4114800" cy="3352800"/>
          </a:xfrm>
        </p:spPr>
        <p:txBody>
          <a:bodyPr>
            <a:normAutofit/>
          </a:bodyPr>
          <a:lstStyle/>
          <a:p>
            <a:endParaRPr lang="en-US" sz="2800" dirty="0" smtClean="0">
              <a:latin typeface="Eras Light ITC" pitchFamily="34" charset="0"/>
            </a:endParaRPr>
          </a:p>
          <a:p>
            <a:r>
              <a:rPr lang="en-US" sz="2800" dirty="0" smtClean="0">
                <a:latin typeface="Eras Light ITC" pitchFamily="34" charset="0"/>
              </a:rPr>
              <a:t>Work Together</a:t>
            </a:r>
          </a:p>
          <a:p>
            <a:pPr lvl="1"/>
            <a:r>
              <a:rPr lang="en-US" sz="2400" dirty="0" smtClean="0">
                <a:latin typeface="Eras Light ITC" pitchFamily="34" charset="0"/>
              </a:rPr>
              <a:t>With Each Other</a:t>
            </a:r>
          </a:p>
          <a:p>
            <a:pPr lvl="1"/>
            <a:r>
              <a:rPr lang="en-US" sz="2400" dirty="0" smtClean="0">
                <a:latin typeface="Eras Light ITC" pitchFamily="34" charset="0"/>
              </a:rPr>
              <a:t>With your Members</a:t>
            </a:r>
          </a:p>
          <a:p>
            <a:pPr lvl="1"/>
            <a:r>
              <a:rPr lang="en-US" sz="2400" dirty="0" smtClean="0">
                <a:latin typeface="Eras Light ITC" pitchFamily="34" charset="0"/>
              </a:rPr>
              <a:t>With the Principal</a:t>
            </a:r>
          </a:p>
          <a:p>
            <a:pPr lvl="1"/>
            <a:r>
              <a:rPr lang="en-US" sz="2400" dirty="0" smtClean="0">
                <a:latin typeface="Eras Light ITC" pitchFamily="34" charset="0"/>
              </a:rPr>
              <a:t>With the Faculty</a:t>
            </a:r>
            <a:endParaRPr lang="en-US" sz="2800" dirty="0" smtClean="0">
              <a:latin typeface="Eras Light ITC" pitchFamily="34" charset="0"/>
            </a:endParaRPr>
          </a:p>
          <a:p>
            <a:pPr>
              <a:buNone/>
            </a:pPr>
            <a:endParaRPr lang="en-US" sz="2800" dirty="0">
              <a:latin typeface="Eras Light ITC" pitchFamily="34" charset="0"/>
            </a:endParaRPr>
          </a:p>
          <a:p>
            <a:endParaRPr lang="en-US" dirty="0"/>
          </a:p>
        </p:txBody>
      </p:sp>
      <p:pic>
        <p:nvPicPr>
          <p:cNvPr id="5122" name="Picture 2" descr="C:\Users\Elisa Ferrell\Pictures\75904619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800600" y="2360485"/>
            <a:ext cx="4114800" cy="2746629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1"/>
            <a:ext cx="39624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Eras Light ITC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Sharing Power 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4114800" cy="3352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Eras Light ITC" pitchFamily="34" charset="0"/>
              </a:rPr>
              <a:t>You can’t do it all alone.  </a:t>
            </a:r>
          </a:p>
          <a:p>
            <a:pPr>
              <a:buNone/>
            </a:pPr>
            <a:r>
              <a:rPr lang="en-US" sz="2800" dirty="0" smtClean="0">
                <a:latin typeface="Eras Light ITC" pitchFamily="34" charset="0"/>
              </a:rPr>
              <a:t>One man bands are fascinating at first, but after awhile…..they are kind of annoying.</a:t>
            </a:r>
            <a:endParaRPr lang="en-US" sz="2800" dirty="0">
              <a:latin typeface="Eras Light ITC" pitchFamily="34" charset="0"/>
            </a:endParaRPr>
          </a:p>
          <a:p>
            <a:endParaRPr lang="en-US" dirty="0"/>
          </a:p>
        </p:txBody>
      </p:sp>
      <p:pic>
        <p:nvPicPr>
          <p:cNvPr id="5122" name="Picture 2" descr="C:\Users\Elisa Ferrell\Pictures\75904619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724400" y="1600200"/>
            <a:ext cx="3018624" cy="4684074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1"/>
            <a:ext cx="39624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Eras Light ITC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Collaborating with Community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4114800" cy="5029200"/>
          </a:xfrm>
        </p:spPr>
        <p:txBody>
          <a:bodyPr>
            <a:normAutofit/>
          </a:bodyPr>
          <a:lstStyle/>
          <a:p>
            <a:endParaRPr lang="en-US" sz="2800" dirty="0">
              <a:latin typeface="Eras Light ITC" pitchFamily="34" charset="0"/>
            </a:endParaRPr>
          </a:p>
          <a:p>
            <a:endParaRPr lang="en-US" sz="2800" dirty="0" smtClean="0">
              <a:latin typeface="Eras Light ITC" pitchFamily="34" charset="0"/>
            </a:endParaRPr>
          </a:p>
          <a:p>
            <a:pPr>
              <a:buNone/>
            </a:pPr>
            <a:endParaRPr lang="en-US" sz="2800" dirty="0">
              <a:latin typeface="Eras Light ITC" pitchFamily="34" charset="0"/>
            </a:endParaRPr>
          </a:p>
          <a:p>
            <a:endParaRPr lang="en-US" dirty="0"/>
          </a:p>
        </p:txBody>
      </p:sp>
      <p:pic>
        <p:nvPicPr>
          <p:cNvPr id="5122" name="Picture 2" descr="C:\Users\Elisa Ferrell\Pictures\75904619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533900" y="1600200"/>
            <a:ext cx="4267200" cy="4267200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752600"/>
            <a:ext cx="38100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as Light ITC" pitchFamily="34" charset="0"/>
                <a:ea typeface="+mn-ea"/>
                <a:cs typeface="+mn-cs"/>
              </a:rPr>
              <a:t>What is your definition of collaborating?  Having Kohl’s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as Light ITC" pitchFamily="34" charset="0"/>
                <a:ea typeface="+mn-ea"/>
                <a:cs typeface="+mn-cs"/>
              </a:rPr>
              <a:t>Cares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as Light ITC" pitchFamily="34" charset="0"/>
                <a:ea typeface="+mn-ea"/>
                <a:cs typeface="+mn-cs"/>
              </a:rPr>
              <a:t>give you $500?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Eras Light ITC" pitchFamily="34" charset="0"/>
                <a:ea typeface="+mn-ea"/>
                <a:cs typeface="+mn-cs"/>
              </a:rPr>
              <a:t>  Having Publix donate cookies and lemonade?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800" baseline="0" dirty="0" smtClean="0">
                <a:latin typeface="Eras Light ITC" pitchFamily="34" charset="0"/>
              </a:rPr>
              <a:t>How has </a:t>
            </a:r>
            <a:r>
              <a:rPr lang="en-US" sz="2800" baseline="0" dirty="0" smtClean="0">
                <a:latin typeface="Eras Light ITC" pitchFamily="34" charset="0"/>
              </a:rPr>
              <a:t>your</a:t>
            </a:r>
            <a:r>
              <a:rPr lang="en-US" sz="2800" dirty="0" smtClean="0">
                <a:latin typeface="Eras Light ITC" pitchFamily="34" charset="0"/>
              </a:rPr>
              <a:t> school</a:t>
            </a:r>
            <a:r>
              <a:rPr lang="en-US" sz="2800" baseline="0" dirty="0" smtClean="0">
                <a:latin typeface="Eras Light ITC" pitchFamily="34" charset="0"/>
              </a:rPr>
              <a:t> </a:t>
            </a:r>
            <a:r>
              <a:rPr lang="en-US" sz="2800" baseline="0" dirty="0" smtClean="0">
                <a:latin typeface="Eras Light ITC" pitchFamily="34" charset="0"/>
              </a:rPr>
              <a:t>been a good community member?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Eras Light ITC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PTA?</a:t>
            </a:r>
            <a:endParaRPr lang="en-US" dirty="0"/>
          </a:p>
        </p:txBody>
      </p:sp>
      <p:pic>
        <p:nvPicPr>
          <p:cNvPr id="2050" name="Picture 2" descr="C:\Users\Elisa Ferrell\Pictures\9623955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191000" y="2209800"/>
            <a:ext cx="4453208" cy="2735041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609600" y="2362200"/>
            <a:ext cx="3124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dirty="0" smtClean="0">
                <a:latin typeface="Eras Light ITC" pitchFamily="34" charset="0"/>
              </a:rPr>
              <a:t>Fall Festival?</a:t>
            </a:r>
          </a:p>
          <a:p>
            <a:pPr algn="r"/>
            <a:r>
              <a:rPr lang="en-US" sz="3600" dirty="0" smtClean="0">
                <a:latin typeface="Eras Light ITC" pitchFamily="34" charset="0"/>
              </a:rPr>
              <a:t>Book Fairs? Fun Runs?</a:t>
            </a:r>
          </a:p>
          <a:p>
            <a:pPr algn="r"/>
            <a:r>
              <a:rPr lang="en-US" sz="3600" dirty="0" smtClean="0">
                <a:latin typeface="Eras Light ITC" pitchFamily="34" charset="0"/>
              </a:rPr>
              <a:t>Fundraising?</a:t>
            </a:r>
            <a:endParaRPr lang="en-US" sz="3600" dirty="0">
              <a:latin typeface="Eras Light IT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317625"/>
          </a:xfrm>
        </p:spPr>
        <p:txBody>
          <a:bodyPr>
            <a:normAutofit fontScale="90000"/>
          </a:bodyPr>
          <a:lstStyle/>
          <a:p>
            <a:r>
              <a:rPr lang="en-US" sz="5400" dirty="0" smtClean="0">
                <a:latin typeface="Bodoni MT Black" pitchFamily="18" charset="0"/>
              </a:rPr>
              <a:t>Your Mission, Should you Choose to Accept it….</a:t>
            </a:r>
            <a:endParaRPr lang="en-US" sz="5400" dirty="0">
              <a:latin typeface="Bodoni MT Black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410200"/>
            <a:ext cx="9144000" cy="8382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Eras Light ITC" pitchFamily="34" charset="0"/>
              </a:rPr>
              <a:t>Student Achievement and Parent Engagement</a:t>
            </a:r>
          </a:p>
          <a:p>
            <a:endParaRPr lang="en-US" sz="3600" dirty="0">
              <a:latin typeface="Eras Light ITC" pitchFamily="34" charset="0"/>
            </a:endParaRPr>
          </a:p>
        </p:txBody>
      </p:sp>
      <p:pic>
        <p:nvPicPr>
          <p:cNvPr id="1028" name="Picture 4" descr="C:\Users\Elisa Ferrell\Pictures\10146228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209800" y="1522080"/>
            <a:ext cx="5029200" cy="3621024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Welcoming All Families</a:t>
            </a:r>
            <a:endParaRPr lang="en-US" dirty="0"/>
          </a:p>
        </p:txBody>
      </p:sp>
      <p:pic>
        <p:nvPicPr>
          <p:cNvPr id="3074" name="Picture 2" descr="C:\Users\Elisa Ferrell\Pictures\9637674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362200" y="1219200"/>
            <a:ext cx="4301385" cy="3371813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0" y="4648200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Eras Light ITC" pitchFamily="34" charset="0"/>
              </a:rPr>
              <a:t>Do people feel welcomed? Do they feel left out, do they feel marginalized?  Worse, do they want to be left out?</a:t>
            </a:r>
          </a:p>
          <a:p>
            <a:pPr algn="ctr"/>
            <a:endParaRPr lang="en-US" sz="3200" dirty="0">
              <a:latin typeface="Eras Light IT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Communicating Effectively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098" name="Picture 2" descr="C:\Users\Elisa Ferrell\Pictures\AB0719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759452" y="1752600"/>
            <a:ext cx="3929895" cy="2809875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0" y="48768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Eras Light ITC" pitchFamily="34" charset="0"/>
              </a:rPr>
              <a:t>Not just prolifically.</a:t>
            </a:r>
            <a:endParaRPr lang="en-US" sz="3200" dirty="0">
              <a:latin typeface="Eras Light IT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Communicating Effectively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098" name="Picture 2" descr="C:\Users\Elisa Ferrell\Pictures\AB0719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286000" y="1371600"/>
            <a:ext cx="4860548" cy="3244415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0" y="48768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Eras Light ITC" pitchFamily="34" charset="0"/>
              </a:rPr>
              <a:t>Always professionally.</a:t>
            </a:r>
            <a:endParaRPr lang="en-US" sz="3200" dirty="0">
              <a:latin typeface="Eras Light IT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Communicating Effectively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098" name="Picture 2" descr="C:\Users\Elisa Ferrell\Pictures\AB0719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286001" y="1371600"/>
            <a:ext cx="4860546" cy="3244415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0" y="487680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Eras Light ITC" pitchFamily="34" charset="0"/>
              </a:rPr>
              <a:t>Behave discreetly. </a:t>
            </a:r>
          </a:p>
          <a:p>
            <a:pPr algn="ctr"/>
            <a:r>
              <a:rPr lang="en-US" sz="3200" dirty="0" smtClean="0">
                <a:latin typeface="Eras Light ITC" pitchFamily="34" charset="0"/>
              </a:rPr>
              <a:t>What happens at </a:t>
            </a:r>
            <a:r>
              <a:rPr lang="en-US" sz="3200" dirty="0" smtClean="0">
                <a:latin typeface="Eras Light ITC" pitchFamily="34" charset="0"/>
              </a:rPr>
              <a:t>your school </a:t>
            </a:r>
            <a:r>
              <a:rPr lang="en-US" sz="3200" dirty="0" smtClean="0">
                <a:latin typeface="Eras Light ITC" pitchFamily="34" charset="0"/>
              </a:rPr>
              <a:t>stays </a:t>
            </a:r>
            <a:r>
              <a:rPr lang="en-US" sz="3200" dirty="0" smtClean="0">
                <a:latin typeface="Eras Light ITC" pitchFamily="34" charset="0"/>
              </a:rPr>
              <a:t>at your school.</a:t>
            </a:r>
            <a:endParaRPr lang="en-US" sz="3200" dirty="0">
              <a:latin typeface="Eras Light IT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Supporting Student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4724400" cy="26670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Eras Light ITC" pitchFamily="34" charset="0"/>
              </a:rPr>
              <a:t>Do your programs and activities come back to the mission statement?  Supporting student achievement and parental involvement.</a:t>
            </a:r>
          </a:p>
          <a:p>
            <a:r>
              <a:rPr lang="en-US" sz="2000" dirty="0" smtClean="0">
                <a:latin typeface="Eras Light ITC" pitchFamily="34" charset="0"/>
              </a:rPr>
              <a:t>“We have always done </a:t>
            </a:r>
            <a:r>
              <a:rPr lang="en-US" sz="2000" dirty="0" smtClean="0">
                <a:latin typeface="Eras Light ITC" pitchFamily="34" charset="0"/>
              </a:rPr>
              <a:t>this” </a:t>
            </a:r>
            <a:r>
              <a:rPr lang="en-US" sz="2000" dirty="0" smtClean="0">
                <a:latin typeface="Eras Light ITC" pitchFamily="34" charset="0"/>
              </a:rPr>
              <a:t>is not a good enough reason to have a program or event.</a:t>
            </a:r>
          </a:p>
          <a:p>
            <a:pPr>
              <a:buNone/>
            </a:pPr>
            <a:endParaRPr lang="en-US" sz="2000" dirty="0" smtClean="0">
              <a:latin typeface="Eras Light ITC" pitchFamily="34" charset="0"/>
            </a:endParaRPr>
          </a:p>
          <a:p>
            <a:endParaRPr lang="en-US" sz="2000" dirty="0" smtClean="0">
              <a:latin typeface="Eras Light ITC" pitchFamily="34" charset="0"/>
            </a:endParaRPr>
          </a:p>
        </p:txBody>
      </p:sp>
      <p:pic>
        <p:nvPicPr>
          <p:cNvPr id="12290" name="Picture 2" descr="C:\Users\Elisa Ferrell\Pictures\91516811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330190" y="1600200"/>
            <a:ext cx="2848356" cy="4267200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Speaking Up for Every Child</a:t>
            </a:r>
            <a:endParaRPr lang="en-US" dirty="0"/>
          </a:p>
        </p:txBody>
      </p:sp>
      <p:pic>
        <p:nvPicPr>
          <p:cNvPr id="12290" name="Picture 2" descr="C:\Users\Elisa Ferrell\Pictures\91516811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819400" y="1295400"/>
            <a:ext cx="3612753" cy="3612753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0" y="533400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Eras Light ITC" pitchFamily="34" charset="0"/>
              </a:rPr>
              <a:t>Are you speaking up for the students, or are you speaking for yourself?</a:t>
            </a:r>
            <a:endParaRPr lang="en-US" sz="3200" dirty="0">
              <a:latin typeface="Eras Light IT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</TotalTime>
  <Words>232</Words>
  <Application>Microsoft Office PowerPoint</Application>
  <PresentationFormat>On-screen Show (4:3)</PresentationFormat>
  <Paragraphs>37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Six National Standards</vt:lpstr>
      <vt:lpstr>Why PTA?</vt:lpstr>
      <vt:lpstr>Your Mission, Should you Choose to Accept it….</vt:lpstr>
      <vt:lpstr>Welcoming All Families</vt:lpstr>
      <vt:lpstr>Communicating Effectively </vt:lpstr>
      <vt:lpstr>Communicating Effectively </vt:lpstr>
      <vt:lpstr>Communicating Effectively </vt:lpstr>
      <vt:lpstr>Supporting Student Success</vt:lpstr>
      <vt:lpstr>Speaking Up for Every Child</vt:lpstr>
      <vt:lpstr>Sharing Power  </vt:lpstr>
      <vt:lpstr>Sharing Power  </vt:lpstr>
      <vt:lpstr>Collaborating with Community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Advocacy</dc:title>
  <dc:creator>Elisa Ferrell</dc:creator>
  <cp:lastModifiedBy>Elisa</cp:lastModifiedBy>
  <cp:revision>94</cp:revision>
  <dcterms:created xsi:type="dcterms:W3CDTF">2011-06-24T00:36:46Z</dcterms:created>
  <dcterms:modified xsi:type="dcterms:W3CDTF">2013-02-05T18:53:19Z</dcterms:modified>
</cp:coreProperties>
</file>