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3004800" cy="9753600"/>
  <p:notesSz cx="7077075" cy="9393238"/>
  <p:defaultTextStyle>
    <a:lvl1pPr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1pPr>
    <a:lvl2pPr indent="228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2pPr>
    <a:lvl3pPr indent="457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3pPr>
    <a:lvl4pPr indent="685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4pPr>
    <a:lvl5pPr indent="9144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5pPr>
    <a:lvl6pPr indent="11430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6pPr>
    <a:lvl7pPr indent="13716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7pPr>
    <a:lvl8pPr indent="16002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8pPr>
    <a:lvl9pPr indent="1828800" algn="ctr" defTabSz="584200">
      <a:defRPr sz="3200">
        <a:solidFill>
          <a:srgbClr val="546056"/>
        </a:solidFill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B06D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18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</p:spPr>
        <p:txBody>
          <a:bodyPr lIns="94110" tIns="47055" rIns="94110" bIns="47055"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43610" y="4461788"/>
            <a:ext cx="5189855" cy="4226957"/>
          </a:xfrm>
          <a:prstGeom prst="rect">
            <a:avLst/>
          </a:prstGeom>
        </p:spPr>
        <p:txBody>
          <a:bodyPr lIns="94110" tIns="47055" rIns="94110" bIns="47055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242625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546056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717D75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+mn-lt"/>
          <a:ea typeface="+mn-ea"/>
          <a:cs typeface="+mn-cs"/>
          <a:sym typeface="Palatino"/>
        </a:defRPr>
      </a:lvl9pPr>
    </p:titleStyle>
    <p:bodyStyle>
      <a:lvl1pPr marL="5334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1pPr>
      <a:lvl2pPr marL="10668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2pPr>
      <a:lvl3pPr marL="16002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3pPr>
      <a:lvl4pPr marL="21336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4pPr>
      <a:lvl5pPr marL="26670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5pPr>
      <a:lvl6pPr marL="32004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6pPr>
      <a:lvl7pPr marL="37338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7pPr>
      <a:lvl8pPr marL="42672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8pPr>
      <a:lvl9pPr marL="4800600" indent="-533400" defTabSz="584200">
        <a:spcBef>
          <a:spcPts val="4200"/>
        </a:spcBef>
        <a:buSzPct val="40000"/>
        <a:buBlip>
          <a:blip r:embed="rId16"/>
        </a:buBlip>
        <a:defRPr sz="4300">
          <a:solidFill>
            <a:srgbClr val="546056"/>
          </a:solidFill>
          <a:latin typeface="+mn-lt"/>
          <a:ea typeface="+mn-ea"/>
          <a:cs typeface="+mn-cs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liz.boykin@comcast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60831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546056"/>
                </a:solidFill>
              </a:rPr>
              <a:t>National, State, and Local PTA</a:t>
            </a:r>
          </a:p>
          <a:p>
            <a:pPr lvl="0" defTabSz="560831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546056"/>
                </a:solidFill>
              </a:rPr>
              <a:t>Awards &amp; Grants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47700" y="6718300"/>
            <a:ext cx="11709400" cy="1397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 dirty="0">
                <a:solidFill>
                  <a:srgbClr val="717D75"/>
                </a:solidFill>
              </a:rPr>
              <a:t>Summer Leadership Training </a:t>
            </a:r>
            <a:r>
              <a:rPr sz="3200" i="1" dirty="0" smtClean="0">
                <a:solidFill>
                  <a:srgbClr val="717D75"/>
                </a:solidFill>
              </a:rPr>
              <a:t>20</a:t>
            </a:r>
            <a:r>
              <a:rPr lang="en-US" sz="3200" i="1" dirty="0" smtClean="0">
                <a:solidFill>
                  <a:srgbClr val="717D75"/>
                </a:solidFill>
              </a:rPr>
              <a:t>17</a:t>
            </a:r>
            <a:endParaRPr sz="3200" i="1" dirty="0">
              <a:solidFill>
                <a:srgbClr val="717D75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3200" i="1" dirty="0" smtClean="0">
                <a:solidFill>
                  <a:srgbClr val="717D75"/>
                </a:solidFill>
              </a:rPr>
              <a:t>Liz Boykin</a:t>
            </a:r>
            <a:r>
              <a:rPr sz="3200" i="1" dirty="0" smtClean="0">
                <a:solidFill>
                  <a:srgbClr val="717D75"/>
                </a:solidFill>
              </a:rPr>
              <a:t>, </a:t>
            </a:r>
            <a:r>
              <a:rPr sz="3200" i="1" dirty="0">
                <a:solidFill>
                  <a:srgbClr val="717D75"/>
                </a:solidFill>
              </a:rPr>
              <a:t>HCPTA VP of </a:t>
            </a:r>
            <a:r>
              <a:rPr sz="3200" i="1" dirty="0" smtClean="0">
                <a:solidFill>
                  <a:srgbClr val="717D75"/>
                </a:solidFill>
              </a:rPr>
              <a:t>Programs</a:t>
            </a:r>
            <a:r>
              <a:rPr lang="en-US" sz="3200" i="1" dirty="0" smtClean="0">
                <a:solidFill>
                  <a:srgbClr val="717D75"/>
                </a:solidFill>
              </a:rPr>
              <a:t> 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3200" i="1" dirty="0" smtClean="0">
                <a:solidFill>
                  <a:srgbClr val="717D75"/>
                </a:solidFill>
              </a:rPr>
              <a:t>Vanessa Colebaugh, Programs Chair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endParaRPr sz="3200" i="1" dirty="0">
              <a:solidFill>
                <a:srgbClr val="717D7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40" b="1" dirty="0">
                <a:solidFill>
                  <a:srgbClr val="FFFFFF">
                    <a:alpha val="95000"/>
                  </a:srgbClr>
                </a:solidFill>
              </a:rPr>
              <a:t>AWARDS - Local (HCPTA) and Alabama PTA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576089" y="2895600"/>
            <a:ext cx="5413177" cy="6682383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Supportive of PTA, number of years in education, effective advocate, parent/family involvement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Nominated by school they serve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46056"/>
                </a:solidFill>
              </a:rPr>
              <a:t>Non-certified staff members</a:t>
            </a:r>
          </a:p>
        </p:txBody>
      </p:sp>
      <p:sp>
        <p:nvSpPr>
          <p:cNvPr id="85" name="Shape 85"/>
          <p:cNvSpPr/>
          <p:nvPr/>
        </p:nvSpPr>
        <p:spPr>
          <a:xfrm>
            <a:off x="393225" y="2514600"/>
            <a:ext cx="717441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4500" b="1" u="sng" dirty="0">
                <a:solidFill>
                  <a:srgbClr val="546056"/>
                </a:solidFill>
              </a:rPr>
              <a:t>Outstanding Support Staff</a:t>
            </a:r>
          </a:p>
        </p:txBody>
      </p:sp>
      <p:pic>
        <p:nvPicPr>
          <p:cNvPr id="86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1503" y="3759200"/>
            <a:ext cx="2292514" cy="223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71954" y="2514600"/>
            <a:ext cx="3441701" cy="218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00554" y="6745882"/>
            <a:ext cx="32131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21760" y="6343699"/>
            <a:ext cx="2032001" cy="273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82199" y="4862636"/>
            <a:ext cx="1821211" cy="1821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Table 92"/>
          <p:cNvGraphicFramePr/>
          <p:nvPr>
            <p:extLst>
              <p:ext uri="{D42A27DB-BD31-4B8C-83A1-F6EECF244321}">
                <p14:modId xmlns:p14="http://schemas.microsoft.com/office/powerpoint/2010/main" val="686539200"/>
              </p:ext>
            </p:extLst>
          </p:nvPr>
        </p:nvGraphicFramePr>
        <p:xfrm>
          <a:off x="1041400" y="710902"/>
          <a:ext cx="11459237" cy="84928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01207"/>
                <a:gridCol w="1391606"/>
                <a:gridCol w="1391606"/>
                <a:gridCol w="1391606"/>
                <a:gridCol w="1391606"/>
                <a:gridCol w="1391606"/>
              </a:tblGrid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Leadership Awards Scoring Rubric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Outstanding Teacher - Elementary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gridSpan="3"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of the Year (Elementary)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OT-E-1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OT-E-2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OT-E-3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OT-E-4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OT-E-5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 gridSpan="3"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 score </a:t>
                      </a:r>
                      <a:r>
                        <a:rPr sz="1100" b="1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 </a:t>
                      </a:r>
                      <a:r>
                        <a:rPr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packet based on the following criteria: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Supportive of PTA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years in education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 gridSpan="2"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Effective advocate for children and youth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Civic contributions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Parent/family involvement (20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 style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Supplemental materials (20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impression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(100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7700" y="6261100"/>
            <a:ext cx="11709400" cy="14224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546056"/>
                </a:solidFill>
              </a:rPr>
              <a:t>Questions?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647700" y="7861300"/>
            <a:ext cx="11709400" cy="1422400"/>
          </a:xfrm>
          <a:prstGeom prst="rect">
            <a:avLst/>
          </a:prstGeom>
        </p:spPr>
        <p:txBody>
          <a:bodyPr/>
          <a:lstStyle/>
          <a:p>
            <a:pPr lvl="0" defTabSz="490727">
              <a:defRPr sz="1800" i="0">
                <a:solidFill>
                  <a:srgbClr val="000000"/>
                </a:solidFill>
              </a:defRPr>
            </a:pPr>
            <a:r>
              <a:rPr lang="en-US" sz="2688" dirty="0" smtClean="0"/>
              <a:t>Liz Boykin, HCPTA VP of Programs</a:t>
            </a:r>
            <a:endParaRPr sz="2688" dirty="0">
              <a:solidFill>
                <a:srgbClr val="717D75"/>
              </a:solidFill>
            </a:endParaRPr>
          </a:p>
          <a:p>
            <a:pPr lvl="0" defTabSz="490727">
              <a:defRPr sz="1800" i="0">
                <a:solidFill>
                  <a:srgbClr val="000000"/>
                </a:solidFill>
              </a:defRPr>
            </a:pPr>
            <a:r>
              <a:rPr lang="en-US" sz="2688" u="sng" dirty="0">
                <a:hlinkClick r:id="rId2"/>
              </a:rPr>
              <a:t>l</a:t>
            </a:r>
            <a:r>
              <a:rPr lang="en-US" sz="2688" u="sng" dirty="0" smtClean="0">
                <a:hlinkClick r:id="rId2"/>
              </a:rPr>
              <a:t>iz.boykin@comcast.net</a:t>
            </a:r>
            <a:r>
              <a:rPr lang="en-US" sz="2688" u="sng" dirty="0" smtClean="0"/>
              <a:t> </a:t>
            </a:r>
            <a:endParaRPr sz="2688" i="1" dirty="0">
              <a:solidFill>
                <a:srgbClr val="717D75"/>
              </a:solidFill>
            </a:endParaRPr>
          </a:p>
          <a:p>
            <a:pPr lvl="0" defTabSz="490727">
              <a:defRPr sz="1800" i="0">
                <a:solidFill>
                  <a:srgbClr val="000000"/>
                </a:solidFill>
              </a:defRPr>
            </a:pPr>
            <a:r>
              <a:rPr sz="2688" i="1" dirty="0" smtClean="0">
                <a:solidFill>
                  <a:srgbClr val="717D75"/>
                </a:solidFill>
              </a:rPr>
              <a:t>256-</a:t>
            </a:r>
            <a:r>
              <a:rPr lang="en-US" sz="2688" i="1" dirty="0" smtClean="0">
                <a:solidFill>
                  <a:srgbClr val="717D75"/>
                </a:solidFill>
              </a:rPr>
              <a:t>337-8054</a:t>
            </a:r>
            <a:endParaRPr sz="2688" i="1" dirty="0">
              <a:solidFill>
                <a:srgbClr val="717D75"/>
              </a:solidFill>
            </a:endParaRPr>
          </a:p>
        </p:txBody>
      </p:sp>
      <p:pic>
        <p:nvPicPr>
          <p:cNvPr id="96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4507" y="1209426"/>
            <a:ext cx="7395786" cy="4155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1360761" y="3276600"/>
            <a:ext cx="4187278" cy="4870626"/>
            <a:chOff x="-126999" y="-88899"/>
            <a:chExt cx="4187276" cy="4870625"/>
          </a:xfrm>
        </p:grpSpPr>
        <p:pic>
          <p:nvPicPr>
            <p:cNvPr id="39" name="pasted-image.png"/>
            <p:cNvPicPr/>
            <p:nvPr/>
          </p:nvPicPr>
          <p:blipFill>
            <a:blip r:embed="rId2">
              <a:extLst/>
            </a:blip>
            <a:srcRect l="17556" r="17556"/>
            <a:stretch>
              <a:fillRect/>
            </a:stretch>
          </p:blipFill>
          <p:spPr>
            <a:xfrm>
              <a:off x="0" y="0"/>
              <a:ext cx="3933277" cy="45404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" name="Picture 3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4187277" cy="4870626"/>
            </a:xfrm>
            <a:prstGeom prst="rect">
              <a:avLst/>
            </a:prstGeom>
            <a:effectLst/>
          </p:spPr>
        </p:pic>
      </p:grp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79044">
              <a:defRPr sz="1800">
                <a:solidFill>
                  <a:srgbClr val="000000"/>
                </a:solidFill>
              </a:defRPr>
            </a:pPr>
            <a:r>
              <a:rPr sz="5740" b="1">
                <a:solidFill>
                  <a:srgbClr val="FFFFFF">
                    <a:alpha val="95000"/>
                  </a:srgbClr>
                </a:solidFill>
              </a:rPr>
              <a:t>GRANTS - </a:t>
            </a:r>
          </a:p>
          <a:p>
            <a:pPr lvl="0" defTabSz="479044">
              <a:defRPr sz="1800">
                <a:solidFill>
                  <a:srgbClr val="000000"/>
                </a:solidFill>
              </a:defRPr>
            </a:pPr>
            <a:r>
              <a:rPr sz="5740" b="1">
                <a:solidFill>
                  <a:srgbClr val="FFFFFF">
                    <a:alpha val="95000"/>
                  </a:srgbClr>
                </a:solidFill>
              </a:rPr>
              <a:t>Huntsville Council of PTAs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464300" y="2628900"/>
            <a:ext cx="5789712" cy="6477000"/>
          </a:xfrm>
          <a:prstGeom prst="rect">
            <a:avLst/>
          </a:prstGeom>
        </p:spPr>
        <p:txBody>
          <a:bodyPr/>
          <a:lstStyle/>
          <a:p>
            <a:pPr marL="354329" lvl="0" indent="-354329" defTabSz="525779">
              <a:spcBef>
                <a:spcPts val="2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46056"/>
                </a:solidFill>
              </a:rPr>
              <a:t>$500 fall &amp; spring grants</a:t>
            </a:r>
          </a:p>
          <a:p>
            <a:pPr marL="354329" lvl="0" indent="-354329" defTabSz="525779">
              <a:spcBef>
                <a:spcPts val="2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46056"/>
                </a:solidFill>
              </a:rPr>
              <a:t>Benefits entire school </a:t>
            </a:r>
          </a:p>
          <a:p>
            <a:pPr marL="354329" lvl="0" indent="-354329" defTabSz="525779">
              <a:spcBef>
                <a:spcPts val="2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46056"/>
                </a:solidFill>
              </a:rPr>
              <a:t>Supports the six national PTA standards</a:t>
            </a:r>
          </a:p>
          <a:p>
            <a:pPr marL="354329" lvl="0" indent="-354329" defTabSz="525779">
              <a:spcBef>
                <a:spcPts val="2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46056"/>
                </a:solidFill>
              </a:rPr>
              <a:t>Priority for those who have not received recent funding</a:t>
            </a:r>
          </a:p>
          <a:p>
            <a:pPr marL="354329" lvl="0" indent="-354329" defTabSz="525779">
              <a:spcBef>
                <a:spcPts val="2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46056"/>
                </a:solidFill>
              </a:rPr>
              <a:t>PTA in good standing</a:t>
            </a:r>
          </a:p>
          <a:p>
            <a:pPr marL="354329" lvl="0" indent="-354329" defTabSz="525779">
              <a:spcBef>
                <a:spcPts val="2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880">
                <a:solidFill>
                  <a:srgbClr val="546056"/>
                </a:solidFill>
              </a:rPr>
              <a:t>Deadlines - October 1 &amp; March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FFFFFF">
                    <a:alpha val="95000"/>
                  </a:srgbClr>
                </a:solidFill>
              </a:rPr>
              <a:t>Non-PTA GRANTS</a:t>
            </a:r>
          </a:p>
        </p:txBody>
      </p:sp>
      <p:pic>
        <p:nvPicPr>
          <p:cNvPr id="54" name="pasted-imag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233" y="2825919"/>
            <a:ext cx="7213167" cy="751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9319" y="4219233"/>
            <a:ext cx="5200810" cy="1379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1691" y="5804693"/>
            <a:ext cx="5200809" cy="1888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g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1484" y="8054026"/>
            <a:ext cx="5764032" cy="940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40" b="1">
                <a:solidFill>
                  <a:srgbClr val="FFFFFF">
                    <a:alpha val="95000"/>
                  </a:srgbClr>
                </a:solidFill>
              </a:rPr>
              <a:t>AWARDS - Local (HCPTA) and Alabama PTA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660896" y="3664545"/>
            <a:ext cx="10731004" cy="5174655"/>
          </a:xfrm>
          <a:prstGeom prst="rect">
            <a:avLst/>
          </a:prstGeom>
        </p:spPr>
        <p:txBody>
          <a:bodyPr/>
          <a:lstStyle/>
          <a:p>
            <a:pPr marL="469391" lvl="0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 dirty="0">
                <a:solidFill>
                  <a:srgbClr val="546056"/>
                </a:solidFill>
              </a:rPr>
              <a:t>Deadline - March 1, </a:t>
            </a:r>
            <a:r>
              <a:rPr lang="en-US" sz="3784" dirty="0" smtClean="0">
                <a:solidFill>
                  <a:srgbClr val="546056"/>
                </a:solidFill>
              </a:rPr>
              <a:t>2018</a:t>
            </a:r>
            <a:endParaRPr sz="3784" dirty="0">
              <a:solidFill>
                <a:srgbClr val="546056"/>
              </a:solidFill>
            </a:endParaRPr>
          </a:p>
          <a:p>
            <a:pPr marL="469391" lvl="0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 dirty="0">
                <a:solidFill>
                  <a:srgbClr val="546056"/>
                </a:solidFill>
              </a:rPr>
              <a:t>Mail 2 packages to AL PTA &amp; 2 to HCPTA</a:t>
            </a:r>
          </a:p>
          <a:p>
            <a:pPr marL="469391" lvl="0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 dirty="0">
                <a:solidFill>
                  <a:srgbClr val="546056"/>
                </a:solidFill>
              </a:rPr>
              <a:t>Cover sheet and up to two pages of narrative</a:t>
            </a:r>
          </a:p>
          <a:p>
            <a:pPr marL="469391" lvl="0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 dirty="0">
                <a:solidFill>
                  <a:srgbClr val="546056"/>
                </a:solidFill>
              </a:rPr>
              <a:t>PTA must be in good standing</a:t>
            </a:r>
          </a:p>
          <a:p>
            <a:pPr marL="469391" lvl="0" indent="-469391" defTabSz="514095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84" dirty="0">
                <a:solidFill>
                  <a:srgbClr val="546056"/>
                </a:solidFill>
              </a:rPr>
              <a:t>PTA program not school program</a:t>
            </a:r>
          </a:p>
        </p:txBody>
      </p:sp>
      <p:sp>
        <p:nvSpPr>
          <p:cNvPr id="61" name="Shape 61"/>
          <p:cNvSpPr/>
          <p:nvPr/>
        </p:nvSpPr>
        <p:spPr>
          <a:xfrm>
            <a:off x="611199" y="2499022"/>
            <a:ext cx="921700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4500" b="1" u="sng">
                <a:solidFill>
                  <a:srgbClr val="546056"/>
                </a:solidFill>
              </a:rPr>
              <a:t>Family-School Partnership Awards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40" b="1">
                <a:solidFill>
                  <a:srgbClr val="FFFFFF">
                    <a:alpha val="95000"/>
                  </a:srgbClr>
                </a:solidFill>
              </a:rPr>
              <a:t>AWARDS - Local (HCPTA) and Alabama PTA</a:t>
            </a:r>
          </a:p>
        </p:txBody>
      </p:sp>
      <p:pic>
        <p:nvPicPr>
          <p:cNvPr id="6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1031" y="3222657"/>
            <a:ext cx="8562738" cy="605186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893899" y="2278078"/>
            <a:ext cx="9217002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4500" b="1" u="sng">
                <a:solidFill>
                  <a:srgbClr val="546056"/>
                </a:solidFill>
              </a:rPr>
              <a:t>Family-School Partnership Awards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7"/>
          <p:cNvGraphicFramePr/>
          <p:nvPr>
            <p:extLst>
              <p:ext uri="{D42A27DB-BD31-4B8C-83A1-F6EECF244321}">
                <p14:modId xmlns:p14="http://schemas.microsoft.com/office/powerpoint/2010/main" val="2692870348"/>
              </p:ext>
            </p:extLst>
          </p:nvPr>
        </p:nvGraphicFramePr>
        <p:xfrm>
          <a:off x="406400" y="838200"/>
          <a:ext cx="12115800" cy="71385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639100"/>
                <a:gridCol w="1495340"/>
                <a:gridCol w="1495340"/>
                <a:gridCol w="1495340"/>
                <a:gridCol w="1495340"/>
                <a:gridCol w="1495340"/>
              </a:tblGrid>
              <a:tr h="167640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Family-School Partnership Awards Scoring Rubric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Collaborating with the Community - #6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 gridSpan="6"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Standard:</a:t>
                      </a: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sz="11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Families and school staff collaborate with community members to connect students, families, and staff to </a:t>
                      </a:r>
                    </a:p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expanded learning opportunities, community services, and civic participation.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918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Middle School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FSP-M6-1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FSP-M6-2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 gridSpan="3"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Please score each award application packet based on the following criteria: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Programs that support this standard (20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Desired goals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 of the efforts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impression (10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06918">
                <a:tc>
                  <a:txBody>
                    <a:bodyPr/>
                    <a:lstStyle/>
                    <a:p>
                      <a:pPr lvl="0" algn="l" defTabSz="914400">
                        <a:tabLst>
                          <a:tab pos="9144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(50 possible points)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00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11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905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40" b="1">
                <a:solidFill>
                  <a:srgbClr val="FFFFFF">
                    <a:alpha val="95000"/>
                  </a:srgbClr>
                </a:solidFill>
              </a:rPr>
              <a:t>AWARDS - Local (HCPTA) and Alabama PTA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47699" y="3542059"/>
            <a:ext cx="11372752" cy="5527279"/>
          </a:xfrm>
          <a:prstGeom prst="rect">
            <a:avLst/>
          </a:prstGeom>
        </p:spPr>
        <p:txBody>
          <a:bodyPr/>
          <a:lstStyle/>
          <a:p>
            <a:pPr marL="442722" lvl="0" indent="-442722" defTabSz="484886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8" dirty="0">
                <a:solidFill>
                  <a:srgbClr val="546056"/>
                </a:solidFill>
              </a:rPr>
              <a:t>Deadline - March 1, </a:t>
            </a:r>
            <a:r>
              <a:rPr sz="3568" dirty="0" smtClean="0">
                <a:solidFill>
                  <a:srgbClr val="546056"/>
                </a:solidFill>
              </a:rPr>
              <a:t>201</a:t>
            </a:r>
            <a:r>
              <a:rPr lang="en-US" sz="3568" dirty="0" smtClean="0">
                <a:solidFill>
                  <a:srgbClr val="546056"/>
                </a:solidFill>
              </a:rPr>
              <a:t>8</a:t>
            </a:r>
            <a:endParaRPr sz="3568" dirty="0">
              <a:solidFill>
                <a:srgbClr val="546056"/>
              </a:solidFill>
            </a:endParaRPr>
          </a:p>
          <a:p>
            <a:pPr marL="442722" lvl="0" indent="-442722" defTabSz="484886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8" dirty="0">
                <a:solidFill>
                  <a:srgbClr val="546056"/>
                </a:solidFill>
              </a:rPr>
              <a:t>Mail 2 packages to AL PTA &amp; 2 to HCPTA</a:t>
            </a:r>
          </a:p>
          <a:p>
            <a:pPr marL="442722" lvl="0" indent="-442722" defTabSz="484886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8" dirty="0">
                <a:solidFill>
                  <a:srgbClr val="546056"/>
                </a:solidFill>
              </a:rPr>
              <a:t>Cover sheet and up to four pages of narrative &amp; four pieces of supplemental materials</a:t>
            </a:r>
          </a:p>
          <a:p>
            <a:pPr marL="442722" lvl="0" indent="-442722" defTabSz="484886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8" dirty="0">
                <a:solidFill>
                  <a:srgbClr val="546056"/>
                </a:solidFill>
              </a:rPr>
              <a:t>PTA must be in good standing</a:t>
            </a:r>
          </a:p>
          <a:p>
            <a:pPr marL="442722" lvl="0" indent="-442722" defTabSz="484886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68" dirty="0">
                <a:solidFill>
                  <a:srgbClr val="546056"/>
                </a:solidFill>
              </a:rPr>
              <a:t>Not eligible for five years are winning award</a:t>
            </a:r>
          </a:p>
        </p:txBody>
      </p:sp>
      <p:sp>
        <p:nvSpPr>
          <p:cNvPr id="71" name="Shape 71"/>
          <p:cNvSpPr/>
          <p:nvPr/>
        </p:nvSpPr>
        <p:spPr>
          <a:xfrm>
            <a:off x="656130" y="2482849"/>
            <a:ext cx="800954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4500" b="1" u="sng">
                <a:solidFill>
                  <a:srgbClr val="546056"/>
                </a:solidFill>
              </a:rPr>
              <a:t>Outstanding Educator Awards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7335" y="3800920"/>
            <a:ext cx="4151530" cy="4788449"/>
          </a:xfrm>
          <a:prstGeom prst="rect">
            <a:avLst/>
          </a:prstGeom>
        </p:spPr>
      </p:pic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40" b="1">
                <a:solidFill>
                  <a:srgbClr val="FFFFFF">
                    <a:alpha val="95000"/>
                  </a:srgbClr>
                </a:solidFill>
              </a:rPr>
              <a:t>AWARDS - Local (HCPTA) and Alabama PTA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502108" y="3183880"/>
            <a:ext cx="6158584" cy="6022529"/>
          </a:xfrm>
          <a:prstGeom prst="rect">
            <a:avLst/>
          </a:prstGeom>
        </p:spPr>
        <p:txBody>
          <a:bodyPr/>
          <a:lstStyle/>
          <a:p>
            <a:pPr marL="342518" lvl="0" indent="-342518" defTabSz="508254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546056"/>
                </a:solidFill>
              </a:rPr>
              <a:t>Supportive of PTA, number of years in education, effective advocate, civic contributions, parent/family involvement, education style</a:t>
            </a:r>
          </a:p>
          <a:p>
            <a:pPr marL="342518" lvl="0" indent="-342518" defTabSz="508254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546056"/>
                </a:solidFill>
              </a:rPr>
              <a:t>Five years of educational experience</a:t>
            </a:r>
          </a:p>
          <a:p>
            <a:pPr marL="342518" lvl="0" indent="-342518" defTabSz="508254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546056"/>
                </a:solidFill>
              </a:rPr>
              <a:t>Nominated by school they serve</a:t>
            </a:r>
          </a:p>
          <a:p>
            <a:pPr marL="342518" lvl="0" indent="-342518" defTabSz="508254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546056"/>
                </a:solidFill>
              </a:rPr>
              <a:t>Master’s in school administration</a:t>
            </a:r>
          </a:p>
          <a:p>
            <a:pPr marL="342518" lvl="0" indent="-342518" defTabSz="508254">
              <a:spcBef>
                <a:spcPts val="2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784">
                <a:solidFill>
                  <a:srgbClr val="546056"/>
                </a:solidFill>
              </a:rPr>
              <a:t>Assistant principals eligible</a:t>
            </a:r>
          </a:p>
        </p:txBody>
      </p:sp>
      <p:sp>
        <p:nvSpPr>
          <p:cNvPr id="76" name="Shape 76"/>
          <p:cNvSpPr/>
          <p:nvPr/>
        </p:nvSpPr>
        <p:spPr>
          <a:xfrm>
            <a:off x="478798" y="2457449"/>
            <a:ext cx="727200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4500" b="1" u="sng">
                <a:solidFill>
                  <a:srgbClr val="546056"/>
                </a:solidFill>
              </a:rPr>
              <a:t>Outstanding Administrator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6737" y="3176044"/>
            <a:ext cx="4865263" cy="5612356"/>
          </a:xfrm>
          <a:prstGeom prst="rect">
            <a:avLst/>
          </a:prstGeom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40" b="1">
                <a:solidFill>
                  <a:srgbClr val="FFFFFF">
                    <a:alpha val="95000"/>
                  </a:srgbClr>
                </a:solidFill>
              </a:rPr>
              <a:t>AWARDS - Local (HCPTA) and Alabama PTA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566340" y="3267571"/>
            <a:ext cx="6290321" cy="5901631"/>
          </a:xfrm>
          <a:prstGeom prst="rect">
            <a:avLst/>
          </a:prstGeom>
        </p:spPr>
        <p:txBody>
          <a:bodyPr/>
          <a:lstStyle/>
          <a:p>
            <a:pPr marL="350393" lvl="0" indent="-350393" defTabSz="519937">
              <a:spcBef>
                <a:spcPts val="2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8">
                <a:solidFill>
                  <a:srgbClr val="546056"/>
                </a:solidFill>
              </a:rPr>
              <a:t>Supportive of PTA, number of years in education, effective advocate, civic contributions, parent/family involvement, education style</a:t>
            </a:r>
          </a:p>
          <a:p>
            <a:pPr marL="350393" lvl="0" indent="-350393" defTabSz="519937">
              <a:spcBef>
                <a:spcPts val="2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8">
                <a:solidFill>
                  <a:srgbClr val="546056"/>
                </a:solidFill>
              </a:rPr>
              <a:t>Five years of educational experience</a:t>
            </a:r>
          </a:p>
          <a:p>
            <a:pPr marL="350393" lvl="0" indent="-350393" defTabSz="519937">
              <a:spcBef>
                <a:spcPts val="2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8">
                <a:solidFill>
                  <a:srgbClr val="546056"/>
                </a:solidFill>
              </a:rPr>
              <a:t>Nominated by school they serve</a:t>
            </a:r>
          </a:p>
          <a:p>
            <a:pPr marL="350393" lvl="0" indent="-350393" defTabSz="519937">
              <a:spcBef>
                <a:spcPts val="2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848">
                <a:solidFill>
                  <a:srgbClr val="546056"/>
                </a:solidFill>
              </a:rPr>
              <a:t>All certified staff members are eligible</a:t>
            </a:r>
          </a:p>
        </p:txBody>
      </p:sp>
      <p:sp>
        <p:nvSpPr>
          <p:cNvPr id="81" name="Shape 81"/>
          <p:cNvSpPr/>
          <p:nvPr/>
        </p:nvSpPr>
        <p:spPr>
          <a:xfrm>
            <a:off x="509190" y="2463725"/>
            <a:ext cx="57023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4500" b="1" u="sng">
                <a:solidFill>
                  <a:srgbClr val="546056"/>
                </a:solidFill>
              </a:rPr>
              <a:t>Outstanding Teacher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529</Words>
  <Application>Microsoft Office PowerPoint</Application>
  <PresentationFormat>Custom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BrushedCanvas</vt:lpstr>
      <vt:lpstr>National, State, and Local PTA Awards &amp; Grants</vt:lpstr>
      <vt:lpstr>GRANTS -  Huntsville Council of PTAs</vt:lpstr>
      <vt:lpstr>Non-PTA GRANTS</vt:lpstr>
      <vt:lpstr>AWARDS - Local (HCPTA) and Alabama PTA</vt:lpstr>
      <vt:lpstr>AWARDS - Local (HCPTA) and Alabama PTA</vt:lpstr>
      <vt:lpstr>PowerPoint Presentation</vt:lpstr>
      <vt:lpstr>AWARDS - Local (HCPTA) and Alabama PTA</vt:lpstr>
      <vt:lpstr>AWARDS - Local (HCPTA) and Alabama PTA</vt:lpstr>
      <vt:lpstr>AWARDS - Local (HCPTA) and Alabama PTA</vt:lpstr>
      <vt:lpstr>AWARDS - Local (HCPTA) and Alabama PTA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National, State, and Local PTA Awards &amp; Grants</dc:title>
  <dc:creator>liz boykin</dc:creator>
  <cp:lastModifiedBy>liz boykin</cp:lastModifiedBy>
  <cp:revision>7</cp:revision>
  <cp:lastPrinted>2016-07-18T00:27:31Z</cp:lastPrinted>
  <dcterms:modified xsi:type="dcterms:W3CDTF">2017-06-22T01:16:54Z</dcterms:modified>
</cp:coreProperties>
</file>