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13"/>
  </p:handoutMasterIdLst>
  <p:sldIdLst>
    <p:sldId id="256" r:id="rId2"/>
    <p:sldId id="269" r:id="rId3"/>
    <p:sldId id="267" r:id="rId4"/>
    <p:sldId id="257" r:id="rId5"/>
    <p:sldId id="258" r:id="rId6"/>
    <p:sldId id="271" r:id="rId7"/>
    <p:sldId id="259" r:id="rId8"/>
    <p:sldId id="261" r:id="rId9"/>
    <p:sldId id="263" r:id="rId10"/>
    <p:sldId id="264" r:id="rId11"/>
    <p:sldId id="270" r:id="rId1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5F658-CAFE-428E-98CA-6DD88732C256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C4EFA-62A9-495A-B3ED-0D16FAED3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66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5BE50AB-E226-4C4F-874B-CA20EF4C63C1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EE9B91F-877A-419C-9B1D-0AFBD17D1D7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50AB-E226-4C4F-874B-CA20EF4C63C1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B91F-877A-419C-9B1D-0AFBD17D1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50AB-E226-4C4F-874B-CA20EF4C63C1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B91F-877A-419C-9B1D-0AFBD17D1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5BE50AB-E226-4C4F-874B-CA20EF4C63C1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EE9B91F-877A-419C-9B1D-0AFBD17D1D7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5BE50AB-E226-4C4F-874B-CA20EF4C63C1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EE9B91F-877A-419C-9B1D-0AFBD17D1D7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50AB-E226-4C4F-874B-CA20EF4C63C1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B91F-877A-419C-9B1D-0AFBD17D1D7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50AB-E226-4C4F-874B-CA20EF4C63C1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B91F-877A-419C-9B1D-0AFBD17D1D7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5BE50AB-E226-4C4F-874B-CA20EF4C63C1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EE9B91F-877A-419C-9B1D-0AFBD17D1D7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50AB-E226-4C4F-874B-CA20EF4C63C1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B91F-877A-419C-9B1D-0AFBD17D1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5BE50AB-E226-4C4F-874B-CA20EF4C63C1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EE9B91F-877A-419C-9B1D-0AFBD17D1D7A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5BE50AB-E226-4C4F-874B-CA20EF4C63C1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EE9B91F-877A-419C-9B1D-0AFBD17D1D7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5BE50AB-E226-4C4F-874B-CA20EF4C63C1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EE9B91F-877A-419C-9B1D-0AFBD17D1D7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alisondb.legislature.state.al.us/alison/alisonlogin.aspx?SESSIONOID=106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aps.hsvcity.com/addres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livestream.com/etv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sde.edu/home/Executive/BoardMembers.aspx" TargetMode="External"/><Relationship Id="rId2" Type="http://schemas.openxmlformats.org/officeDocument/2006/relationships/hyperlink" Target="http://capwiz.com/state-al/hom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be an Effective Advocate for Our Students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Preeti</a:t>
            </a:r>
            <a:r>
              <a:rPr lang="en-US" dirty="0" smtClean="0"/>
              <a:t> Francis</a:t>
            </a:r>
          </a:p>
          <a:p>
            <a:r>
              <a:rPr lang="en-US" dirty="0" smtClean="0"/>
              <a:t>President, HCPTA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675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stay informed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dirty="0" smtClean="0"/>
              <a:t>Like Huntsville City Schools Facebook page.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Like the Huntsville Council of PTAs Facebook page.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Find information about House and Senate </a:t>
            </a:r>
            <a:r>
              <a:rPr lang="en-US" dirty="0" smtClean="0"/>
              <a:t>bills, </a:t>
            </a:r>
            <a:r>
              <a:rPr lang="en-US" dirty="0"/>
              <a:t>l</a:t>
            </a:r>
            <a:r>
              <a:rPr lang="en-US" dirty="0" smtClean="0"/>
              <a:t>egislative process, legislative session </a:t>
            </a:r>
            <a:r>
              <a:rPr lang="en-US" dirty="0" smtClean="0"/>
              <a:t>at:</a:t>
            </a:r>
          </a:p>
          <a:p>
            <a:pPr marL="365760" lvl="1" indent="0">
              <a:spcBef>
                <a:spcPts val="1200"/>
              </a:spcBef>
              <a:buNone/>
            </a:pP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alisondb.legislature.state.al.us/alison/alisonlogin.aspx?SESSIONOID=1066</a:t>
            </a:r>
            <a:endParaRPr lang="en-US" sz="1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940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Francis-Morgan\AppData\Local\Microsoft\Windows\Temporary Internet Files\Content.IE5\7Q1Y0P1W\three_questions_small_business_health_insuarnc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5" y="3100388"/>
            <a:ext cx="285750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5493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Four R’s of Advocacy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Respect</a:t>
            </a:r>
          </a:p>
          <a:p>
            <a:r>
              <a:rPr lang="en-US" dirty="0" smtClean="0"/>
              <a:t>Relevance</a:t>
            </a:r>
          </a:p>
          <a:p>
            <a:r>
              <a:rPr lang="en-US" dirty="0" smtClean="0"/>
              <a:t>Relationships</a:t>
            </a:r>
          </a:p>
          <a:p>
            <a:r>
              <a:rPr lang="en-US" dirty="0" smtClean="0"/>
              <a:t>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446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Organizations impacting our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en-US" dirty="0" smtClean="0"/>
              <a:t>Huntsville City Schools Central Office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Huntsville City Schools Board of Education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Alabama State Department of Education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Alabama State Board of Education</a:t>
            </a:r>
          </a:p>
          <a:p>
            <a:pPr>
              <a:spcBef>
                <a:spcPts val="2400"/>
              </a:spcBef>
            </a:pPr>
            <a:r>
              <a:rPr lang="en-US" dirty="0"/>
              <a:t>Alabama State House and </a:t>
            </a:r>
            <a:r>
              <a:rPr lang="en-US" dirty="0" smtClean="0"/>
              <a:t>Senate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U. S. Department of Education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Federal Government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067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2064834" y="5374676"/>
            <a:ext cx="5021766" cy="457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0" name="Rectangle 29"/>
          <p:cNvSpPr/>
          <p:nvPr/>
        </p:nvSpPr>
        <p:spPr>
          <a:xfrm>
            <a:off x="2094571" y="4475106"/>
            <a:ext cx="5021766" cy="457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1" name="Rectangle 30"/>
          <p:cNvSpPr/>
          <p:nvPr/>
        </p:nvSpPr>
        <p:spPr>
          <a:xfrm>
            <a:off x="2094571" y="3575537"/>
            <a:ext cx="5021766" cy="457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2" name="Rectangle 31"/>
          <p:cNvSpPr/>
          <p:nvPr/>
        </p:nvSpPr>
        <p:spPr>
          <a:xfrm>
            <a:off x="2094571" y="2675968"/>
            <a:ext cx="5021766" cy="457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3" name="Rectangle 32"/>
          <p:cNvSpPr/>
          <p:nvPr/>
        </p:nvSpPr>
        <p:spPr>
          <a:xfrm>
            <a:off x="2094571" y="1776399"/>
            <a:ext cx="5021766" cy="457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27663" y="5327016"/>
            <a:ext cx="5021766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" name="TextBox 4"/>
          <p:cNvSpPr txBox="1"/>
          <p:nvPr/>
        </p:nvSpPr>
        <p:spPr>
          <a:xfrm>
            <a:off x="2087137" y="5386339"/>
            <a:ext cx="50217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Principal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2057400" y="4427446"/>
            <a:ext cx="5021766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" name="TextBox 6"/>
          <p:cNvSpPr txBox="1"/>
          <p:nvPr/>
        </p:nvSpPr>
        <p:spPr>
          <a:xfrm>
            <a:off x="2057400" y="4475106"/>
            <a:ext cx="50217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Director of Instruction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2057400" y="3527877"/>
            <a:ext cx="5021766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" name="TextBox 8"/>
          <p:cNvSpPr txBox="1"/>
          <p:nvPr/>
        </p:nvSpPr>
        <p:spPr>
          <a:xfrm>
            <a:off x="2057400" y="3560709"/>
            <a:ext cx="50217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Deputy Superintendent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2057400" y="2628308"/>
            <a:ext cx="5021766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1" name="TextBox 10"/>
          <p:cNvSpPr txBox="1"/>
          <p:nvPr/>
        </p:nvSpPr>
        <p:spPr>
          <a:xfrm>
            <a:off x="2057400" y="2675968"/>
            <a:ext cx="50217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Superintendent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2057400" y="1728739"/>
            <a:ext cx="5021766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3" name="TextBox 12"/>
          <p:cNvSpPr txBox="1"/>
          <p:nvPr/>
        </p:nvSpPr>
        <p:spPr>
          <a:xfrm>
            <a:off x="2059258" y="1762493"/>
            <a:ext cx="5018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Huntsville City Schools Board of Education</a:t>
            </a:r>
          </a:p>
          <a:p>
            <a:pPr algn="ctr"/>
            <a:endParaRPr lang="en-US" sz="1600" dirty="0"/>
          </a:p>
        </p:txBody>
      </p:sp>
      <p:cxnSp>
        <p:nvCxnSpPr>
          <p:cNvPr id="25" name="Straight Arrow Connector 24"/>
          <p:cNvCxnSpPr/>
          <p:nvPr/>
        </p:nvCxnSpPr>
        <p:spPr>
          <a:xfrm rot="10800000">
            <a:off x="4605454" y="2185939"/>
            <a:ext cx="0" cy="44236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0800000">
            <a:off x="4568283" y="3085508"/>
            <a:ext cx="0" cy="44236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4538546" y="3988794"/>
            <a:ext cx="0" cy="44236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4523678" y="4884647"/>
            <a:ext cx="0" cy="44236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100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Board of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en-US" dirty="0" smtClean="0"/>
              <a:t>Board of Education is an elected body. 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Five members, each representing one of five districts. 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To identify your school’s representative go to: </a:t>
            </a:r>
          </a:p>
          <a:p>
            <a:pPr marL="365760" lvl="1" indent="0">
              <a:spcBef>
                <a:spcPts val="1800"/>
              </a:spcBef>
              <a:buNone/>
            </a:pPr>
            <a:r>
              <a:rPr lang="en-US" sz="1800" dirty="0" smtClean="0">
                <a:hlinkClick r:id="rId2"/>
              </a:rPr>
              <a:t>http://</a:t>
            </a:r>
            <a:r>
              <a:rPr lang="en-US" sz="1800" dirty="0">
                <a:hlinkClick r:id="rId2"/>
              </a:rPr>
              <a:t>maps.hsvcity.com/address</a:t>
            </a:r>
            <a:r>
              <a:rPr lang="en-US" sz="1800" dirty="0" smtClean="0">
                <a:hlinkClick r:id="rId2"/>
              </a:rPr>
              <a:t>/</a:t>
            </a:r>
            <a:endParaRPr lang="en-US" sz="1800" dirty="0" smtClean="0"/>
          </a:p>
          <a:p>
            <a:pPr marL="365760" lvl="1" indent="0">
              <a:spcBef>
                <a:spcPts val="1800"/>
              </a:spcBef>
              <a:buNone/>
            </a:pPr>
            <a:r>
              <a:rPr lang="en-US" dirty="0" smtClean="0"/>
              <a:t>“Search” function does not work. You will need to use “</a:t>
            </a:r>
            <a:r>
              <a:rPr lang="en-US" dirty="0" err="1" smtClean="0"/>
              <a:t>Select”function</a:t>
            </a:r>
            <a:r>
              <a:rPr lang="en-US" dirty="0" smtClean="0"/>
              <a:t>. (May </a:t>
            </a:r>
            <a:r>
              <a:rPr lang="en-US" dirty="0" smtClean="0"/>
              <a:t>not be the same as your representative)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189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result: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b="1" dirty="0" smtClean="0"/>
              <a:t>1234 MAIN STREET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Address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1234 MAIN STREET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HUNTSVILLE AL 35802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City Council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DISTRICT 3 – JENNIE ROBINSON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School Board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DISTRICT 3 – ELISA FERRELL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School Zones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CHAFFEE ELEMENTARY SCHOOL</a:t>
            </a:r>
            <a:br>
              <a:rPr lang="en-US" dirty="0"/>
            </a:br>
            <a:r>
              <a:rPr lang="en-US" dirty="0"/>
              <a:t>WHITESBURG MIDDLE SCHOOL</a:t>
            </a:r>
            <a:br>
              <a:rPr lang="en-US" dirty="0"/>
            </a:br>
            <a:r>
              <a:rPr lang="en-US" dirty="0"/>
              <a:t>GRISSOM HIGH SCHOOL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Recreation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ZONE 1</a:t>
            </a:r>
            <a:br>
              <a:rPr lang="en-US" dirty="0"/>
            </a:br>
            <a:r>
              <a:rPr lang="en-US" dirty="0"/>
              <a:t>AMERICAN LEAGUE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Zoning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R1A – RESIDENCE 1-A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Sanitation Route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ROUTE</a:t>
            </a:r>
            <a:r>
              <a:rPr lang="en-US" dirty="0"/>
              <a:t> 11D – THURSDAY COLLECTION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SWDA Recycling Service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MONDAY COLLECTION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Subdivision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XYZ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         County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MADISON </a:t>
            </a:r>
            <a:r>
              <a:rPr lang="en-US" dirty="0"/>
              <a:t>COUNTY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</a:t>
            </a:r>
            <a:r>
              <a:rPr lang="en-US" b="1" dirty="0" err="1" smtClean="0"/>
              <a:t>County</a:t>
            </a:r>
            <a:r>
              <a:rPr lang="en-US" b="1" dirty="0" smtClean="0"/>
              <a:t> </a:t>
            </a:r>
            <a:r>
              <a:rPr lang="en-US" b="1" dirty="0"/>
              <a:t>Commission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DISTRICT </a:t>
            </a:r>
            <a:r>
              <a:rPr lang="en-US" dirty="0"/>
              <a:t>5 – PHIL RIDDICK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</a:t>
            </a:r>
            <a:r>
              <a:rPr lang="en-US" b="1" dirty="0" smtClean="0"/>
              <a:t>Census </a:t>
            </a:r>
            <a:r>
              <a:rPr lang="en-US" b="1" dirty="0"/>
              <a:t>Tract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12.34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i="1" dirty="0"/>
              <a:t>Wednesday, July 20,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852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advocate for your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 position in the PTA for a Legislative Representative.</a:t>
            </a:r>
          </a:p>
          <a:p>
            <a:pPr marL="1260475" lvl="1" indent="-800100">
              <a:spcBef>
                <a:spcPts val="1200"/>
              </a:spcBef>
              <a:buNone/>
            </a:pPr>
            <a:r>
              <a:rPr lang="en-US" sz="1800" dirty="0" smtClean="0"/>
              <a:t>Note:	This can be a position on the executive board </a:t>
            </a:r>
            <a:br>
              <a:rPr lang="en-US" sz="1800" dirty="0" smtClean="0"/>
            </a:br>
            <a:r>
              <a:rPr lang="en-US" sz="1800" dirty="0" smtClean="0"/>
              <a:t>of the PTA or a chair position.</a:t>
            </a:r>
          </a:p>
          <a:p>
            <a:r>
              <a:rPr lang="en-US" dirty="0" smtClean="0"/>
              <a:t>Attend Board of Education (BOE) meetings. </a:t>
            </a:r>
          </a:p>
          <a:p>
            <a:pPr marL="1260475" lvl="1" indent="-800100">
              <a:buNone/>
            </a:pPr>
            <a:r>
              <a:rPr lang="en-US" sz="1800" dirty="0" smtClean="0"/>
              <a:t>Note:	Meetings are usually held twice a month – on the first and third Thursday at 5:30 pm at the </a:t>
            </a:r>
            <a:r>
              <a:rPr lang="en-US" sz="1800" dirty="0" err="1" smtClean="0"/>
              <a:t>Merts</a:t>
            </a:r>
            <a:r>
              <a:rPr lang="en-US" sz="1800" dirty="0" smtClean="0"/>
              <a:t> Center, </a:t>
            </a:r>
            <a:br>
              <a:rPr lang="en-US" sz="1800" dirty="0" smtClean="0"/>
            </a:br>
            <a:r>
              <a:rPr lang="en-US" sz="1800" dirty="0" smtClean="0"/>
              <a:t>200 White Street.</a:t>
            </a:r>
          </a:p>
          <a:p>
            <a:r>
              <a:rPr lang="en-US" dirty="0"/>
              <a:t>BOE meetings are </a:t>
            </a:r>
            <a:r>
              <a:rPr lang="en-US" dirty="0" smtClean="0"/>
              <a:t>broadcast and streamed online. </a:t>
            </a:r>
          </a:p>
          <a:p>
            <a:pPr marL="1260475" lvl="1" indent="-800100">
              <a:buNone/>
            </a:pPr>
            <a:r>
              <a:rPr lang="en-US" sz="1800" dirty="0" smtClean="0"/>
              <a:t>Note: 	ETV is on Comcast </a:t>
            </a:r>
            <a:r>
              <a:rPr lang="en-US" sz="1800" dirty="0"/>
              <a:t>Channel </a:t>
            </a:r>
            <a:r>
              <a:rPr lang="en-US" sz="1800" dirty="0" smtClean="0"/>
              <a:t>17 and on Wow! </a:t>
            </a:r>
            <a:r>
              <a:rPr lang="en-US" sz="1800" dirty="0"/>
              <a:t>Channel </a:t>
            </a:r>
            <a:r>
              <a:rPr lang="en-US" sz="1800" dirty="0" smtClean="0"/>
              <a:t>3. The link to watch online </a:t>
            </a:r>
            <a:r>
              <a:rPr lang="en-US" sz="1800" dirty="0" smtClean="0"/>
              <a:t>or to find archived meetings is</a:t>
            </a:r>
            <a:r>
              <a:rPr lang="en-US" sz="1800" dirty="0" smtClean="0"/>
              <a:t>:</a:t>
            </a:r>
          </a:p>
          <a:p>
            <a:pPr marL="1463040" lvl="5" indent="0">
              <a:spcBef>
                <a:spcPts val="1200"/>
              </a:spcBef>
              <a:buNone/>
            </a:pP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livestream.com/etv</a:t>
            </a:r>
            <a:endParaRPr lang="en-US" sz="1800" dirty="0" smtClean="0"/>
          </a:p>
          <a:p>
            <a:pPr marL="1463040" lvl="5" indent="0">
              <a:spcBef>
                <a:spcPts val="12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222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458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      How to advocate for your school         	(</a:t>
            </a:r>
            <a:r>
              <a:rPr lang="en-US" dirty="0" smtClean="0"/>
              <a:t>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Have the PTA representative report back to the PTA membership.  Some suggested methods include:</a:t>
            </a:r>
          </a:p>
          <a:p>
            <a:pPr lvl="1">
              <a:spcBef>
                <a:spcPts val="1800"/>
              </a:spcBef>
              <a:spcAft>
                <a:spcPts val="1200"/>
              </a:spcAft>
            </a:pPr>
            <a:r>
              <a:rPr lang="en-US" dirty="0" smtClean="0"/>
              <a:t>School newsletter </a:t>
            </a:r>
            <a:endParaRPr lang="en-US" dirty="0" smtClean="0"/>
          </a:p>
          <a:p>
            <a:pPr lvl="1">
              <a:spcBef>
                <a:spcPts val="1800"/>
              </a:spcBef>
              <a:spcAft>
                <a:spcPts val="1200"/>
              </a:spcAft>
            </a:pPr>
            <a:r>
              <a:rPr lang="en-US" dirty="0" smtClean="0"/>
              <a:t>PTA </a:t>
            </a:r>
            <a:r>
              <a:rPr lang="en-US" dirty="0" smtClean="0"/>
              <a:t>meetings </a:t>
            </a:r>
            <a:endParaRPr lang="en-US" dirty="0" smtClean="0"/>
          </a:p>
          <a:p>
            <a:pPr lvl="1"/>
            <a:r>
              <a:rPr lang="en-US" dirty="0" smtClean="0"/>
              <a:t>PTA Facebook page</a:t>
            </a:r>
            <a:endParaRPr lang="en-US" dirty="0" smtClean="0"/>
          </a:p>
          <a:p>
            <a:pPr>
              <a:spcBef>
                <a:spcPts val="2400"/>
              </a:spcBef>
            </a:pPr>
            <a:r>
              <a:rPr lang="en-US" dirty="0" smtClean="0"/>
              <a:t>Invite BOE members to school events.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067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How to identify your representatives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identify your representative to the state legislature go to:</a:t>
            </a:r>
          </a:p>
          <a:p>
            <a:pPr marL="365760" lvl="1" indent="0">
              <a:spcBef>
                <a:spcPts val="1200"/>
              </a:spcBef>
              <a:buNone/>
            </a:pPr>
            <a:r>
              <a:rPr lang="en-US" sz="1800" dirty="0">
                <a:hlinkClick r:id="rId2"/>
              </a:rPr>
              <a:t>http://capwiz.com/state-al/home</a:t>
            </a:r>
            <a:r>
              <a:rPr lang="en-US" sz="1800" dirty="0" smtClean="0">
                <a:hlinkClick r:id="rId2"/>
              </a:rPr>
              <a:t>/</a:t>
            </a:r>
            <a:endParaRPr lang="en-US" sz="1800" dirty="0" smtClean="0"/>
          </a:p>
          <a:p>
            <a:pPr marL="365760" lvl="1" indent="0">
              <a:spcBef>
                <a:spcPts val="1200"/>
              </a:spcBef>
              <a:buNone/>
            </a:pPr>
            <a:endParaRPr lang="en-US" sz="1800" dirty="0" smtClean="0"/>
          </a:p>
          <a:p>
            <a:r>
              <a:rPr lang="en-US" dirty="0"/>
              <a:t>To identify your representative to the state </a:t>
            </a:r>
            <a:r>
              <a:rPr lang="en-US" dirty="0" smtClean="0"/>
              <a:t>board of education </a:t>
            </a:r>
            <a:r>
              <a:rPr lang="en-US" dirty="0"/>
              <a:t>go to:</a:t>
            </a:r>
          </a:p>
          <a:p>
            <a:pPr marL="365760" lvl="1" indent="0">
              <a:spcBef>
                <a:spcPts val="1200"/>
              </a:spcBef>
              <a:buNone/>
            </a:pPr>
            <a:r>
              <a:rPr lang="en-US" sz="1800" dirty="0" smtClean="0">
                <a:hlinkClick r:id="rId3"/>
              </a:rPr>
              <a:t>http://www.alsde.edu/home/Executive/BoardMembers.aspx</a:t>
            </a:r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130753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A5A5A5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328</TotalTime>
  <Words>275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How to be an Effective Advocate for Our Students </vt:lpstr>
      <vt:lpstr>The Four R’s of Advocacy</vt:lpstr>
      <vt:lpstr>Organizations impacting our schools</vt:lpstr>
      <vt:lpstr>Organizational structure</vt:lpstr>
      <vt:lpstr>Board of Education</vt:lpstr>
      <vt:lpstr>Sample result:</vt:lpstr>
      <vt:lpstr>How to advocate for your school</vt:lpstr>
      <vt:lpstr>      How to advocate for your school          (continued)</vt:lpstr>
      <vt:lpstr> How to identify your representatives</vt:lpstr>
      <vt:lpstr>How to stay informed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Every Child, One Voice Advocating for your school</dc:title>
  <dc:creator>Francis-Morgan</dc:creator>
  <cp:lastModifiedBy>amorgan</cp:lastModifiedBy>
  <cp:revision>28</cp:revision>
  <cp:lastPrinted>2016-07-20T14:15:35Z</cp:lastPrinted>
  <dcterms:created xsi:type="dcterms:W3CDTF">2013-08-09T00:32:39Z</dcterms:created>
  <dcterms:modified xsi:type="dcterms:W3CDTF">2016-07-20T14:16:29Z</dcterms:modified>
</cp:coreProperties>
</file>