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notesMasterIdLst>
    <p:notesMasterId r:id="rId44"/>
  </p:notesMasterIdLst>
  <p:handoutMasterIdLst>
    <p:handoutMasterId r:id="rId45"/>
  </p:handoutMasterIdLst>
  <p:sldIdLst>
    <p:sldId id="313" r:id="rId11"/>
    <p:sldId id="314" r:id="rId12"/>
    <p:sldId id="335" r:id="rId13"/>
    <p:sldId id="336" r:id="rId14"/>
    <p:sldId id="315" r:id="rId15"/>
    <p:sldId id="316" r:id="rId16"/>
    <p:sldId id="309" r:id="rId17"/>
    <p:sldId id="317" r:id="rId18"/>
    <p:sldId id="319" r:id="rId19"/>
    <p:sldId id="318" r:id="rId20"/>
    <p:sldId id="320" r:id="rId21"/>
    <p:sldId id="291" r:id="rId22"/>
    <p:sldId id="285" r:id="rId23"/>
    <p:sldId id="287" r:id="rId24"/>
    <p:sldId id="290" r:id="rId25"/>
    <p:sldId id="292" r:id="rId26"/>
    <p:sldId id="286" r:id="rId27"/>
    <p:sldId id="289" r:id="rId28"/>
    <p:sldId id="288" r:id="rId29"/>
    <p:sldId id="322" r:id="rId30"/>
    <p:sldId id="326" r:id="rId31"/>
    <p:sldId id="331" r:id="rId32"/>
    <p:sldId id="327" r:id="rId33"/>
    <p:sldId id="323" r:id="rId34"/>
    <p:sldId id="324" r:id="rId35"/>
    <p:sldId id="325" r:id="rId36"/>
    <p:sldId id="328" r:id="rId37"/>
    <p:sldId id="329" r:id="rId38"/>
    <p:sldId id="330" r:id="rId39"/>
    <p:sldId id="332" r:id="rId40"/>
    <p:sldId id="274" r:id="rId41"/>
    <p:sldId id="333" r:id="rId42"/>
    <p:sldId id="334"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9B9"/>
    <a:srgbClr val="000070"/>
    <a:srgbClr val="1545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31" autoAdjust="0"/>
    <p:restoredTop sz="94660"/>
  </p:normalViewPr>
  <p:slideViewPr>
    <p:cSldViewPr snapToObjects="1">
      <p:cViewPr varScale="1">
        <p:scale>
          <a:sx n="107" d="100"/>
          <a:sy n="107" d="100"/>
        </p:scale>
        <p:origin x="-10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8C3DD1E-E4BD-054C-9BBE-0B98D3F29164}" type="datetime1">
              <a:rPr lang="en-US"/>
              <a:pPr>
                <a:defRPr/>
              </a:pPr>
              <a:t>7/25/2015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A0DA660-30AE-BC47-9D41-39775966A6C5}" type="slidenum">
              <a:rPr lang="en-US"/>
              <a:pPr>
                <a:defRPr/>
              </a:pPr>
              <a:t>‹#›</a:t>
            </a:fld>
            <a:endParaRPr lang="en-US"/>
          </a:p>
        </p:txBody>
      </p:sp>
    </p:spTree>
    <p:extLst>
      <p:ext uri="{BB962C8B-B14F-4D97-AF65-F5344CB8AC3E}">
        <p14:creationId xmlns:p14="http://schemas.microsoft.com/office/powerpoint/2010/main" val="2785819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E0D9BDFB-44F0-5E40-BF74-BF1A2D6A6B2F}" type="datetime1">
              <a:rPr lang="en-US"/>
              <a:pPr>
                <a:defRPr/>
              </a:pPr>
              <a:t>7/25/2015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445EC8D4-F5FB-744A-B713-434B3D553642}" type="slidenum">
              <a:rPr lang="en-US"/>
              <a:pPr>
                <a:defRPr/>
              </a:pPr>
              <a:t>‹#›</a:t>
            </a:fld>
            <a:endParaRPr lang="en-US"/>
          </a:p>
        </p:txBody>
      </p:sp>
    </p:spTree>
    <p:extLst>
      <p:ext uri="{BB962C8B-B14F-4D97-AF65-F5344CB8AC3E}">
        <p14:creationId xmlns:p14="http://schemas.microsoft.com/office/powerpoint/2010/main" val="9972311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3" charset="-128"/>
        <a:cs typeface="ＭＳ Ｐゴシック" pitchFamily="1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9766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8630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8680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28680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84167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BA858-BB48-4241-8CA8-0D89D0AF0DC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1629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12840D5-751F-C046-B86C-CC244B4A415F}" type="datetime1">
              <a:rPr lang="en-US"/>
              <a:pPr>
                <a:defRPr/>
              </a:pPr>
              <a:t>7/25/2015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0AACE-5D2F-8340-99A1-CCE7863FA0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912951-16D2-0C4F-B3FB-97A2136A3850}" type="datetime1">
              <a:rPr lang="en-US"/>
              <a:pPr>
                <a:defRPr/>
              </a:pPr>
              <a:t>7/25/2015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D0811B-72E8-D947-842B-99BCF587EDCD}"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20097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36153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75334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8088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68475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75845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8989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40943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97697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944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B9D4C0-CD3D-244C-8F8F-5772E974B632}" type="datetime1">
              <a:rPr lang="en-US"/>
              <a:pPr>
                <a:defRPr/>
              </a:pPr>
              <a:t>7/25/2015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B742F0-A658-E341-B2C0-570896248B84}"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712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8E0ADA-5895-AA48-91B3-F72932F3E4E7}" type="datetimeFigureOut">
              <a:rPr lang="en-US" smtClean="0"/>
              <a:pPr/>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C0146-24C3-D545-8232-D568BCCE446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E0ADA-5895-AA48-91B3-F72932F3E4E7}" type="datetimeFigureOut">
              <a:rPr lang="en-US" smtClean="0"/>
              <a:pPr/>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C0146-24C3-D545-8232-D568BCCE446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E0ADA-5895-AA48-91B3-F72932F3E4E7}" type="datetimeFigureOut">
              <a:rPr lang="en-US" smtClean="0"/>
              <a:pPr/>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C0146-24C3-D545-8232-D568BCCE446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8E0ADA-5895-AA48-91B3-F72932F3E4E7}" type="datetimeFigureOut">
              <a:rPr lang="en-US" smtClean="0"/>
              <a:pPr/>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C0146-24C3-D545-8232-D568BCCE446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8E0ADA-5895-AA48-91B3-F72932F3E4E7}" type="datetimeFigureOut">
              <a:rPr lang="en-US" smtClean="0"/>
              <a:pPr/>
              <a:t>7/25/2015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C0146-24C3-D545-8232-D568BCCE446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8E0ADA-5895-AA48-91B3-F72932F3E4E7}" type="datetimeFigureOut">
              <a:rPr lang="en-US" smtClean="0"/>
              <a:pPr/>
              <a:t>7/25/2015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C0146-24C3-D545-8232-D568BCCE446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E0ADA-5895-AA48-91B3-F72932F3E4E7}" type="datetimeFigureOut">
              <a:rPr lang="en-US" smtClean="0"/>
              <a:pPr/>
              <a:t>7/25/2015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C0146-24C3-D545-8232-D568BCCE446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E0ADA-5895-AA48-91B3-F72932F3E4E7}" type="datetimeFigureOut">
              <a:rPr lang="en-US" smtClean="0"/>
              <a:pPr/>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C0146-24C3-D545-8232-D568BCCE44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7E2433-B508-ED40-8B20-7096C32B7424}" type="datetime1">
              <a:rPr lang="en-US"/>
              <a:pPr>
                <a:defRPr/>
              </a:pPr>
              <a:t>7/25/2015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FD3623-D991-0D44-B555-A0C47CCF30C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E0ADA-5895-AA48-91B3-F72932F3E4E7}" type="datetimeFigureOut">
              <a:rPr lang="en-US" smtClean="0"/>
              <a:pPr/>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C0146-24C3-D545-8232-D568BCCE446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E0ADA-5895-AA48-91B3-F72932F3E4E7}" type="datetimeFigureOut">
              <a:rPr lang="en-US" smtClean="0"/>
              <a:pPr/>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C0146-24C3-D545-8232-D568BCCE446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E0ADA-5895-AA48-91B3-F72932F3E4E7}" type="datetimeFigureOut">
              <a:rPr lang="en-US" smtClean="0"/>
              <a:pPr/>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C0146-24C3-D545-8232-D568BCCE446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8" y="2130856"/>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5" y="3886655"/>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05954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20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0" y="4406809"/>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90"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656386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3"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82" y="194667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2314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51"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8"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8" y="2174382"/>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9"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9" y="2174382"/>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530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0726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6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317F45-20CD-DA43-8E8B-275ECB10B952}" type="datetime1">
              <a:rPr lang="en-US"/>
              <a:pPr>
                <a:defRPr/>
              </a:pPr>
              <a:t>7/25/2015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ACDDDC-045A-CD46-B272-9119DB03192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1" y="27348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1"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364277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9" y="4800832"/>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9"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dirty="0" smtClean="0">
              <a:sym typeface="Helvetica Light" charset="0"/>
            </a:endParaRPr>
          </a:p>
        </p:txBody>
      </p:sp>
      <p:sp>
        <p:nvSpPr>
          <p:cNvPr id="4" name="Text Placeholder 3"/>
          <p:cNvSpPr>
            <a:spLocks noGrp="1"/>
          </p:cNvSpPr>
          <p:nvPr>
            <p:ph type="body" sz="half" idx="2"/>
          </p:nvPr>
        </p:nvSpPr>
        <p:spPr>
          <a:xfrm>
            <a:off x="1792639"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4131731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529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0"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7560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599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8780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4242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2695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987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441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ED9DE78-DCAD-5C48-B1B2-6D67963516DB}" type="datetime1">
              <a:rPr lang="en-US"/>
              <a:pPr>
                <a:defRPr/>
              </a:pPr>
              <a:t>7/25/2015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94C9F2-C8A3-274E-BF0B-6B8AA2317AD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1261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560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7557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0289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0608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0286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776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82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5384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927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603B07D-6C24-A74F-8AD5-E902E969BBBC}" type="datetime1">
              <a:rPr lang="en-US"/>
              <a:pPr>
                <a:defRPr/>
              </a:pPr>
              <a:t>7/25/2015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7B9E27-CD8F-4642-8CC4-50737E6E090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7827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8041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0572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2722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7882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8322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6291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50610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23358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9471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5228B4-0914-1B44-B455-624927618193}" type="datetime1">
              <a:rPr lang="en-US"/>
              <a:pPr>
                <a:defRPr/>
              </a:pPr>
              <a:t>7/25/2015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3BA8BA-A3F9-7045-AA70-DB07F88D956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077787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866862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46244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366048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772781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104037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061456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564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8011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4887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DED7EA-A169-1148-951B-3468A7F7F5B8}" type="datetime1">
              <a:rPr lang="en-US"/>
              <a:pPr>
                <a:defRPr/>
              </a:pPr>
              <a:t>7/25/2015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C1AC83-3351-BE4D-8613-B0F33DF8F70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424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4199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8693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67885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8486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4197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8532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C249-3677-4120-8063-7FE5D8519346}"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1020E6E-E859-4C1B-A65C-B5C1A663AD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7268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8E0ADA-5895-AA48-91B3-F72932F3E4E7}" type="datetimeFigureOut">
              <a:rPr lang="en-US" smtClean="0">
                <a:solidFill>
                  <a:prstClr val="black">
                    <a:tint val="75000"/>
                  </a:prstClr>
                </a:solidFill>
              </a:rPr>
              <a:pPr/>
              <a:t>7/25/2015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C0146-24C3-D545-8232-D568BCCE44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678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E0ADA-5895-AA48-91B3-F72932F3E4E7}" type="datetimeFigureOut">
              <a:rPr lang="en-US" smtClean="0">
                <a:solidFill>
                  <a:prstClr val="black">
                    <a:tint val="75000"/>
                  </a:prstClr>
                </a:solidFill>
              </a:rPr>
              <a:pPr/>
              <a:t>7/25/2015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C0146-24C3-D545-8232-D568BCCE44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21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BDAF67-7860-B341-B497-FD9EDC338448}" type="datetime1">
              <a:rPr lang="en-US"/>
              <a:pPr>
                <a:defRPr/>
              </a:pPr>
              <a:t>7/25/2015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194AD7-92E6-DB49-84EB-E66825843018}"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E0ADA-5895-AA48-91B3-F72932F3E4E7}" type="datetimeFigureOut">
              <a:rPr lang="en-US" smtClean="0">
                <a:solidFill>
                  <a:prstClr val="black">
                    <a:tint val="75000"/>
                  </a:prstClr>
                </a:solidFill>
              </a:rPr>
              <a:pPr/>
              <a:t>7/25/2015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C0146-24C3-D545-8232-D568BCCE44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2829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8E0ADA-5895-AA48-91B3-F72932F3E4E7}" type="datetimeFigureOut">
              <a:rPr lang="en-US" smtClean="0">
                <a:solidFill>
                  <a:prstClr val="black">
                    <a:tint val="75000"/>
                  </a:prstClr>
                </a:solidFill>
              </a:rPr>
              <a:pPr/>
              <a:t>7/25/2015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C0146-24C3-D545-8232-D568BCCE44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1387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8E0ADA-5895-AA48-91B3-F72932F3E4E7}" type="datetimeFigureOut">
              <a:rPr lang="en-US" smtClean="0">
                <a:solidFill>
                  <a:prstClr val="black">
                    <a:tint val="75000"/>
                  </a:prstClr>
                </a:solidFill>
              </a:rPr>
              <a:pPr/>
              <a:t>7/25/2015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1C0146-24C3-D545-8232-D568BCCE44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559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8E0ADA-5895-AA48-91B3-F72932F3E4E7}" type="datetimeFigureOut">
              <a:rPr lang="en-US" smtClean="0">
                <a:solidFill>
                  <a:prstClr val="black">
                    <a:tint val="75000"/>
                  </a:prstClr>
                </a:solidFill>
              </a:rPr>
              <a:pPr/>
              <a:t>7/25/2015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1C0146-24C3-D545-8232-D568BCCE44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056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E0ADA-5895-AA48-91B3-F72932F3E4E7}" type="datetimeFigureOut">
              <a:rPr lang="en-US" smtClean="0">
                <a:solidFill>
                  <a:prstClr val="black">
                    <a:tint val="75000"/>
                  </a:prstClr>
                </a:solidFill>
              </a:rPr>
              <a:pPr/>
              <a:t>7/25/2015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1C0146-24C3-D545-8232-D568BCCE44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713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E0ADA-5895-AA48-91B3-F72932F3E4E7}" type="datetimeFigureOut">
              <a:rPr lang="en-US" smtClean="0">
                <a:solidFill>
                  <a:prstClr val="black">
                    <a:tint val="75000"/>
                  </a:prstClr>
                </a:solidFill>
              </a:rPr>
              <a:pPr/>
              <a:t>7/25/2015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C0146-24C3-D545-8232-D568BCCE44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4458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E0ADA-5895-AA48-91B3-F72932F3E4E7}" type="datetimeFigureOut">
              <a:rPr lang="en-US" smtClean="0">
                <a:solidFill>
                  <a:prstClr val="black">
                    <a:tint val="75000"/>
                  </a:prstClr>
                </a:solidFill>
              </a:rPr>
              <a:pPr/>
              <a:t>7/25/2015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C0146-24C3-D545-8232-D568BCCE44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726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E0ADA-5895-AA48-91B3-F72932F3E4E7}" type="datetimeFigureOut">
              <a:rPr lang="en-US" smtClean="0">
                <a:solidFill>
                  <a:prstClr val="black">
                    <a:tint val="75000"/>
                  </a:prstClr>
                </a:solidFill>
              </a:rPr>
              <a:pPr/>
              <a:t>7/25/2015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C0146-24C3-D545-8232-D568BCCE44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7297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8E0ADA-5895-AA48-91B3-F72932F3E4E7}" type="datetimeFigureOut">
              <a:rPr lang="en-US" smtClean="0">
                <a:solidFill>
                  <a:prstClr val="black">
                    <a:tint val="75000"/>
                  </a:prstClr>
                </a:solidFill>
              </a:rPr>
              <a:pPr/>
              <a:t>7/25/2015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C0146-24C3-D545-8232-D568BCCE44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3643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69837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0733F5-F811-F34A-9C9D-967CAEB2777D}" type="datetime1">
              <a:rPr lang="en-US"/>
              <a:pPr>
                <a:defRPr/>
              </a:pPr>
              <a:t>7/25/2015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36FD72-0BF0-B14F-97DB-5A1D1F66A36B}"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12125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341091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355740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95015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482625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149956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520424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730935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847447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CE411-21A4-4634-8807-F0D0F73666A5}" type="datetimeFigureOut">
              <a:rPr lang="en-US" smtClean="0">
                <a:solidFill>
                  <a:prstClr val="black">
                    <a:tint val="75000"/>
                  </a:prstClr>
                </a:solidFill>
              </a:rPr>
              <a:pPr/>
              <a:t>7/25/2015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DD9DD7-6BE8-4E08-935C-729EF16E3D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45773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d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861B1CEC-7B0D-E74F-AC24-9EE118909A61}" type="datetime1">
              <a:rPr lang="en-US"/>
              <a:pPr>
                <a:defRPr/>
              </a:pPr>
              <a:t>7/25/2015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AFAAC5C0-4FBA-8545-8A77-262E61F812CA}" type="slidenum">
              <a:rPr lang="en-US"/>
              <a:pPr>
                <a:defRPr/>
              </a:pPr>
              <a:t>‹#›</a:t>
            </a:fld>
            <a:endParaRPr lang="en-US"/>
          </a:p>
        </p:txBody>
      </p:sp>
      <p:pic>
        <p:nvPicPr>
          <p:cNvPr id="8" name="Picture 7" descr="AIDTBG3.jpg"/>
          <p:cNvPicPr>
            <a:picLocks noChangeAspect="1"/>
          </p:cNvPicPr>
          <p:nvPr userDrawn="1"/>
        </p:nvPicPr>
        <p:blipFill>
          <a:blip r:embed="rId13"/>
          <a:stretch>
            <a:fillRect/>
          </a:stretch>
        </p:blipFill>
        <p:spPr>
          <a:xfrm>
            <a:off x="0" y="0"/>
            <a:ext cx="9144000" cy="6858000"/>
          </a:xfrm>
          <a:prstGeom prst="rect">
            <a:avLst/>
          </a:prstGeom>
        </p:spPr>
      </p:pic>
      <p:pic>
        <p:nvPicPr>
          <p:cNvPr id="9" name="Picture 8" descr="Made in Alabama Logo.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4"/>
              <a:stretch>
                <a:fillRect/>
              </a:stretch>
            </p:blipFill>
          </mc:Choice>
          <mc:Fallback>
            <p:blipFill>
              <a:blip r:embed="rId15"/>
              <a:stretch>
                <a:fillRect/>
              </a:stretch>
            </p:blipFill>
          </mc:Fallback>
        </mc:AlternateContent>
        <p:spPr>
          <a:xfrm>
            <a:off x="7711440" y="5807075"/>
            <a:ext cx="1280160" cy="914400"/>
          </a:xfrm>
          <a:prstGeom prst="rect">
            <a:avLst/>
          </a:prstGeom>
          <a:effectLst>
            <a:outerShdw blurRad="38100" dist="50800" dir="2700000">
              <a:srgbClr val="000000">
                <a:alpha val="49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3" charset="-128"/>
          <a:cs typeface="ＭＳ Ｐゴシック" pitchFamily="13"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3" charset="-128"/>
          <a:cs typeface="ＭＳ Ｐゴシック" pitchFamily="13"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3" charset="-128"/>
          <a:cs typeface="ＭＳ Ｐゴシック" pitchFamily="13"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3" charset="-128"/>
          <a:cs typeface="ＭＳ Ｐゴシック" pitchFamily="13"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3" charset="-128"/>
          <a:cs typeface="ＭＳ Ｐゴシック" pitchFamily="13"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3" charset="-128"/>
          <a:cs typeface="ＭＳ Ｐゴシック" pitchFamily="13"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3" charset="-128"/>
          <a:cs typeface="ＭＳ Ｐゴシック" pitchFamily="13"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3" charset="-128"/>
          <a:cs typeface="ＭＳ Ｐゴシック" pitchFamily="13"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3" charset="-128"/>
          <a:cs typeface="ＭＳ Ｐゴシック" pitchFamily="1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3" charset="-128"/>
          <a:cs typeface="ＭＳ Ｐゴシック" pitchFamily="1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9"/>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914353" fontAlgn="auto">
              <a:spcBef>
                <a:spcPts val="0"/>
              </a:spcBef>
              <a:spcAft>
                <a:spcPts val="0"/>
              </a:spcAft>
            </a:pPr>
            <a:fld id="{3CD2C249-3677-4120-8063-7FE5D8519346}" type="datetimeFigureOut">
              <a:rPr lang="en-US" smtClean="0">
                <a:solidFill>
                  <a:prstClr val="black">
                    <a:tint val="75000"/>
                  </a:prstClr>
                </a:solidFill>
                <a:latin typeface="Calibri"/>
                <a:cs typeface="+mn-cs"/>
              </a:rPr>
              <a:pPr defTabSz="914353" fontAlgn="auto">
                <a:spcBef>
                  <a:spcPts val="0"/>
                </a:spcBef>
                <a:spcAft>
                  <a:spcPts val="0"/>
                </a:spcAft>
              </a:pPr>
              <a:t>7/25/2015</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1" y="6356359"/>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914353"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914353" fontAlgn="auto">
              <a:spcBef>
                <a:spcPts val="0"/>
              </a:spcBef>
              <a:spcAft>
                <a:spcPts val="0"/>
              </a:spcAft>
            </a:pPr>
            <a:fld id="{01020E6E-E859-4C1B-A65C-B5C1A663AD3A}" type="slidenum">
              <a:rPr lang="en-US" smtClean="0">
                <a:solidFill>
                  <a:prstClr val="black">
                    <a:tint val="75000"/>
                  </a:prstClr>
                </a:solidFill>
                <a:latin typeface="Calibri"/>
                <a:cs typeface="+mn-cs"/>
              </a:rPr>
              <a:pPr defTabSz="914353"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8971155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E0ADA-5895-AA48-91B3-F72932F3E4E7}" type="datetimeFigureOut">
              <a:rPr lang="en-US" smtClean="0"/>
              <a:pPr/>
              <a:t>7/25/2015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C0146-24C3-D545-8232-D568BCCE44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3"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1027" name="Rectangle 2"/>
          <p:cNvSpPr>
            <a:spLocks noGrp="1"/>
          </p:cNvSpPr>
          <p:nvPr>
            <p:ph type="body" idx="1"/>
          </p:nvPr>
        </p:nvSpPr>
        <p:spPr bwMode="auto">
          <a:xfrm>
            <a:off x="892973" y="194667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310337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075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81"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762"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643"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524"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406"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9"/>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914353" fontAlgn="auto">
              <a:spcBef>
                <a:spcPts val="0"/>
              </a:spcBef>
              <a:spcAft>
                <a:spcPts val="0"/>
              </a:spcAft>
            </a:pPr>
            <a:fld id="{3CD2C249-3677-4120-8063-7FE5D8519346}" type="datetimeFigureOut">
              <a:rPr lang="en-US" smtClean="0">
                <a:solidFill>
                  <a:prstClr val="black">
                    <a:tint val="75000"/>
                  </a:prstClr>
                </a:solidFill>
                <a:latin typeface="Calibri"/>
                <a:ea typeface="+mn-ea"/>
                <a:cs typeface="+mn-cs"/>
              </a:rPr>
              <a:pPr defTabSz="914353" fontAlgn="auto">
                <a:spcBef>
                  <a:spcPts val="0"/>
                </a:spcBef>
                <a:spcAft>
                  <a:spcPts val="0"/>
                </a:spcAft>
              </a:pPr>
              <a:t>7/25/2015</a:t>
            </a:fld>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1" y="6356359"/>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914353"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914353" fontAlgn="auto">
              <a:spcBef>
                <a:spcPts val="0"/>
              </a:spcBef>
              <a:spcAft>
                <a:spcPts val="0"/>
              </a:spcAft>
            </a:pPr>
            <a:fld id="{01020E6E-E859-4C1B-A65C-B5C1A663AD3A}" type="slidenum">
              <a:rPr lang="en-US" smtClean="0">
                <a:solidFill>
                  <a:prstClr val="black">
                    <a:tint val="75000"/>
                  </a:prstClr>
                </a:solidFill>
                <a:latin typeface="Calibri"/>
                <a:ea typeface="+mn-ea"/>
                <a:cs typeface="+mn-cs"/>
              </a:rPr>
              <a:pPr defTabSz="914353" fontAlgn="auto">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491895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9"/>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914353" fontAlgn="auto">
              <a:spcBef>
                <a:spcPts val="0"/>
              </a:spcBef>
              <a:spcAft>
                <a:spcPts val="0"/>
              </a:spcAft>
            </a:pPr>
            <a:fld id="{3CD2C249-3677-4120-8063-7FE5D8519346}" type="datetimeFigureOut">
              <a:rPr lang="en-US" smtClean="0">
                <a:solidFill>
                  <a:prstClr val="black">
                    <a:tint val="75000"/>
                  </a:prstClr>
                </a:solidFill>
                <a:latin typeface="Calibri"/>
                <a:ea typeface="+mn-ea"/>
                <a:cs typeface="+mn-cs"/>
              </a:rPr>
              <a:pPr defTabSz="914353" fontAlgn="auto">
                <a:spcBef>
                  <a:spcPts val="0"/>
                </a:spcBef>
                <a:spcAft>
                  <a:spcPts val="0"/>
                </a:spcAft>
              </a:pPr>
              <a:t>7/25/2015</a:t>
            </a:fld>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1" y="6356359"/>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914353"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914353" fontAlgn="auto">
              <a:spcBef>
                <a:spcPts val="0"/>
              </a:spcBef>
              <a:spcAft>
                <a:spcPts val="0"/>
              </a:spcAft>
            </a:pPr>
            <a:fld id="{01020E6E-E859-4C1B-A65C-B5C1A663AD3A}" type="slidenum">
              <a:rPr lang="en-US" smtClean="0">
                <a:solidFill>
                  <a:prstClr val="black">
                    <a:tint val="75000"/>
                  </a:prstClr>
                </a:solidFill>
                <a:latin typeface="Calibri"/>
                <a:ea typeface="+mn-ea"/>
                <a:cs typeface="+mn-cs"/>
              </a:rPr>
              <a:pPr defTabSz="914353" fontAlgn="auto">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903464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2FBCE411-21A4-4634-8807-F0D0F73666A5}" type="datetimeFigureOut">
              <a:rPr lang="en-US" smtClean="0">
                <a:solidFill>
                  <a:prstClr val="black">
                    <a:tint val="75000"/>
                  </a:prstClr>
                </a:solidFill>
                <a:latin typeface="Gill Sans MT"/>
                <a:ea typeface="+mn-ea"/>
                <a:cs typeface="+mn-cs"/>
              </a:rPr>
              <a:pPr defTabSz="914400" fontAlgn="auto">
                <a:spcBef>
                  <a:spcPts val="0"/>
                </a:spcBef>
                <a:spcAft>
                  <a:spcPts val="0"/>
                </a:spcAft>
              </a:pPr>
              <a:t>7/25/2015</a:t>
            </a:fld>
            <a:endParaRPr lang="en-US" dirty="0">
              <a:solidFill>
                <a:prstClr val="black">
                  <a:tint val="75000"/>
                </a:prstClr>
              </a:solidFill>
              <a:latin typeface="Gill Sans M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Gill Sans M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94DD9DD7-6BE8-4E08-935C-729EF16E3D40}" type="slidenum">
              <a:rPr lang="en-US" smtClean="0">
                <a:solidFill>
                  <a:prstClr val="black">
                    <a:tint val="75000"/>
                  </a:prstClr>
                </a:solidFill>
                <a:latin typeface="Gill Sans MT"/>
                <a:ea typeface="+mn-ea"/>
                <a:cs typeface="+mn-cs"/>
              </a:rPr>
              <a:pPr defTabSz="914400" fontAlgn="auto">
                <a:spcBef>
                  <a:spcPts val="0"/>
                </a:spcBef>
                <a:spcAft>
                  <a:spcPts val="0"/>
                </a:spcAft>
              </a:pPr>
              <a:t>‹#›</a:t>
            </a:fld>
            <a:endParaRPr lang="en-US" dirty="0">
              <a:solidFill>
                <a:prstClr val="black">
                  <a:tint val="75000"/>
                </a:prstClr>
              </a:solidFill>
              <a:latin typeface="Gill Sans MT"/>
              <a:ea typeface="+mn-ea"/>
              <a:cs typeface="+mn-cs"/>
            </a:endParaRPr>
          </a:p>
        </p:txBody>
      </p:sp>
    </p:spTree>
    <p:extLst>
      <p:ext uri="{BB962C8B-B14F-4D97-AF65-F5344CB8AC3E}">
        <p14:creationId xmlns:p14="http://schemas.microsoft.com/office/powerpoint/2010/main" val="13270606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3600" b="1" i="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9"/>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914353" fontAlgn="auto">
              <a:spcBef>
                <a:spcPts val="0"/>
              </a:spcBef>
              <a:spcAft>
                <a:spcPts val="0"/>
              </a:spcAft>
            </a:pPr>
            <a:fld id="{3CD2C249-3677-4120-8063-7FE5D8519346}" type="datetimeFigureOut">
              <a:rPr lang="en-US" smtClean="0">
                <a:solidFill>
                  <a:prstClr val="black">
                    <a:tint val="75000"/>
                  </a:prstClr>
                </a:solidFill>
                <a:latin typeface="Calibri"/>
                <a:ea typeface="+mn-ea"/>
                <a:cs typeface="+mn-cs"/>
              </a:rPr>
              <a:pPr defTabSz="914353" fontAlgn="auto">
                <a:spcBef>
                  <a:spcPts val="0"/>
                </a:spcBef>
                <a:spcAft>
                  <a:spcPts val="0"/>
                </a:spcAft>
              </a:pPr>
              <a:t>7/25/2015</a:t>
            </a:fld>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1" y="6356359"/>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914353"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914353" fontAlgn="auto">
              <a:spcBef>
                <a:spcPts val="0"/>
              </a:spcBef>
              <a:spcAft>
                <a:spcPts val="0"/>
              </a:spcAft>
            </a:pPr>
            <a:fld id="{01020E6E-E859-4C1B-A65C-B5C1A663AD3A}" type="slidenum">
              <a:rPr lang="en-US" smtClean="0">
                <a:solidFill>
                  <a:prstClr val="black">
                    <a:tint val="75000"/>
                  </a:prstClr>
                </a:solidFill>
                <a:latin typeface="Calibri"/>
                <a:ea typeface="+mn-ea"/>
                <a:cs typeface="+mn-cs"/>
              </a:rPr>
              <a:pPr defTabSz="914353" fontAlgn="auto">
                <a:spcBef>
                  <a:spcPts val="0"/>
                </a:spcBef>
                <a:spcAft>
                  <a:spcPts val="0"/>
                </a:spcAft>
              </a:pPr>
              <a:t>‹#›</a:t>
            </a:fld>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011509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E0ADA-5895-AA48-91B3-F72932F3E4E7}" type="datetimeFigureOut">
              <a:rPr lang="en-US" smtClean="0">
                <a:solidFill>
                  <a:prstClr val="black">
                    <a:tint val="75000"/>
                  </a:prstClr>
                </a:solidFill>
              </a:rPr>
              <a:pPr/>
              <a:t>7/25/2015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C0146-24C3-D545-8232-D568BCCE44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5839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2FBCE411-21A4-4634-8807-F0D0F73666A5}" type="datetimeFigureOut">
              <a:rPr lang="en-US" smtClean="0">
                <a:solidFill>
                  <a:prstClr val="black">
                    <a:tint val="75000"/>
                  </a:prstClr>
                </a:solidFill>
                <a:latin typeface="Gill Sans MT"/>
                <a:ea typeface="+mn-ea"/>
                <a:cs typeface="+mn-cs"/>
              </a:rPr>
              <a:pPr defTabSz="914400" fontAlgn="auto">
                <a:spcBef>
                  <a:spcPts val="0"/>
                </a:spcBef>
                <a:spcAft>
                  <a:spcPts val="0"/>
                </a:spcAft>
              </a:pPr>
              <a:t>7/25/2015</a:t>
            </a:fld>
            <a:endParaRPr lang="en-US" dirty="0">
              <a:solidFill>
                <a:prstClr val="black">
                  <a:tint val="75000"/>
                </a:prstClr>
              </a:solidFill>
              <a:latin typeface="Gill Sans M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Gill Sans M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94DD9DD7-6BE8-4E08-935C-729EF16E3D40}" type="slidenum">
              <a:rPr lang="en-US" smtClean="0">
                <a:solidFill>
                  <a:prstClr val="black">
                    <a:tint val="75000"/>
                  </a:prstClr>
                </a:solidFill>
                <a:latin typeface="Gill Sans MT"/>
                <a:ea typeface="+mn-ea"/>
                <a:cs typeface="+mn-cs"/>
              </a:rPr>
              <a:pPr defTabSz="914400" fontAlgn="auto">
                <a:spcBef>
                  <a:spcPts val="0"/>
                </a:spcBef>
                <a:spcAft>
                  <a:spcPts val="0"/>
                </a:spcAft>
              </a:pPr>
              <a:t>‹#›</a:t>
            </a:fld>
            <a:endParaRPr lang="en-US" dirty="0">
              <a:solidFill>
                <a:prstClr val="black">
                  <a:tint val="75000"/>
                </a:prstClr>
              </a:solidFill>
              <a:latin typeface="Gill Sans MT"/>
              <a:ea typeface="+mn-ea"/>
              <a:cs typeface="+mn-cs"/>
            </a:endParaRPr>
          </a:p>
        </p:txBody>
      </p:sp>
    </p:spTree>
    <p:extLst>
      <p:ext uri="{BB962C8B-B14F-4D97-AF65-F5344CB8AC3E}">
        <p14:creationId xmlns:p14="http://schemas.microsoft.com/office/powerpoint/2010/main" val="3039777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defTabSz="914400" rtl="0" eaLnBrk="1" latinLnBrk="0" hangingPunct="1">
        <a:spcBef>
          <a:spcPct val="0"/>
        </a:spcBef>
        <a:buNone/>
        <a:defRPr sz="3600" b="1" i="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maryscotthunter.com/"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alabamapossible.org/"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81.xml"/><Relationship Id="rId5" Type="http://schemas.openxmlformats.org/officeDocument/2006/relationships/image" Target="../media/image28.jpg"/><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alsde.edu/"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E3DED1"/>
        </a:solidFill>
        <a:effectLst/>
      </p:bgPr>
    </p:bg>
    <p:spTree>
      <p:nvGrpSpPr>
        <p:cNvPr id="1" name=""/>
        <p:cNvGrpSpPr/>
        <p:nvPr/>
      </p:nvGrpSpPr>
      <p:grpSpPr>
        <a:xfrm>
          <a:off x="0" y="0"/>
          <a:ext cx="0" cy="0"/>
          <a:chOff x="0" y="0"/>
          <a:chExt cx="0" cy="0"/>
        </a:xfrm>
      </p:grpSpPr>
      <p:sp>
        <p:nvSpPr>
          <p:cNvPr id="2050" name="AutoShape 1"/>
          <p:cNvSpPr>
            <a:spLocks/>
          </p:cNvSpPr>
          <p:nvPr/>
        </p:nvSpPr>
        <p:spPr bwMode="auto">
          <a:xfrm>
            <a:off x="304728" y="328175"/>
            <a:ext cx="8531200" cy="6197203"/>
          </a:xfrm>
          <a:prstGeom prst="roundRect">
            <a:avLst>
              <a:gd name="adj" fmla="val 1463"/>
            </a:avLst>
          </a:prstGeom>
          <a:gradFill rotWithShape="0">
            <a:gsLst>
              <a:gs pos="0">
                <a:srgbClr val="FFFFFF"/>
              </a:gs>
              <a:gs pos="98000">
                <a:srgbClr val="FFFFFF"/>
              </a:gs>
              <a:gs pos="99054">
                <a:srgbClr val="F7F7F7"/>
              </a:gs>
              <a:gs pos="100000">
                <a:srgbClr val="D9D9D9"/>
              </a:gs>
            </a:gsLst>
            <a:lin ang="5400000"/>
          </a:gradFill>
          <a:ln w="4515" cap="rnd">
            <a:solidFill>
              <a:srgbClr val="B1B0AF"/>
            </a:solidFill>
            <a:round/>
            <a:headEnd/>
            <a:tailEnd/>
          </a:ln>
          <a:effectLst>
            <a:outerShdw dist="50800" dir="5400000" algn="ctr" rotWithShape="0">
              <a:srgbClr val="000000">
                <a:alpha val="25000"/>
              </a:srgbClr>
            </a:outerShdw>
          </a:effectLst>
        </p:spPr>
        <p:txBody>
          <a:bodyPr lIns="50795" tIns="50795" rIns="50795" bIns="50795"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hangingPunct="0"/>
            <a:endParaRPr lang="en-US" altLang="en-US" dirty="0" smtClean="0"/>
          </a:p>
        </p:txBody>
      </p:sp>
      <p:sp>
        <p:nvSpPr>
          <p:cNvPr id="2051" name="AutoShape 2"/>
          <p:cNvSpPr>
            <a:spLocks/>
          </p:cNvSpPr>
          <p:nvPr/>
        </p:nvSpPr>
        <p:spPr bwMode="auto">
          <a:xfrm>
            <a:off x="418583" y="433090"/>
            <a:ext cx="8305725" cy="3109764"/>
          </a:xfrm>
          <a:prstGeom prst="roundRect">
            <a:avLst>
              <a:gd name="adj" fmla="val 3218"/>
            </a:avLst>
          </a:prstGeom>
          <a:gradFill rotWithShape="0">
            <a:gsLst>
              <a:gs pos="0">
                <a:srgbClr val="FFFFFF"/>
              </a:gs>
              <a:gs pos="54999">
                <a:srgbClr val="E0E0E0"/>
              </a:gs>
              <a:gs pos="100000">
                <a:srgbClr val="9E9E9E"/>
              </a:gs>
            </a:gsLst>
            <a:path path="shape">
              <a:fillToRect l="50000" t="175000" r="50000" b="-75000"/>
            </a:path>
          </a:gradFill>
          <a:ln>
            <a:noFill/>
          </a:ln>
          <a:extLst>
            <a:ext uri="{91240B29-F687-4F45-9708-019B960494DF}">
              <a14:hiddenLine xmlns:a14="http://schemas.microsoft.com/office/drawing/2010/main" w="8890" cap="rnd">
                <a:solidFill>
                  <a:srgbClr val="000000"/>
                </a:solidFill>
                <a:round/>
                <a:headEnd/>
                <a:tailEnd/>
              </a14:hiddenLine>
            </a:ext>
          </a:extLst>
        </p:spPr>
        <p:txBody>
          <a:bodyPr lIns="50795" tIns="50795" rIns="50795" bIns="50795"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10730" eaLnBrk="1" hangingPunct="0"/>
            <a:endParaRPr lang="en-US" altLang="en-US" dirty="0" smtClean="0"/>
          </a:p>
        </p:txBody>
      </p:sp>
      <p:pic>
        <p:nvPicPr>
          <p:cNvPr id="2052" name="Picture 3" descr="image2.png"/>
          <p:cNvPicPr>
            <a:picLocks noChangeAspect="1"/>
          </p:cNvPicPr>
          <p:nvPr/>
        </p:nvPicPr>
        <p:blipFill>
          <a:blip r:embed="rId3" cstate="print">
            <a:lum bright="58000" contrast="-68000"/>
            <a:extLst>
              <a:ext uri="{28A0092B-C50C-407E-A947-70E740481C1C}">
                <a14:useLocalDpi xmlns:a14="http://schemas.microsoft.com/office/drawing/2010/main" val="0"/>
              </a:ext>
            </a:extLst>
          </a:blip>
          <a:srcRect/>
          <a:stretch>
            <a:fillRect/>
          </a:stretch>
        </p:blipFill>
        <p:spPr bwMode="auto">
          <a:xfrm>
            <a:off x="1675435" y="3504910"/>
            <a:ext cx="5696024" cy="272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053" name="Picture 4" descr="image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5435" y="532433"/>
            <a:ext cx="5696024" cy="304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101" name="Rectangle 5"/>
          <p:cNvSpPr>
            <a:spLocks noGrp="1" noChangeArrowheads="1"/>
          </p:cNvSpPr>
          <p:nvPr>
            <p:ph type="title"/>
          </p:nvPr>
        </p:nvSpPr>
        <p:spPr>
          <a:xfrm>
            <a:off x="722190" y="1495732"/>
            <a:ext cx="7772176" cy="2235771"/>
          </a:xfrm>
        </p:spPr>
        <p:txBody>
          <a:bodyPr lIns="50795" tIns="50795" rIns="50795" bIns="50795" anchor="b"/>
          <a:lstStyle/>
          <a:p>
            <a:pPr defTabSz="914098" eaLnBrk="1">
              <a:defRPr/>
            </a:pPr>
            <a:r>
              <a:rPr lang="en-US" sz="4500" b="1" dirty="0">
                <a:effectLst>
                  <a:outerShdw blurRad="38100" dist="38100" dir="2700000" algn="tl">
                    <a:srgbClr val="FFFFFF"/>
                  </a:outerShdw>
                </a:effectLst>
                <a:latin typeface="Verdana" pitchFamily="34" charset="0"/>
                <a:ea typeface="Verdana" pitchFamily="34" charset="0"/>
                <a:cs typeface="Verdana" pitchFamily="34" charset="0"/>
                <a:sym typeface="Verdana" pitchFamily="34" charset="0"/>
              </a:rPr>
              <a:t>MARY SCOTT HUNTER</a:t>
            </a:r>
            <a:endParaRPr lang="en-US" dirty="0" smtClean="0"/>
          </a:p>
        </p:txBody>
      </p:sp>
      <p:sp>
        <p:nvSpPr>
          <p:cNvPr id="2055" name="Rectangle 6"/>
          <p:cNvSpPr>
            <a:spLocks noGrp="1" noChangeArrowheads="1"/>
          </p:cNvSpPr>
          <p:nvPr>
            <p:ph type="body" idx="1"/>
          </p:nvPr>
        </p:nvSpPr>
        <p:spPr>
          <a:xfrm>
            <a:off x="722190" y="3808521"/>
            <a:ext cx="7772176" cy="914177"/>
          </a:xfrm>
        </p:spPr>
        <p:txBody>
          <a:bodyPr lIns="190483" tIns="0" rIns="88892" bIns="50795" anchor="t"/>
          <a:lstStyle/>
          <a:p>
            <a:pPr marL="25671" indent="0" algn="ctr" defTabSz="914098" eaLnBrk="1">
              <a:spcBef>
                <a:spcPct val="0"/>
              </a:spcBef>
              <a:buNone/>
            </a:pPr>
            <a:r>
              <a:rPr lang="en-US" altLang="en-US" sz="1900" b="1" dirty="0">
                <a:solidFill>
                  <a:srgbClr val="C00000"/>
                </a:solidFill>
                <a:latin typeface="Verdana" pitchFamily="34" charset="0"/>
                <a:ea typeface="Verdana" pitchFamily="34" charset="0"/>
                <a:cs typeface="Verdana" pitchFamily="34" charset="0"/>
                <a:sym typeface="Verdana" pitchFamily="34" charset="0"/>
              </a:rPr>
              <a:t>Representative-Alabama Board of Education</a:t>
            </a:r>
            <a:endParaRPr lang="en-US" altLang="en-US" sz="1900" dirty="0">
              <a:solidFill>
                <a:srgbClr val="C00000"/>
              </a:solidFill>
              <a:latin typeface="Verdana" pitchFamily="34" charset="0"/>
              <a:ea typeface="Verdana" pitchFamily="34" charset="0"/>
              <a:cs typeface="Verdana" pitchFamily="34" charset="0"/>
              <a:sym typeface="Verdana" pitchFamily="34" charset="0"/>
            </a:endParaRPr>
          </a:p>
          <a:p>
            <a:pPr marL="25671" indent="0" algn="ctr" defTabSz="914098" eaLnBrk="1">
              <a:spcBef>
                <a:spcPct val="0"/>
              </a:spcBef>
              <a:buNone/>
            </a:pPr>
            <a:r>
              <a:rPr lang="en-US" altLang="en-US" sz="1900" dirty="0">
                <a:solidFill>
                  <a:srgbClr val="79766F"/>
                </a:solidFill>
                <a:latin typeface="Verdana" pitchFamily="34" charset="0"/>
                <a:ea typeface="Verdana" pitchFamily="34" charset="0"/>
                <a:cs typeface="Verdana" pitchFamily="34" charset="0"/>
                <a:sym typeface="Verdana" pitchFamily="34" charset="0"/>
              </a:rPr>
              <a:t>District 8 (Limestone, Madison, Jackson, DeKalb, Etowah)</a:t>
            </a:r>
          </a:p>
        </p:txBody>
      </p:sp>
    </p:spTree>
    <p:extLst>
      <p:ext uri="{BB962C8B-B14F-4D97-AF65-F5344CB8AC3E}">
        <p14:creationId xmlns:p14="http://schemas.microsoft.com/office/powerpoint/2010/main" val="74092681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304726" y="328166"/>
            <a:ext cx="8531200" cy="6197203"/>
          </a:xfrm>
          <a:prstGeom prst="roundRect">
            <a:avLst>
              <a:gd name="adj" fmla="val 1463"/>
            </a:avLst>
          </a:prstGeom>
          <a:gradFill rotWithShape="0">
            <a:gsLst>
              <a:gs pos="0">
                <a:srgbClr val="FFFFFF"/>
              </a:gs>
              <a:gs pos="98000">
                <a:srgbClr val="FFFFFF"/>
              </a:gs>
              <a:gs pos="99054">
                <a:srgbClr val="F7F7F7"/>
              </a:gs>
              <a:gs pos="100000">
                <a:srgbClr val="D9D9D9"/>
              </a:gs>
            </a:gsLst>
            <a:lin ang="5400000"/>
          </a:gradFill>
          <a:ln w="4515" cap="rnd">
            <a:solidFill>
              <a:srgbClr val="B1B0AF"/>
            </a:solidFill>
            <a:round/>
            <a:headEnd/>
            <a:tailEnd/>
          </a:ln>
          <a:effectLst>
            <a:outerShdw dist="50800" dir="5400000" algn="ctr" rotWithShape="0">
              <a:srgbClr val="000000">
                <a:alpha val="25000"/>
              </a:srgbClr>
            </a:outerShdw>
          </a:effec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defTabSz="914400" eaLnBrk="1" fontAlgn="auto">
              <a:spcBef>
                <a:spcPts val="0"/>
              </a:spcBef>
              <a:spcAft>
                <a:spcPts val="0"/>
              </a:spcAft>
            </a:pPr>
            <a:endParaRPr lang="en-US" altLang="en-US" dirty="0"/>
          </a:p>
        </p:txBody>
      </p:sp>
      <p:sp>
        <p:nvSpPr>
          <p:cNvPr id="4100" name="Rectangle 3"/>
          <p:cNvSpPr>
            <a:spLocks noGrp="1" noChangeArrowheads="1"/>
          </p:cNvSpPr>
          <p:nvPr>
            <p:ph type="body" idx="1"/>
          </p:nvPr>
        </p:nvSpPr>
        <p:spPr>
          <a:xfrm>
            <a:off x="478296" y="152400"/>
            <a:ext cx="8184059" cy="685800"/>
          </a:xfrm>
        </p:spPr>
        <p:txBody>
          <a:bodyPr lIns="190493" tIns="88896" rIns="88896" bIns="50798" anchor="t">
            <a:noAutofit/>
          </a:bodyPr>
          <a:lstStyle/>
          <a:p>
            <a:pPr marL="0" indent="0" algn="ctr" eaLnBrk="1">
              <a:spcBef>
                <a:spcPct val="0"/>
              </a:spcBef>
              <a:buClr>
                <a:srgbClr val="C00000"/>
              </a:buClr>
              <a:buNone/>
            </a:pPr>
            <a:r>
              <a:rPr lang="en-US" altLang="en-US" b="1" dirty="0" smtClean="0">
                <a:ea typeface="Verdana" pitchFamily="34" charset="0"/>
                <a:cs typeface="Verdana" pitchFamily="34" charset="0"/>
                <a:sym typeface="Verdana" pitchFamily="34" charset="0"/>
              </a:rPr>
              <a:t>College Readiness -- </a:t>
            </a:r>
            <a:r>
              <a:rPr lang="en-US" altLang="en-US" sz="2400" b="1" dirty="0" smtClean="0">
                <a:ea typeface="Verdana" pitchFamily="34" charset="0"/>
                <a:cs typeface="Verdana" pitchFamily="34" charset="0"/>
                <a:sym typeface="Verdana" pitchFamily="34" charset="0"/>
              </a:rPr>
              <a:t>Remediation Rates</a:t>
            </a:r>
            <a:endParaRPr lang="en-US" altLang="en-US" sz="2400"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26" y="762000"/>
            <a:ext cx="8534400" cy="60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51080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304726" y="328166"/>
            <a:ext cx="8531200" cy="6197203"/>
          </a:xfrm>
          <a:prstGeom prst="roundRect">
            <a:avLst>
              <a:gd name="adj" fmla="val 1463"/>
            </a:avLst>
          </a:prstGeom>
          <a:gradFill rotWithShape="0">
            <a:gsLst>
              <a:gs pos="0">
                <a:srgbClr val="FFFFFF"/>
              </a:gs>
              <a:gs pos="98000">
                <a:srgbClr val="FFFFFF"/>
              </a:gs>
              <a:gs pos="99054">
                <a:srgbClr val="F7F7F7"/>
              </a:gs>
              <a:gs pos="100000">
                <a:srgbClr val="D9D9D9"/>
              </a:gs>
            </a:gsLst>
            <a:lin ang="5400000"/>
          </a:gradFill>
          <a:ln w="4515" cap="rnd">
            <a:solidFill>
              <a:srgbClr val="B1B0AF"/>
            </a:solidFill>
            <a:round/>
            <a:headEnd/>
            <a:tailEnd/>
          </a:ln>
          <a:effectLst>
            <a:outerShdw dist="50800" dir="5400000" algn="ctr" rotWithShape="0">
              <a:srgbClr val="000000">
                <a:alpha val="25000"/>
              </a:srgbClr>
            </a:outerShdw>
          </a:effectLst>
        </p:spPr>
        <p:txBody>
          <a:bodyPr lIns="0" tIns="0" rIns="0" bIns="0"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defTabSz="914400" eaLnBrk="1" fontAlgn="auto">
              <a:spcBef>
                <a:spcPts val="0"/>
              </a:spcBef>
              <a:spcAft>
                <a:spcPts val="0"/>
              </a:spcAft>
            </a:pPr>
            <a:endParaRPr lang="en-US" altLang="en-US" dirty="0"/>
          </a:p>
        </p:txBody>
      </p:sp>
      <p:sp>
        <p:nvSpPr>
          <p:cNvPr id="4100" name="Rectangle 3"/>
          <p:cNvSpPr>
            <a:spLocks noGrp="1" noChangeArrowheads="1"/>
          </p:cNvSpPr>
          <p:nvPr>
            <p:ph type="body" idx="1"/>
          </p:nvPr>
        </p:nvSpPr>
        <p:spPr>
          <a:xfrm>
            <a:off x="478296" y="328166"/>
            <a:ext cx="8184059" cy="814834"/>
          </a:xfrm>
        </p:spPr>
        <p:txBody>
          <a:bodyPr lIns="190493" tIns="88896" rIns="88896" bIns="50798" anchor="t">
            <a:noAutofit/>
          </a:bodyPr>
          <a:lstStyle/>
          <a:p>
            <a:pPr marL="0" indent="0" algn="ctr" eaLnBrk="1">
              <a:spcBef>
                <a:spcPct val="0"/>
              </a:spcBef>
              <a:buClr>
                <a:srgbClr val="C00000"/>
              </a:buClr>
              <a:buNone/>
            </a:pPr>
            <a:r>
              <a:rPr lang="en-US" altLang="en-US" b="1" dirty="0" smtClean="0">
                <a:ea typeface="Verdana" pitchFamily="34" charset="0"/>
                <a:cs typeface="Verdana" pitchFamily="34" charset="0"/>
                <a:sym typeface="Verdana" pitchFamily="34" charset="0"/>
              </a:rPr>
              <a:t>Career Readiness – </a:t>
            </a:r>
            <a:r>
              <a:rPr lang="en-US" altLang="en-US" sz="2400" b="1" dirty="0" smtClean="0">
                <a:ea typeface="Verdana" pitchFamily="34" charset="0"/>
                <a:cs typeface="Verdana" pitchFamily="34" charset="0"/>
                <a:sym typeface="Verdana" pitchFamily="34" charset="0"/>
              </a:rPr>
              <a:t>Middle Skills Gap</a:t>
            </a:r>
            <a:endParaRPr lang="en-US" altLang="en-US" sz="2400"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66" y="914400"/>
            <a:ext cx="80772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75089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5453"/>
          </a:xfrm>
        </p:spPr>
        <p:txBody>
          <a:bodyPr anchor="t">
            <a:normAutofit/>
          </a:bodyPr>
          <a:lstStyle/>
          <a:p>
            <a:r>
              <a:rPr lang="en-US" sz="2400" b="1" dirty="0" smtClean="0"/>
              <a:t>What are they taking?</a:t>
            </a:r>
            <a:br>
              <a:rPr lang="en-US" sz="2400" b="1" dirty="0" smtClean="0"/>
            </a:br>
            <a:r>
              <a:rPr lang="en-US" sz="2000" b="1" dirty="0" smtClean="0"/>
              <a:t>Choices of All Undergrads enrolled in AL </a:t>
            </a:r>
            <a:r>
              <a:rPr lang="en-US" sz="2000" b="1" i="1" u="sng" dirty="0" smtClean="0"/>
              <a:t>Public 2YR Colleges </a:t>
            </a:r>
            <a:endParaRPr lang="en-US" sz="2000" b="1" i="1" u="sng" dirty="0"/>
          </a:p>
        </p:txBody>
      </p:sp>
      <p:graphicFrame>
        <p:nvGraphicFramePr>
          <p:cNvPr id="7" name="Content Placeholder 6"/>
          <p:cNvGraphicFramePr>
            <a:graphicFrameLocks noGrp="1"/>
          </p:cNvGraphicFramePr>
          <p:nvPr>
            <p:ph sz="half" idx="1"/>
          </p:nvPr>
        </p:nvGraphicFramePr>
        <p:xfrm>
          <a:off x="160170" y="1220097"/>
          <a:ext cx="4301713" cy="5576412"/>
        </p:xfrm>
        <a:graphic>
          <a:graphicData uri="http://schemas.openxmlformats.org/drawingml/2006/table">
            <a:tbl>
              <a:tblPr firstRow="1" bandRow="1">
                <a:tableStyleId>{5C22544A-7EE6-4342-B048-85BDC9FD1C3A}</a:tableStyleId>
              </a:tblPr>
              <a:tblGrid>
                <a:gridCol w="446273"/>
                <a:gridCol w="2780637"/>
                <a:gridCol w="1074803"/>
              </a:tblGrid>
              <a:tr h="347400">
                <a:tc>
                  <a:txBody>
                    <a:bodyPr/>
                    <a:lstStyle/>
                    <a:p>
                      <a:pPr algn="ctr" fontAlgn="ctr"/>
                      <a:r>
                        <a:rPr lang="en-US" sz="1100" b="1" i="0" u="none" strike="noStrike" dirty="0">
                          <a:solidFill>
                            <a:srgbClr val="FFFFFF"/>
                          </a:solidFill>
                          <a:latin typeface="Arial"/>
                        </a:rPr>
                        <a:t>Rank </a:t>
                      </a:r>
                    </a:p>
                  </a:txBody>
                  <a:tcPr marL="12700" marR="12700" marT="12700" marB="0" anchor="ctr"/>
                </a:tc>
                <a:tc>
                  <a:txBody>
                    <a:bodyPr/>
                    <a:lstStyle/>
                    <a:p>
                      <a:pPr algn="ctr" fontAlgn="ctr"/>
                      <a:r>
                        <a:rPr lang="en-US" sz="1100" b="1" i="0" u="none" strike="noStrike" dirty="0" smtClean="0">
                          <a:solidFill>
                            <a:srgbClr val="FFFFFF"/>
                          </a:solidFill>
                          <a:latin typeface="Arial"/>
                        </a:rPr>
                        <a:t>Occupation</a:t>
                      </a:r>
                      <a:endParaRPr lang="en-US" sz="1100" b="1" i="0" u="none" strike="noStrike" dirty="0">
                        <a:solidFill>
                          <a:srgbClr val="FFFFFF"/>
                        </a:solidFill>
                        <a:latin typeface="Arial"/>
                      </a:endParaRPr>
                    </a:p>
                  </a:txBody>
                  <a:tcPr marL="12700" marR="12700" marT="12700" marB="0" anchor="ctr"/>
                </a:tc>
                <a:tc>
                  <a:txBody>
                    <a:bodyPr/>
                    <a:lstStyle/>
                    <a:p>
                      <a:pPr algn="ctr" fontAlgn="ctr"/>
                      <a:r>
                        <a:rPr lang="en-US" sz="1100" b="1" i="0" u="none" strike="noStrike" dirty="0">
                          <a:solidFill>
                            <a:srgbClr val="FFFFFF"/>
                          </a:solidFill>
                          <a:latin typeface="Arial"/>
                        </a:rPr>
                        <a:t>Change in Jobs (2013-2023)</a:t>
                      </a:r>
                    </a:p>
                  </a:txBody>
                  <a:tcPr marL="12700" marR="12700" marT="12700" marB="0" anchor="ctr"/>
                </a:tc>
              </a:tr>
              <a:tr h="323748">
                <a:tc>
                  <a:txBody>
                    <a:bodyPr/>
                    <a:lstStyle/>
                    <a:p>
                      <a:pPr algn="ctr" fontAlgn="ctr"/>
                      <a:r>
                        <a:rPr lang="en-US" sz="1100" b="0" i="0" u="none" strike="noStrike" dirty="0">
                          <a:latin typeface="Arial"/>
                        </a:rPr>
                        <a:t>1</a:t>
                      </a:r>
                    </a:p>
                  </a:txBody>
                  <a:tcPr marL="12700" marR="12700" marT="12700" marB="0" anchor="ctr"/>
                </a:tc>
                <a:tc>
                  <a:txBody>
                    <a:bodyPr/>
                    <a:lstStyle/>
                    <a:p>
                      <a:pPr algn="l" fontAlgn="ctr"/>
                      <a:r>
                        <a:rPr lang="en-US" sz="1100" b="0" i="0" u="none" strike="noStrike" dirty="0">
                          <a:latin typeface="Arial"/>
                        </a:rPr>
                        <a:t>Home Health Aides</a:t>
                      </a:r>
                    </a:p>
                  </a:txBody>
                  <a:tcPr marL="12700" marR="12700" marT="12700" marB="0" anchor="ctr"/>
                </a:tc>
                <a:tc>
                  <a:txBody>
                    <a:bodyPr/>
                    <a:lstStyle/>
                    <a:p>
                      <a:pPr algn="ctr" fontAlgn="ctr"/>
                      <a:r>
                        <a:rPr lang="en-US" sz="1100" b="0" i="0" u="none" strike="noStrike" dirty="0" smtClean="0">
                          <a:latin typeface="Arial"/>
                        </a:rPr>
                        <a:t>4,010</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2</a:t>
                      </a:r>
                    </a:p>
                  </a:txBody>
                  <a:tcPr marL="12700" marR="12700" marT="12700" marB="0" anchor="ctr"/>
                </a:tc>
                <a:tc>
                  <a:txBody>
                    <a:bodyPr/>
                    <a:lstStyle/>
                    <a:p>
                      <a:pPr algn="l" fontAlgn="ctr"/>
                      <a:r>
                        <a:rPr lang="en-US" sz="1100" b="0" i="0" u="none" strike="noStrike" dirty="0">
                          <a:latin typeface="Arial"/>
                        </a:rPr>
                        <a:t>Personal Care Aides</a:t>
                      </a:r>
                    </a:p>
                  </a:txBody>
                  <a:tcPr marL="12700" marR="12700" marT="12700" marB="0" anchor="ctr"/>
                </a:tc>
                <a:tc>
                  <a:txBody>
                    <a:bodyPr/>
                    <a:lstStyle/>
                    <a:p>
                      <a:pPr algn="ctr" fontAlgn="ctr"/>
                      <a:r>
                        <a:rPr lang="en-US" sz="1100" b="0" i="0" u="none" strike="noStrike" dirty="0" smtClean="0">
                          <a:latin typeface="Arial"/>
                        </a:rPr>
                        <a:t>6,162</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3</a:t>
                      </a:r>
                    </a:p>
                  </a:txBody>
                  <a:tcPr marL="12700" marR="12700" marT="12700" marB="0" anchor="ctr"/>
                </a:tc>
                <a:tc>
                  <a:txBody>
                    <a:bodyPr/>
                    <a:lstStyle/>
                    <a:p>
                      <a:pPr algn="l" fontAlgn="ctr"/>
                      <a:r>
                        <a:rPr lang="en-US" sz="1100" b="0" i="0" u="none" strike="noStrike" dirty="0">
                          <a:latin typeface="Arial"/>
                        </a:rPr>
                        <a:t>Medical Secretaries</a:t>
                      </a:r>
                    </a:p>
                  </a:txBody>
                  <a:tcPr marL="12700" marR="12700" marT="12700" marB="0" anchor="ctr"/>
                </a:tc>
                <a:tc>
                  <a:txBody>
                    <a:bodyPr/>
                    <a:lstStyle/>
                    <a:p>
                      <a:pPr algn="ctr" fontAlgn="ctr"/>
                      <a:r>
                        <a:rPr lang="en-US" sz="1100" b="0" i="0" u="none" strike="noStrike" dirty="0" smtClean="0">
                          <a:latin typeface="Arial"/>
                        </a:rPr>
                        <a:t>2,168</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4</a:t>
                      </a:r>
                    </a:p>
                  </a:txBody>
                  <a:tcPr marL="12700" marR="12700" marT="12700" marB="0" anchor="ctr"/>
                </a:tc>
                <a:tc>
                  <a:txBody>
                    <a:bodyPr/>
                    <a:lstStyle/>
                    <a:p>
                      <a:pPr algn="l" fontAlgn="ctr"/>
                      <a:r>
                        <a:rPr lang="en-US" sz="1100" b="0" i="0" u="none" strike="noStrike">
                          <a:latin typeface="Arial"/>
                        </a:rPr>
                        <a:t>Software Developers, Applications</a:t>
                      </a:r>
                    </a:p>
                  </a:txBody>
                  <a:tcPr marL="12700" marR="12700" marT="12700" marB="0" anchor="ctr"/>
                </a:tc>
                <a:tc>
                  <a:txBody>
                    <a:bodyPr/>
                    <a:lstStyle/>
                    <a:p>
                      <a:pPr algn="ctr" fontAlgn="ctr"/>
                      <a:r>
                        <a:rPr lang="en-US" sz="1100" b="0" i="0" u="none" strike="noStrike" dirty="0" smtClean="0">
                          <a:latin typeface="Arial"/>
                        </a:rPr>
                        <a:t>1,976</a:t>
                      </a:r>
                      <a:endParaRPr lang="en-US" sz="1100" b="0" i="0" u="none" strike="noStrike" dirty="0">
                        <a:latin typeface="Arial"/>
                      </a:endParaRPr>
                    </a:p>
                  </a:txBody>
                  <a:tcPr marL="12700" marR="12700" marT="12700" marB="0" anchor="ctr"/>
                </a:tc>
              </a:tr>
              <a:tr h="347400">
                <a:tc>
                  <a:txBody>
                    <a:bodyPr/>
                    <a:lstStyle/>
                    <a:p>
                      <a:pPr algn="ctr" fontAlgn="ctr"/>
                      <a:r>
                        <a:rPr lang="en-US" sz="1100" b="0" i="0" u="none" strike="noStrike">
                          <a:latin typeface="Arial"/>
                        </a:rPr>
                        <a:t>5</a:t>
                      </a:r>
                    </a:p>
                  </a:txBody>
                  <a:tcPr marL="12700" marR="12700" marT="12700" marB="0" anchor="ctr"/>
                </a:tc>
                <a:tc>
                  <a:txBody>
                    <a:bodyPr/>
                    <a:lstStyle/>
                    <a:p>
                      <a:pPr algn="l" fontAlgn="ctr"/>
                      <a:r>
                        <a:rPr lang="en-US" sz="1100" b="0" i="0" u="none" strike="noStrike">
                          <a:latin typeface="Arial"/>
                        </a:rPr>
                        <a:t>Market Research Analysts and Marketing Specialists</a:t>
                      </a:r>
                    </a:p>
                  </a:txBody>
                  <a:tcPr marL="12700" marR="12700" marT="12700" marB="0" anchor="ctr"/>
                </a:tc>
                <a:tc>
                  <a:txBody>
                    <a:bodyPr/>
                    <a:lstStyle/>
                    <a:p>
                      <a:pPr algn="ctr" fontAlgn="ctr"/>
                      <a:r>
                        <a:rPr lang="en-US" sz="1100" b="0" i="0" u="none" strike="noStrike" dirty="0" smtClean="0">
                          <a:latin typeface="Arial"/>
                        </a:rPr>
                        <a:t>1,103</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6</a:t>
                      </a:r>
                    </a:p>
                  </a:txBody>
                  <a:tcPr marL="12700" marR="12700" marT="12700" marB="0" anchor="ctr"/>
                </a:tc>
                <a:tc>
                  <a:txBody>
                    <a:bodyPr/>
                    <a:lstStyle/>
                    <a:p>
                      <a:pPr algn="l" fontAlgn="ctr"/>
                      <a:r>
                        <a:rPr lang="en-US" sz="1100" b="0" i="0" u="none" strike="noStrike">
                          <a:latin typeface="Arial"/>
                        </a:rPr>
                        <a:t>Medical Assistants</a:t>
                      </a:r>
                    </a:p>
                  </a:txBody>
                  <a:tcPr marL="12700" marR="12700" marT="12700" marB="0" anchor="ctr"/>
                </a:tc>
                <a:tc>
                  <a:txBody>
                    <a:bodyPr/>
                    <a:lstStyle/>
                    <a:p>
                      <a:pPr algn="ctr" fontAlgn="ctr"/>
                      <a:r>
                        <a:rPr lang="en-US" sz="1100" b="0" i="0" u="none" strike="noStrike" dirty="0" smtClean="0">
                          <a:latin typeface="Arial"/>
                        </a:rPr>
                        <a:t>2,284</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7</a:t>
                      </a:r>
                    </a:p>
                  </a:txBody>
                  <a:tcPr marL="12700" marR="12700" marT="12700" marB="0" anchor="ctr"/>
                </a:tc>
                <a:tc>
                  <a:txBody>
                    <a:bodyPr/>
                    <a:lstStyle/>
                    <a:p>
                      <a:pPr algn="l" fontAlgn="ctr"/>
                      <a:r>
                        <a:rPr lang="en-US" sz="1100" b="0" i="0" u="none" strike="noStrike" dirty="0">
                          <a:latin typeface="Arial"/>
                        </a:rPr>
                        <a:t>Software Developers, Systems Software</a:t>
                      </a:r>
                    </a:p>
                  </a:txBody>
                  <a:tcPr marL="12700" marR="12700" marT="12700" marB="0" anchor="ctr"/>
                </a:tc>
                <a:tc>
                  <a:txBody>
                    <a:bodyPr/>
                    <a:lstStyle/>
                    <a:p>
                      <a:pPr algn="ctr" fontAlgn="ctr"/>
                      <a:r>
                        <a:rPr lang="en-US" sz="1100" b="0" i="0" u="none" strike="noStrike" dirty="0" smtClean="0">
                          <a:latin typeface="Arial"/>
                        </a:rPr>
                        <a:t>1,291</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8</a:t>
                      </a:r>
                    </a:p>
                  </a:txBody>
                  <a:tcPr marL="12700" marR="12700" marT="12700" marB="0" anchor="ctr"/>
                </a:tc>
                <a:tc>
                  <a:txBody>
                    <a:bodyPr/>
                    <a:lstStyle/>
                    <a:p>
                      <a:pPr algn="l" fontAlgn="ctr"/>
                      <a:r>
                        <a:rPr lang="en-US" sz="1100" b="0" i="0" u="none" strike="noStrike" dirty="0">
                          <a:latin typeface="Arial"/>
                        </a:rPr>
                        <a:t>Computer Systems Analysts</a:t>
                      </a:r>
                    </a:p>
                  </a:txBody>
                  <a:tcPr marL="12700" marR="12700" marT="12700" marB="0" anchor="ctr"/>
                </a:tc>
                <a:tc>
                  <a:txBody>
                    <a:bodyPr/>
                    <a:lstStyle/>
                    <a:p>
                      <a:pPr algn="ctr" fontAlgn="ctr"/>
                      <a:r>
                        <a:rPr lang="en-US" sz="1100" b="0" i="0" u="none" strike="noStrike" dirty="0" smtClean="0">
                          <a:latin typeface="Arial"/>
                        </a:rPr>
                        <a:t>1,871</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9</a:t>
                      </a:r>
                    </a:p>
                  </a:txBody>
                  <a:tcPr marL="12700" marR="12700" marT="12700" marB="0" anchor="ctr"/>
                </a:tc>
                <a:tc>
                  <a:txBody>
                    <a:bodyPr/>
                    <a:lstStyle/>
                    <a:p>
                      <a:pPr algn="l" fontAlgn="ctr"/>
                      <a:r>
                        <a:rPr lang="en-US" sz="1100" b="0" i="0" u="none" strike="noStrike" dirty="0">
                          <a:latin typeface="Arial"/>
                        </a:rPr>
                        <a:t>Cleaners of Vehicles and Equipment</a:t>
                      </a:r>
                    </a:p>
                  </a:txBody>
                  <a:tcPr marL="12700" marR="12700" marT="12700" marB="0" anchor="ctr"/>
                </a:tc>
                <a:tc>
                  <a:txBody>
                    <a:bodyPr/>
                    <a:lstStyle/>
                    <a:p>
                      <a:pPr algn="ctr" fontAlgn="ctr"/>
                      <a:r>
                        <a:rPr lang="en-US" sz="1100" b="0" i="0" u="none" strike="noStrike" dirty="0" smtClean="0">
                          <a:latin typeface="Arial"/>
                        </a:rPr>
                        <a:t>1,143</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10</a:t>
                      </a:r>
                    </a:p>
                  </a:txBody>
                  <a:tcPr marL="12700" marR="12700" marT="12700" marB="0" anchor="ctr"/>
                </a:tc>
                <a:tc>
                  <a:txBody>
                    <a:bodyPr/>
                    <a:lstStyle/>
                    <a:p>
                      <a:pPr algn="l" fontAlgn="ctr"/>
                      <a:r>
                        <a:rPr lang="en-US" sz="1100" b="0" i="0" u="none" strike="noStrike">
                          <a:latin typeface="Arial"/>
                        </a:rPr>
                        <a:t>Computer User Support Specialists</a:t>
                      </a:r>
                    </a:p>
                  </a:txBody>
                  <a:tcPr marL="12700" marR="12700" marT="12700" marB="0" anchor="ctr"/>
                </a:tc>
                <a:tc>
                  <a:txBody>
                    <a:bodyPr/>
                    <a:lstStyle/>
                    <a:p>
                      <a:pPr algn="ctr" fontAlgn="ctr"/>
                      <a:r>
                        <a:rPr lang="en-US" sz="1100" b="0" i="0" u="none" strike="noStrike" dirty="0" smtClean="0">
                          <a:latin typeface="Arial"/>
                        </a:rPr>
                        <a:t>1,760</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dirty="0" smtClean="0">
                          <a:latin typeface="Arial"/>
                        </a:rPr>
                        <a:t>13</a:t>
                      </a:r>
                      <a:endParaRPr lang="en-US" sz="1100" b="0" i="0" u="none" strike="noStrike" dirty="0">
                        <a:latin typeface="Arial"/>
                      </a:endParaRPr>
                    </a:p>
                  </a:txBody>
                  <a:tcPr marL="12700" marR="12700" marT="12700" marB="0" anchor="ctr"/>
                </a:tc>
                <a:tc>
                  <a:txBody>
                    <a:bodyPr/>
                    <a:lstStyle/>
                    <a:p>
                      <a:pPr algn="l" fontAlgn="b"/>
                      <a:r>
                        <a:rPr lang="en-US" sz="1100" b="0" i="0" u="none" strike="noStrike" dirty="0" smtClean="0">
                          <a:latin typeface="Arial"/>
                        </a:rPr>
                        <a:t>Pharmacy Technicians</a:t>
                      </a:r>
                      <a:r>
                        <a:rPr lang="en-US" sz="1100" b="0" i="0" u="none" strike="noStrike" baseline="0" dirty="0" smtClean="0">
                          <a:latin typeface="Arial"/>
                        </a:rPr>
                        <a:t> </a:t>
                      </a:r>
                      <a:endParaRPr lang="en-US" sz="1100" b="0" i="0" u="none" strike="noStrike" dirty="0">
                        <a:latin typeface="Arial"/>
                      </a:endParaRPr>
                    </a:p>
                  </a:txBody>
                  <a:tcPr marL="12700" marR="12700" marT="12700" marB="0" anchor="ctr"/>
                </a:tc>
                <a:tc>
                  <a:txBody>
                    <a:bodyPr/>
                    <a:lstStyle/>
                    <a:p>
                      <a:pPr algn="ctr" fontAlgn="ctr"/>
                      <a:r>
                        <a:rPr lang="en-US" sz="1100" b="0" i="0" u="none" strike="noStrike" dirty="0" smtClean="0">
                          <a:latin typeface="Arial"/>
                        </a:rPr>
                        <a:t>1,388</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dirty="0">
                          <a:latin typeface="Arial"/>
                        </a:rPr>
                        <a:t>14</a:t>
                      </a:r>
                    </a:p>
                  </a:txBody>
                  <a:tcPr marL="12700" marR="12700" marT="12700" marB="0" anchor="ctr"/>
                </a:tc>
                <a:tc>
                  <a:txBody>
                    <a:bodyPr/>
                    <a:lstStyle/>
                    <a:p>
                      <a:pPr algn="l" fontAlgn="b"/>
                      <a:r>
                        <a:rPr lang="en-US" sz="1100" b="0" i="0" u="none" strike="noStrike" dirty="0">
                          <a:latin typeface="Arial"/>
                        </a:rPr>
                        <a:t>Team Assemblers</a:t>
                      </a:r>
                    </a:p>
                  </a:txBody>
                  <a:tcPr marL="12700" marR="12700" marT="12700" marB="0" anchor="ctr"/>
                </a:tc>
                <a:tc>
                  <a:txBody>
                    <a:bodyPr/>
                    <a:lstStyle/>
                    <a:p>
                      <a:pPr algn="ctr" fontAlgn="ctr"/>
                      <a:r>
                        <a:rPr lang="en-US" sz="1100" b="0" i="0" u="none" strike="noStrike" dirty="0" smtClean="0">
                          <a:latin typeface="Arial"/>
                        </a:rPr>
                        <a:t>5,656</a:t>
                      </a:r>
                      <a:endParaRPr lang="en-US" sz="1100" b="0" i="0" u="none" strike="noStrike" dirty="0">
                        <a:latin typeface="Arial"/>
                      </a:endParaRPr>
                    </a:p>
                  </a:txBody>
                  <a:tcPr marL="12700" marR="12700" marT="12700" marB="0" anchor="ctr"/>
                </a:tc>
              </a:tr>
              <a:tr h="347400">
                <a:tc>
                  <a:txBody>
                    <a:bodyPr/>
                    <a:lstStyle/>
                    <a:p>
                      <a:pPr algn="ctr" fontAlgn="ctr"/>
                      <a:r>
                        <a:rPr lang="en-US" sz="1100" b="0" i="0" u="none" strike="noStrike">
                          <a:latin typeface="Arial"/>
                        </a:rPr>
                        <a:t>15</a:t>
                      </a:r>
                    </a:p>
                  </a:txBody>
                  <a:tcPr marL="12700" marR="12700" marT="12700" marB="0" anchor="ctr"/>
                </a:tc>
                <a:tc>
                  <a:txBody>
                    <a:bodyPr/>
                    <a:lstStyle/>
                    <a:p>
                      <a:pPr algn="l" fontAlgn="ctr"/>
                      <a:r>
                        <a:rPr lang="en-US" sz="1100" b="0" i="0" u="none" strike="noStrike">
                          <a:latin typeface="Arial"/>
                        </a:rPr>
                        <a:t>Licensed Practical and Licensed Vocational Nurses</a:t>
                      </a:r>
                    </a:p>
                  </a:txBody>
                  <a:tcPr marL="12700" marR="12700" marT="12700" marB="0" anchor="ctr"/>
                </a:tc>
                <a:tc>
                  <a:txBody>
                    <a:bodyPr/>
                    <a:lstStyle/>
                    <a:p>
                      <a:pPr algn="ctr" fontAlgn="ctr"/>
                      <a:r>
                        <a:rPr lang="en-US" sz="1100" b="0" i="0" u="none" strike="noStrike" dirty="0" smtClean="0">
                          <a:latin typeface="Arial"/>
                        </a:rPr>
                        <a:t>2,779</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17</a:t>
                      </a:r>
                    </a:p>
                  </a:txBody>
                  <a:tcPr marL="12700" marR="12700" marT="12700" marB="0" anchor="ctr"/>
                </a:tc>
                <a:tc>
                  <a:txBody>
                    <a:bodyPr/>
                    <a:lstStyle/>
                    <a:p>
                      <a:pPr algn="l" fontAlgn="ctr"/>
                      <a:r>
                        <a:rPr lang="en-US" sz="1100" b="0" i="0" u="none" strike="noStrike" dirty="0">
                          <a:latin typeface="Arial"/>
                        </a:rPr>
                        <a:t>Machinists</a:t>
                      </a:r>
                    </a:p>
                  </a:txBody>
                  <a:tcPr marL="12700" marR="12700" marT="12700" marB="0" anchor="ctr"/>
                </a:tc>
                <a:tc>
                  <a:txBody>
                    <a:bodyPr/>
                    <a:lstStyle/>
                    <a:p>
                      <a:pPr algn="ctr" fontAlgn="ctr"/>
                      <a:r>
                        <a:rPr lang="en-US" sz="1100" b="0" i="0" u="none" strike="noStrike" dirty="0" smtClean="0">
                          <a:latin typeface="Arial"/>
                        </a:rPr>
                        <a:t>1,264</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20</a:t>
                      </a:r>
                    </a:p>
                  </a:txBody>
                  <a:tcPr marL="12700" marR="12700" marT="12700" marB="0" anchor="ctr"/>
                </a:tc>
                <a:tc>
                  <a:txBody>
                    <a:bodyPr/>
                    <a:lstStyle/>
                    <a:p>
                      <a:pPr algn="l" fontAlgn="ctr"/>
                      <a:r>
                        <a:rPr lang="en-US" sz="1100" b="0" i="0" u="none" strike="noStrike">
                          <a:latin typeface="Arial"/>
                        </a:rPr>
                        <a:t>Industrial Machinery Mechanics</a:t>
                      </a:r>
                    </a:p>
                  </a:txBody>
                  <a:tcPr marL="12700" marR="12700" marT="12700" marB="0" anchor="ctr"/>
                </a:tc>
                <a:tc>
                  <a:txBody>
                    <a:bodyPr/>
                    <a:lstStyle/>
                    <a:p>
                      <a:pPr algn="ctr" fontAlgn="ctr"/>
                      <a:r>
                        <a:rPr lang="en-US" sz="1100" b="0" i="0" u="none" strike="noStrike" dirty="0" smtClean="0">
                          <a:latin typeface="Arial"/>
                        </a:rPr>
                        <a:t>1,537</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21</a:t>
                      </a:r>
                    </a:p>
                  </a:txBody>
                  <a:tcPr marL="12700" marR="12700" marT="12700" marB="0" anchor="ctr"/>
                </a:tc>
                <a:tc>
                  <a:txBody>
                    <a:bodyPr/>
                    <a:lstStyle/>
                    <a:p>
                      <a:pPr algn="l" fontAlgn="ctr"/>
                      <a:r>
                        <a:rPr lang="en-US" sz="1100" b="0" i="0" u="none" strike="noStrike" dirty="0">
                          <a:latin typeface="Arial"/>
                        </a:rPr>
                        <a:t>Registered Nurses</a:t>
                      </a:r>
                    </a:p>
                  </a:txBody>
                  <a:tcPr marL="12700" marR="12700" marT="12700" marB="0" anchor="ctr"/>
                </a:tc>
                <a:tc>
                  <a:txBody>
                    <a:bodyPr/>
                    <a:lstStyle/>
                    <a:p>
                      <a:pPr algn="ctr" fontAlgn="ctr"/>
                      <a:r>
                        <a:rPr lang="en-US" sz="1100" b="0" i="0" u="none" strike="noStrike" dirty="0" smtClean="0">
                          <a:latin typeface="Arial"/>
                        </a:rPr>
                        <a:t>6,901</a:t>
                      </a:r>
                      <a:endParaRPr lang="en-US" sz="1100" b="0" i="0" u="none" strike="noStrike" dirty="0">
                        <a:latin typeface="Arial"/>
                      </a:endParaRPr>
                    </a:p>
                  </a:txBody>
                  <a:tcPr marL="12700" marR="12700" marT="12700" marB="0" anchor="ctr"/>
                </a:tc>
              </a:tr>
            </a:tbl>
          </a:graphicData>
        </a:graphic>
      </p:graphicFrame>
      <p:graphicFrame>
        <p:nvGraphicFramePr>
          <p:cNvPr id="8" name="Content Placeholder 7"/>
          <p:cNvGraphicFramePr>
            <a:graphicFrameLocks noGrp="1"/>
          </p:cNvGraphicFramePr>
          <p:nvPr>
            <p:ph sz="half" idx="2"/>
          </p:nvPr>
        </p:nvGraphicFramePr>
        <p:xfrm>
          <a:off x="4610612" y="1220092"/>
          <a:ext cx="4393237" cy="5574674"/>
        </p:xfrm>
        <a:graphic>
          <a:graphicData uri="http://schemas.openxmlformats.org/drawingml/2006/table">
            <a:tbl>
              <a:tblPr firstRow="1" bandRow="1">
                <a:tableStyleId>{5C22544A-7EE6-4342-B048-85BDC9FD1C3A}</a:tableStyleId>
              </a:tblPr>
              <a:tblGrid>
                <a:gridCol w="457629"/>
                <a:gridCol w="2988280"/>
                <a:gridCol w="947328"/>
              </a:tblGrid>
              <a:tr h="354974">
                <a:tc>
                  <a:txBody>
                    <a:bodyPr/>
                    <a:lstStyle/>
                    <a:p>
                      <a:pPr algn="ctr" fontAlgn="ctr"/>
                      <a:r>
                        <a:rPr lang="en-US" sz="1100" b="1" i="0" u="none" strike="noStrike" dirty="0">
                          <a:solidFill>
                            <a:schemeClr val="bg1"/>
                          </a:solidFill>
                          <a:latin typeface="Arial"/>
                        </a:rPr>
                        <a:t>Rank</a:t>
                      </a:r>
                    </a:p>
                  </a:txBody>
                  <a:tcPr marL="12700" marR="12700" marT="12700" marB="0" anchor="ctr"/>
                </a:tc>
                <a:tc>
                  <a:txBody>
                    <a:bodyPr/>
                    <a:lstStyle/>
                    <a:p>
                      <a:pPr algn="ctr" fontAlgn="ctr"/>
                      <a:r>
                        <a:rPr lang="en-US" sz="1100" b="1" i="0" u="none" strike="noStrike" dirty="0">
                          <a:solidFill>
                            <a:schemeClr val="bg1"/>
                          </a:solidFill>
                          <a:latin typeface="Arial"/>
                        </a:rPr>
                        <a:t>CIP Description</a:t>
                      </a:r>
                    </a:p>
                  </a:txBody>
                  <a:tcPr marL="12700" marR="12700" marT="12700" marB="0" anchor="ctr"/>
                </a:tc>
                <a:tc>
                  <a:txBody>
                    <a:bodyPr/>
                    <a:lstStyle/>
                    <a:p>
                      <a:pPr algn="ctr" fontAlgn="ctr"/>
                      <a:r>
                        <a:rPr lang="en-US" sz="1100" b="1" i="0" u="none" strike="noStrike" dirty="0" smtClean="0">
                          <a:solidFill>
                            <a:schemeClr val="bg1"/>
                          </a:solidFill>
                          <a:latin typeface="Arial"/>
                        </a:rPr>
                        <a:t>2-YR College</a:t>
                      </a:r>
                      <a:endParaRPr lang="en-US" sz="1100" b="1" i="0" u="none" strike="noStrike" dirty="0">
                        <a:solidFill>
                          <a:schemeClr val="bg1"/>
                        </a:solidFill>
                        <a:latin typeface="Arial"/>
                      </a:endParaRPr>
                    </a:p>
                  </a:txBody>
                  <a:tcPr marL="12700" marR="12700" marT="12700" marB="0" anchor="ctr"/>
                </a:tc>
              </a:tr>
              <a:tr h="347980">
                <a:tc>
                  <a:txBody>
                    <a:bodyPr/>
                    <a:lstStyle/>
                    <a:p>
                      <a:pPr algn="ctr" fontAlgn="ctr"/>
                      <a:r>
                        <a:rPr lang="en-US" sz="1100" b="0" i="0" u="none" strike="noStrike" dirty="0">
                          <a:solidFill>
                            <a:srgbClr val="000000"/>
                          </a:solidFill>
                          <a:latin typeface="Arial"/>
                        </a:rPr>
                        <a:t>1</a:t>
                      </a:r>
                    </a:p>
                  </a:txBody>
                  <a:tcPr marL="12700" marR="12700" marT="12700" marB="0" anchor="ctr">
                    <a:solidFill>
                      <a:srgbClr val="CCFFCC"/>
                    </a:solidFill>
                  </a:tcPr>
                </a:tc>
                <a:tc>
                  <a:txBody>
                    <a:bodyPr/>
                    <a:lstStyle/>
                    <a:p>
                      <a:pPr algn="l" fontAlgn="b"/>
                      <a:r>
                        <a:rPr lang="en-US" sz="1100" b="0" i="0" u="none" strike="noStrike" dirty="0">
                          <a:solidFill>
                            <a:srgbClr val="000000"/>
                          </a:solidFill>
                          <a:latin typeface="Arial"/>
                        </a:rPr>
                        <a:t>General Studies.</a:t>
                      </a:r>
                    </a:p>
                  </a:txBody>
                  <a:tcPr marL="12700" marR="12700" marT="12700" marB="0" anchor="ctr">
                    <a:solidFill>
                      <a:srgbClr val="CCFFCC"/>
                    </a:solidFill>
                  </a:tcPr>
                </a:tc>
                <a:tc>
                  <a:txBody>
                    <a:bodyPr/>
                    <a:lstStyle/>
                    <a:p>
                      <a:pPr algn="ctr" fontAlgn="ctr"/>
                      <a:r>
                        <a:rPr lang="en-US" sz="1100" b="0" i="0" u="none" strike="noStrike" dirty="0">
                          <a:solidFill>
                            <a:srgbClr val="000000"/>
                          </a:solidFill>
                          <a:latin typeface="Arial"/>
                        </a:rPr>
                        <a:t>39,690</a:t>
                      </a:r>
                    </a:p>
                  </a:txBody>
                  <a:tcPr marL="12700" marR="12700" marT="12700" marB="0" anchor="ctr">
                    <a:solidFill>
                      <a:srgbClr val="CCFFCC"/>
                    </a:solidFill>
                  </a:tcPr>
                </a:tc>
              </a:tr>
              <a:tr h="347980">
                <a:tc>
                  <a:txBody>
                    <a:bodyPr/>
                    <a:lstStyle/>
                    <a:p>
                      <a:pPr algn="ctr" fontAlgn="ctr"/>
                      <a:r>
                        <a:rPr lang="en-US" sz="1100" b="0" i="0" u="none" strike="noStrike">
                          <a:solidFill>
                            <a:srgbClr val="000000"/>
                          </a:solidFill>
                          <a:latin typeface="Arial"/>
                        </a:rPr>
                        <a:t>2</a:t>
                      </a:r>
                    </a:p>
                  </a:txBody>
                  <a:tcPr marL="12700" marR="12700" marT="12700" marB="0" anchor="ctr">
                    <a:solidFill>
                      <a:srgbClr val="CCFFCC"/>
                    </a:solidFill>
                  </a:tcPr>
                </a:tc>
                <a:tc>
                  <a:txBody>
                    <a:bodyPr/>
                    <a:lstStyle/>
                    <a:p>
                      <a:pPr algn="l" fontAlgn="b"/>
                      <a:r>
                        <a:rPr lang="en-US" sz="1100" b="0" i="0" u="none" strike="noStrike" dirty="0">
                          <a:solidFill>
                            <a:srgbClr val="000000"/>
                          </a:solidFill>
                          <a:latin typeface="Arial"/>
                        </a:rPr>
                        <a:t>Undeclared.</a:t>
                      </a:r>
                    </a:p>
                  </a:txBody>
                  <a:tcPr marL="12700" marR="12700" marT="12700" marB="0" anchor="ctr">
                    <a:solidFill>
                      <a:srgbClr val="CCFFCC"/>
                    </a:solidFill>
                  </a:tcPr>
                </a:tc>
                <a:tc>
                  <a:txBody>
                    <a:bodyPr/>
                    <a:lstStyle/>
                    <a:p>
                      <a:pPr algn="ctr" fontAlgn="ctr"/>
                      <a:r>
                        <a:rPr lang="en-US" sz="1100" b="0" i="0" u="none" strike="noStrike" dirty="0">
                          <a:solidFill>
                            <a:srgbClr val="000000"/>
                          </a:solidFill>
                          <a:latin typeface="Arial"/>
                        </a:rPr>
                        <a:t>6,921</a:t>
                      </a:r>
                    </a:p>
                  </a:txBody>
                  <a:tcPr marL="12700" marR="12700" marT="12700" marB="0" anchor="ctr">
                    <a:solidFill>
                      <a:srgbClr val="CCFFCC"/>
                    </a:solidFill>
                  </a:tcPr>
                </a:tc>
              </a:tr>
              <a:tr h="347980">
                <a:tc>
                  <a:txBody>
                    <a:bodyPr/>
                    <a:lstStyle/>
                    <a:p>
                      <a:pPr algn="ctr" fontAlgn="ctr"/>
                      <a:r>
                        <a:rPr lang="en-US" sz="1100" b="0" i="0" u="none" strike="noStrike">
                          <a:solidFill>
                            <a:srgbClr val="000000"/>
                          </a:solidFill>
                          <a:latin typeface="Arial"/>
                        </a:rPr>
                        <a:t>3</a:t>
                      </a:r>
                    </a:p>
                  </a:txBody>
                  <a:tcPr marL="12700" marR="12700" marT="12700" marB="0" anchor="ctr"/>
                </a:tc>
                <a:tc>
                  <a:txBody>
                    <a:bodyPr/>
                    <a:lstStyle/>
                    <a:p>
                      <a:pPr algn="l" fontAlgn="b"/>
                      <a:r>
                        <a:rPr lang="en-US" sz="1100" b="0" i="0" u="none" strike="noStrike" dirty="0">
                          <a:solidFill>
                            <a:srgbClr val="000000"/>
                          </a:solidFill>
                          <a:latin typeface="Arial"/>
                        </a:rPr>
                        <a:t>Registered Nursing</a:t>
                      </a:r>
                      <a:r>
                        <a:rPr lang="en-US" sz="1100" b="0" i="0" u="none" strike="noStrike" dirty="0" smtClean="0">
                          <a:solidFill>
                            <a:srgbClr val="000000"/>
                          </a:solidFill>
                          <a:latin typeface="Arial"/>
                        </a:rPr>
                        <a:t>/Registered </a:t>
                      </a:r>
                      <a:r>
                        <a:rPr lang="en-US" sz="1100" b="0" i="0" u="none" strike="noStrike" dirty="0">
                          <a:solidFill>
                            <a:srgbClr val="000000"/>
                          </a:solidFill>
                          <a:latin typeface="Arial"/>
                        </a:rPr>
                        <a:t>Nurse.</a:t>
                      </a:r>
                    </a:p>
                  </a:txBody>
                  <a:tcPr marL="12700" marR="12700" marT="12700" marB="0" anchor="ctr"/>
                </a:tc>
                <a:tc>
                  <a:txBody>
                    <a:bodyPr/>
                    <a:lstStyle/>
                    <a:p>
                      <a:pPr algn="ctr" fontAlgn="ctr"/>
                      <a:r>
                        <a:rPr lang="en-US" sz="1100" b="0" i="0" u="none" strike="noStrike" dirty="0">
                          <a:solidFill>
                            <a:srgbClr val="000000"/>
                          </a:solidFill>
                          <a:latin typeface="Arial"/>
                        </a:rPr>
                        <a:t>5,585</a:t>
                      </a:r>
                    </a:p>
                  </a:txBody>
                  <a:tcPr marL="12700" marR="12700" marT="12700" marB="0" anchor="ctr"/>
                </a:tc>
              </a:tr>
              <a:tr h="347980">
                <a:tc>
                  <a:txBody>
                    <a:bodyPr/>
                    <a:lstStyle/>
                    <a:p>
                      <a:pPr algn="ctr" fontAlgn="ctr"/>
                      <a:r>
                        <a:rPr lang="en-US" sz="1100" b="0" i="0" u="none" strike="noStrike">
                          <a:solidFill>
                            <a:srgbClr val="000000"/>
                          </a:solidFill>
                          <a:latin typeface="Arial"/>
                        </a:rPr>
                        <a:t>4</a:t>
                      </a:r>
                    </a:p>
                  </a:txBody>
                  <a:tcPr marL="12700" marR="12700" marT="12700" marB="0" anchor="ctr"/>
                </a:tc>
                <a:tc>
                  <a:txBody>
                    <a:bodyPr/>
                    <a:lstStyle/>
                    <a:p>
                      <a:pPr algn="l" fontAlgn="b"/>
                      <a:r>
                        <a:rPr lang="en-US" sz="1100" b="0" i="0" u="none" strike="noStrike">
                          <a:solidFill>
                            <a:srgbClr val="000000"/>
                          </a:solidFill>
                          <a:latin typeface="Arial"/>
                        </a:rPr>
                        <a:t>Liberal Arts and Sciences/Liberal Studies.</a:t>
                      </a:r>
                    </a:p>
                  </a:txBody>
                  <a:tcPr marL="12700" marR="12700" marT="12700" marB="0" anchor="ctr"/>
                </a:tc>
                <a:tc>
                  <a:txBody>
                    <a:bodyPr/>
                    <a:lstStyle/>
                    <a:p>
                      <a:pPr algn="ctr" fontAlgn="ctr"/>
                      <a:r>
                        <a:rPr lang="en-US" sz="1100" b="0" i="0" u="none" strike="noStrike" dirty="0">
                          <a:solidFill>
                            <a:srgbClr val="000000"/>
                          </a:solidFill>
                          <a:latin typeface="Arial"/>
                        </a:rPr>
                        <a:t>4,783</a:t>
                      </a:r>
                    </a:p>
                  </a:txBody>
                  <a:tcPr marL="12700" marR="12700" marT="12700" marB="0" anchor="ctr"/>
                </a:tc>
              </a:tr>
              <a:tr h="347980">
                <a:tc>
                  <a:txBody>
                    <a:bodyPr/>
                    <a:lstStyle/>
                    <a:p>
                      <a:pPr algn="ctr" fontAlgn="ctr"/>
                      <a:r>
                        <a:rPr lang="en-US" sz="1100" b="0" i="0" u="none" strike="noStrike">
                          <a:solidFill>
                            <a:srgbClr val="000000"/>
                          </a:solidFill>
                          <a:latin typeface="Arial"/>
                        </a:rPr>
                        <a:t>5</a:t>
                      </a:r>
                    </a:p>
                  </a:txBody>
                  <a:tcPr marL="12700" marR="12700" marT="12700" marB="0" anchor="ctr"/>
                </a:tc>
                <a:tc>
                  <a:txBody>
                    <a:bodyPr/>
                    <a:lstStyle/>
                    <a:p>
                      <a:pPr algn="l" fontAlgn="b"/>
                      <a:r>
                        <a:rPr lang="en-US" sz="1100" b="0" i="0" u="none" strike="noStrike" dirty="0">
                          <a:solidFill>
                            <a:srgbClr val="000000"/>
                          </a:solidFill>
                          <a:latin typeface="Arial"/>
                        </a:rPr>
                        <a:t>Administrative Assistant and Secretarial Science, General.</a:t>
                      </a:r>
                    </a:p>
                  </a:txBody>
                  <a:tcPr marL="12700" marR="12700" marT="12700" marB="0" anchor="ctr"/>
                </a:tc>
                <a:tc>
                  <a:txBody>
                    <a:bodyPr/>
                    <a:lstStyle/>
                    <a:p>
                      <a:pPr algn="ctr" fontAlgn="ctr"/>
                      <a:r>
                        <a:rPr lang="en-US" sz="1100" b="0" i="0" u="none" strike="noStrike" dirty="0">
                          <a:solidFill>
                            <a:srgbClr val="000000"/>
                          </a:solidFill>
                          <a:latin typeface="Arial"/>
                        </a:rPr>
                        <a:t>2,298</a:t>
                      </a:r>
                    </a:p>
                  </a:txBody>
                  <a:tcPr marL="12700" marR="12700" marT="12700" marB="0" anchor="ctr"/>
                </a:tc>
              </a:tr>
              <a:tr h="347980">
                <a:tc>
                  <a:txBody>
                    <a:bodyPr/>
                    <a:lstStyle/>
                    <a:p>
                      <a:pPr algn="ctr" fontAlgn="ctr"/>
                      <a:r>
                        <a:rPr lang="en-US" sz="1100" b="0" i="0" u="none" strike="noStrike">
                          <a:solidFill>
                            <a:srgbClr val="000000"/>
                          </a:solidFill>
                          <a:latin typeface="Arial"/>
                        </a:rPr>
                        <a:t>6</a:t>
                      </a:r>
                    </a:p>
                  </a:txBody>
                  <a:tcPr marL="12700" marR="12700" marT="12700" marB="0" anchor="ctr"/>
                </a:tc>
                <a:tc>
                  <a:txBody>
                    <a:bodyPr/>
                    <a:lstStyle/>
                    <a:p>
                      <a:pPr algn="l" fontAlgn="b"/>
                      <a:r>
                        <a:rPr lang="en-US" sz="1100" b="0" i="0" u="none" strike="noStrike">
                          <a:solidFill>
                            <a:srgbClr val="000000"/>
                          </a:solidFill>
                          <a:latin typeface="Arial"/>
                        </a:rPr>
                        <a:t>Computer and Information Sciences, General.</a:t>
                      </a:r>
                    </a:p>
                  </a:txBody>
                  <a:tcPr marL="12700" marR="12700" marT="12700" marB="0" anchor="ctr"/>
                </a:tc>
                <a:tc>
                  <a:txBody>
                    <a:bodyPr/>
                    <a:lstStyle/>
                    <a:p>
                      <a:pPr algn="ctr" fontAlgn="ctr"/>
                      <a:r>
                        <a:rPr lang="en-US" sz="1100" b="0" i="0" u="none" strike="noStrike" dirty="0">
                          <a:solidFill>
                            <a:srgbClr val="000000"/>
                          </a:solidFill>
                          <a:latin typeface="Arial"/>
                        </a:rPr>
                        <a:t>1,916</a:t>
                      </a:r>
                    </a:p>
                  </a:txBody>
                  <a:tcPr marL="12700" marR="12700" marT="12700" marB="0" anchor="ctr"/>
                </a:tc>
              </a:tr>
              <a:tr h="347980">
                <a:tc>
                  <a:txBody>
                    <a:bodyPr/>
                    <a:lstStyle/>
                    <a:p>
                      <a:pPr algn="ctr" fontAlgn="ctr"/>
                      <a:r>
                        <a:rPr lang="en-US" sz="1100" b="0" i="0" u="none" strike="noStrike">
                          <a:solidFill>
                            <a:srgbClr val="000000"/>
                          </a:solidFill>
                          <a:latin typeface="Arial"/>
                        </a:rPr>
                        <a:t>7</a:t>
                      </a:r>
                    </a:p>
                  </a:txBody>
                  <a:tcPr marL="12700" marR="12700" marT="12700" marB="0" anchor="ctr"/>
                </a:tc>
                <a:tc>
                  <a:txBody>
                    <a:bodyPr/>
                    <a:lstStyle/>
                    <a:p>
                      <a:pPr algn="l" fontAlgn="b"/>
                      <a:r>
                        <a:rPr lang="en-US" sz="1100" b="0" i="0" u="none" strike="noStrike" dirty="0">
                          <a:solidFill>
                            <a:srgbClr val="000000"/>
                          </a:solidFill>
                          <a:latin typeface="Arial"/>
                        </a:rPr>
                        <a:t>Business Administration and Management, General.</a:t>
                      </a:r>
                    </a:p>
                  </a:txBody>
                  <a:tcPr marL="12700" marR="12700" marT="12700" marB="0" anchor="ctr"/>
                </a:tc>
                <a:tc>
                  <a:txBody>
                    <a:bodyPr/>
                    <a:lstStyle/>
                    <a:p>
                      <a:pPr algn="ctr" fontAlgn="ctr"/>
                      <a:r>
                        <a:rPr lang="en-US" sz="1100" b="0" i="0" u="none" strike="noStrike" dirty="0">
                          <a:solidFill>
                            <a:srgbClr val="000000"/>
                          </a:solidFill>
                          <a:latin typeface="Arial"/>
                        </a:rPr>
                        <a:t>1,633</a:t>
                      </a:r>
                    </a:p>
                  </a:txBody>
                  <a:tcPr marL="12700" marR="12700" marT="12700" marB="0" anchor="ctr"/>
                </a:tc>
              </a:tr>
              <a:tr h="347980">
                <a:tc>
                  <a:txBody>
                    <a:bodyPr/>
                    <a:lstStyle/>
                    <a:p>
                      <a:pPr algn="ctr" fontAlgn="ctr"/>
                      <a:r>
                        <a:rPr lang="en-US" sz="1100" b="0" i="0" u="none" strike="noStrike">
                          <a:solidFill>
                            <a:srgbClr val="000000"/>
                          </a:solidFill>
                          <a:latin typeface="Arial"/>
                        </a:rPr>
                        <a:t>8</a:t>
                      </a:r>
                    </a:p>
                  </a:txBody>
                  <a:tcPr marL="12700" marR="12700" marT="12700" marB="0" anchor="ctr"/>
                </a:tc>
                <a:tc>
                  <a:txBody>
                    <a:bodyPr/>
                    <a:lstStyle/>
                    <a:p>
                      <a:pPr algn="l" fontAlgn="b"/>
                      <a:r>
                        <a:rPr lang="en-US" sz="1100" b="0" i="0" u="none" strike="noStrike" dirty="0">
                          <a:solidFill>
                            <a:srgbClr val="000000"/>
                          </a:solidFill>
                          <a:latin typeface="Arial"/>
                        </a:rPr>
                        <a:t>Welding Technology/Welder.</a:t>
                      </a:r>
                    </a:p>
                  </a:txBody>
                  <a:tcPr marL="12700" marR="12700" marT="12700" marB="0" anchor="ctr"/>
                </a:tc>
                <a:tc>
                  <a:txBody>
                    <a:bodyPr/>
                    <a:lstStyle/>
                    <a:p>
                      <a:pPr algn="ctr" fontAlgn="ctr"/>
                      <a:r>
                        <a:rPr lang="en-US" sz="1100" b="0" i="0" u="none" strike="noStrike" dirty="0">
                          <a:solidFill>
                            <a:srgbClr val="000000"/>
                          </a:solidFill>
                          <a:latin typeface="Arial"/>
                        </a:rPr>
                        <a:t>1,334</a:t>
                      </a:r>
                    </a:p>
                  </a:txBody>
                  <a:tcPr marL="12700" marR="12700" marT="12700" marB="0" anchor="ctr"/>
                </a:tc>
              </a:tr>
              <a:tr h="347980">
                <a:tc>
                  <a:txBody>
                    <a:bodyPr/>
                    <a:lstStyle/>
                    <a:p>
                      <a:pPr algn="ctr" fontAlgn="ctr"/>
                      <a:r>
                        <a:rPr lang="en-US" sz="1100" b="0" i="0" u="none" strike="noStrike">
                          <a:solidFill>
                            <a:srgbClr val="000000"/>
                          </a:solidFill>
                          <a:latin typeface="Arial"/>
                        </a:rPr>
                        <a:t>9</a:t>
                      </a:r>
                    </a:p>
                  </a:txBody>
                  <a:tcPr marL="12700" marR="12700" marT="12700" marB="0" anchor="ctr"/>
                </a:tc>
                <a:tc>
                  <a:txBody>
                    <a:bodyPr/>
                    <a:lstStyle/>
                    <a:p>
                      <a:pPr algn="l" fontAlgn="b"/>
                      <a:r>
                        <a:rPr lang="en-US" sz="1100" b="0" i="0" u="none" strike="noStrike" dirty="0">
                          <a:solidFill>
                            <a:srgbClr val="000000"/>
                          </a:solidFill>
                          <a:latin typeface="Arial"/>
                        </a:rPr>
                        <a:t>Licensed Practical/Vocational Nurse Training.</a:t>
                      </a:r>
                    </a:p>
                  </a:txBody>
                  <a:tcPr marL="12700" marR="12700" marT="12700" marB="0" anchor="ctr"/>
                </a:tc>
                <a:tc>
                  <a:txBody>
                    <a:bodyPr/>
                    <a:lstStyle/>
                    <a:p>
                      <a:pPr algn="ctr" fontAlgn="ctr"/>
                      <a:r>
                        <a:rPr lang="en-US" sz="1100" b="0" i="0" u="none" strike="noStrike" dirty="0">
                          <a:solidFill>
                            <a:srgbClr val="000000"/>
                          </a:solidFill>
                          <a:latin typeface="Arial"/>
                        </a:rPr>
                        <a:t>1,305</a:t>
                      </a:r>
                    </a:p>
                  </a:txBody>
                  <a:tcPr marL="12700" marR="12700" marT="12700" marB="0" anchor="ctr"/>
                </a:tc>
              </a:tr>
              <a:tr h="347980">
                <a:tc>
                  <a:txBody>
                    <a:bodyPr/>
                    <a:lstStyle/>
                    <a:p>
                      <a:pPr algn="ctr" fontAlgn="ctr"/>
                      <a:r>
                        <a:rPr lang="en-US" sz="1100" b="0" i="0" u="none" strike="noStrike">
                          <a:solidFill>
                            <a:srgbClr val="000000"/>
                          </a:solidFill>
                          <a:latin typeface="Arial"/>
                        </a:rPr>
                        <a:t>10</a:t>
                      </a:r>
                    </a:p>
                  </a:txBody>
                  <a:tcPr marL="12700" marR="12700" marT="12700" marB="0" anchor="ctr"/>
                </a:tc>
                <a:tc>
                  <a:txBody>
                    <a:bodyPr/>
                    <a:lstStyle/>
                    <a:p>
                      <a:pPr algn="l" fontAlgn="b"/>
                      <a:r>
                        <a:rPr lang="en-US" sz="1100" b="0" i="0" u="none" strike="noStrike" dirty="0">
                          <a:solidFill>
                            <a:srgbClr val="000000"/>
                          </a:solidFill>
                          <a:latin typeface="Arial"/>
                        </a:rPr>
                        <a:t>Multi-/Interdisciplinary Studies, Other.</a:t>
                      </a:r>
                    </a:p>
                  </a:txBody>
                  <a:tcPr marL="12700" marR="12700" marT="12700" marB="0" anchor="ctr"/>
                </a:tc>
                <a:tc>
                  <a:txBody>
                    <a:bodyPr/>
                    <a:lstStyle/>
                    <a:p>
                      <a:pPr algn="ctr" fontAlgn="ctr"/>
                      <a:r>
                        <a:rPr lang="en-US" sz="1100" b="0" i="0" u="none" strike="noStrike" dirty="0">
                          <a:solidFill>
                            <a:srgbClr val="000000"/>
                          </a:solidFill>
                          <a:latin typeface="Arial"/>
                        </a:rPr>
                        <a:t>1,152</a:t>
                      </a:r>
                    </a:p>
                  </a:txBody>
                  <a:tcPr marL="12700" marR="12700" marT="12700" marB="0" anchor="ctr"/>
                </a:tc>
              </a:tr>
              <a:tr h="347980">
                <a:tc>
                  <a:txBody>
                    <a:bodyPr/>
                    <a:lstStyle/>
                    <a:p>
                      <a:pPr algn="ctr" fontAlgn="ctr"/>
                      <a:r>
                        <a:rPr lang="en-US" sz="1100" b="0" i="0" u="none" strike="noStrike">
                          <a:solidFill>
                            <a:srgbClr val="000000"/>
                          </a:solidFill>
                          <a:latin typeface="Arial"/>
                        </a:rPr>
                        <a:t>11</a:t>
                      </a:r>
                    </a:p>
                  </a:txBody>
                  <a:tcPr marL="12700" marR="12700" marT="12700" marB="0" anchor="ctr"/>
                </a:tc>
                <a:tc>
                  <a:txBody>
                    <a:bodyPr/>
                    <a:lstStyle/>
                    <a:p>
                      <a:pPr algn="l" fontAlgn="b"/>
                      <a:r>
                        <a:rPr lang="en-US" sz="1100" b="0" i="0" u="none" strike="noStrike" dirty="0">
                          <a:solidFill>
                            <a:srgbClr val="000000"/>
                          </a:solidFill>
                          <a:latin typeface="Arial"/>
                        </a:rPr>
                        <a:t>Child Care and Support Services Management.</a:t>
                      </a:r>
                    </a:p>
                  </a:txBody>
                  <a:tcPr marL="12700" marR="12700" marT="12700" marB="0" anchor="ctr"/>
                </a:tc>
                <a:tc>
                  <a:txBody>
                    <a:bodyPr/>
                    <a:lstStyle/>
                    <a:p>
                      <a:pPr algn="ctr" fontAlgn="ctr"/>
                      <a:r>
                        <a:rPr lang="en-US" sz="1100" b="0" i="0" u="none" strike="noStrike" dirty="0">
                          <a:solidFill>
                            <a:srgbClr val="000000"/>
                          </a:solidFill>
                          <a:latin typeface="Arial"/>
                        </a:rPr>
                        <a:t>1,130</a:t>
                      </a:r>
                    </a:p>
                  </a:txBody>
                  <a:tcPr marL="12700" marR="12700" marT="12700" marB="0" anchor="ctr"/>
                </a:tc>
              </a:tr>
              <a:tr h="347980">
                <a:tc>
                  <a:txBody>
                    <a:bodyPr/>
                    <a:lstStyle/>
                    <a:p>
                      <a:pPr algn="ctr" fontAlgn="ctr"/>
                      <a:r>
                        <a:rPr lang="en-US" sz="1100" b="0" i="0" u="none" strike="noStrike">
                          <a:solidFill>
                            <a:srgbClr val="000000"/>
                          </a:solidFill>
                          <a:latin typeface="Arial"/>
                        </a:rPr>
                        <a:t>12</a:t>
                      </a:r>
                    </a:p>
                  </a:txBody>
                  <a:tcPr marL="12700" marR="12700" marT="12700" marB="0" anchor="ctr"/>
                </a:tc>
                <a:tc>
                  <a:txBody>
                    <a:bodyPr/>
                    <a:lstStyle/>
                    <a:p>
                      <a:pPr algn="l" fontAlgn="b"/>
                      <a:r>
                        <a:rPr lang="en-US" sz="1100" b="0" i="0" u="none" strike="noStrike">
                          <a:solidFill>
                            <a:srgbClr val="000000"/>
                          </a:solidFill>
                          <a:latin typeface="Arial"/>
                        </a:rPr>
                        <a:t>Emergency Medical Technology/Technician (EMT Paramedic).</a:t>
                      </a:r>
                    </a:p>
                  </a:txBody>
                  <a:tcPr marL="12700" marR="12700" marT="12700" marB="0" anchor="ctr"/>
                </a:tc>
                <a:tc>
                  <a:txBody>
                    <a:bodyPr/>
                    <a:lstStyle/>
                    <a:p>
                      <a:pPr algn="ctr" fontAlgn="ctr"/>
                      <a:r>
                        <a:rPr lang="en-US" sz="1100" b="0" i="0" u="none" strike="noStrike" dirty="0">
                          <a:solidFill>
                            <a:srgbClr val="000000"/>
                          </a:solidFill>
                          <a:latin typeface="Arial"/>
                        </a:rPr>
                        <a:t>990</a:t>
                      </a:r>
                    </a:p>
                  </a:txBody>
                  <a:tcPr marL="12700" marR="12700" marT="12700" marB="0" anchor="ctr"/>
                </a:tc>
              </a:tr>
              <a:tr h="347980">
                <a:tc>
                  <a:txBody>
                    <a:bodyPr/>
                    <a:lstStyle/>
                    <a:p>
                      <a:pPr algn="ctr" fontAlgn="ctr"/>
                      <a:r>
                        <a:rPr lang="en-US" sz="1100" b="0" i="0" u="none" strike="noStrike">
                          <a:solidFill>
                            <a:srgbClr val="000000"/>
                          </a:solidFill>
                          <a:latin typeface="Arial"/>
                        </a:rPr>
                        <a:t>13</a:t>
                      </a:r>
                    </a:p>
                  </a:txBody>
                  <a:tcPr marL="12700" marR="12700" marT="12700" marB="0" anchor="ctr"/>
                </a:tc>
                <a:tc>
                  <a:txBody>
                    <a:bodyPr/>
                    <a:lstStyle/>
                    <a:p>
                      <a:pPr algn="l" fontAlgn="b"/>
                      <a:r>
                        <a:rPr lang="en-US" sz="1100" b="0" i="0" u="none" strike="noStrike">
                          <a:solidFill>
                            <a:srgbClr val="000000"/>
                          </a:solidFill>
                          <a:latin typeface="Arial"/>
                        </a:rPr>
                        <a:t>Manufacturing Engineering Technology/Technician.</a:t>
                      </a:r>
                    </a:p>
                  </a:txBody>
                  <a:tcPr marL="12700" marR="12700" marT="12700" marB="0" anchor="ctr"/>
                </a:tc>
                <a:tc>
                  <a:txBody>
                    <a:bodyPr/>
                    <a:lstStyle/>
                    <a:p>
                      <a:pPr algn="ctr" fontAlgn="ctr"/>
                      <a:r>
                        <a:rPr lang="en-US" sz="1100" b="0" i="0" u="none" strike="noStrike" dirty="0">
                          <a:solidFill>
                            <a:srgbClr val="000000"/>
                          </a:solidFill>
                          <a:latin typeface="Arial"/>
                        </a:rPr>
                        <a:t>890</a:t>
                      </a:r>
                    </a:p>
                  </a:txBody>
                  <a:tcPr marL="12700" marR="12700" marT="12700" marB="0" anchor="ctr"/>
                </a:tc>
              </a:tr>
              <a:tr h="347980">
                <a:tc>
                  <a:txBody>
                    <a:bodyPr/>
                    <a:lstStyle/>
                    <a:p>
                      <a:pPr algn="ctr" fontAlgn="ctr"/>
                      <a:r>
                        <a:rPr lang="en-US" sz="1100" b="0" i="0" u="none" strike="noStrike">
                          <a:solidFill>
                            <a:srgbClr val="000000"/>
                          </a:solidFill>
                          <a:latin typeface="Arial"/>
                        </a:rPr>
                        <a:t>14</a:t>
                      </a:r>
                    </a:p>
                  </a:txBody>
                  <a:tcPr marL="12700" marR="12700" marT="12700" marB="0" anchor="ctr"/>
                </a:tc>
                <a:tc>
                  <a:txBody>
                    <a:bodyPr/>
                    <a:lstStyle/>
                    <a:p>
                      <a:pPr algn="l" fontAlgn="b"/>
                      <a:r>
                        <a:rPr lang="en-US" sz="1100" b="0" i="0" u="none" strike="noStrike" dirty="0">
                          <a:solidFill>
                            <a:srgbClr val="000000"/>
                          </a:solidFill>
                          <a:latin typeface="Arial"/>
                        </a:rPr>
                        <a:t>Physical Therapy Technician/Assistant.</a:t>
                      </a:r>
                    </a:p>
                  </a:txBody>
                  <a:tcPr marL="12700" marR="12700" marT="12700" marB="0" anchor="ctr"/>
                </a:tc>
                <a:tc>
                  <a:txBody>
                    <a:bodyPr/>
                    <a:lstStyle/>
                    <a:p>
                      <a:pPr algn="ctr" fontAlgn="ctr"/>
                      <a:r>
                        <a:rPr lang="en-US" sz="1100" b="0" i="0" u="none" strike="noStrike" dirty="0">
                          <a:solidFill>
                            <a:srgbClr val="000000"/>
                          </a:solidFill>
                          <a:latin typeface="Arial"/>
                        </a:rPr>
                        <a:t>813</a:t>
                      </a:r>
                    </a:p>
                  </a:txBody>
                  <a:tcPr marL="12700" marR="12700" marT="12700" marB="0" anchor="ctr"/>
                </a:tc>
              </a:tr>
              <a:tr h="347980">
                <a:tc>
                  <a:txBody>
                    <a:bodyPr/>
                    <a:lstStyle/>
                    <a:p>
                      <a:pPr algn="ctr" fontAlgn="ctr"/>
                      <a:r>
                        <a:rPr lang="en-US" sz="1100" b="0" i="0" u="none" strike="noStrike">
                          <a:solidFill>
                            <a:srgbClr val="000000"/>
                          </a:solidFill>
                          <a:latin typeface="Arial"/>
                        </a:rPr>
                        <a:t>15</a:t>
                      </a:r>
                    </a:p>
                  </a:txBody>
                  <a:tcPr marL="12700" marR="12700" marT="12700" marB="0" anchor="ctr"/>
                </a:tc>
                <a:tc>
                  <a:txBody>
                    <a:bodyPr/>
                    <a:lstStyle/>
                    <a:p>
                      <a:pPr algn="l" fontAlgn="b"/>
                      <a:r>
                        <a:rPr lang="en-US" sz="1100" b="0" i="0" u="none" strike="noStrike" dirty="0">
                          <a:solidFill>
                            <a:srgbClr val="000000"/>
                          </a:solidFill>
                          <a:latin typeface="Arial"/>
                        </a:rPr>
                        <a:t>Medical/Clinical Assistant.</a:t>
                      </a:r>
                    </a:p>
                  </a:txBody>
                  <a:tcPr marL="12700" marR="12700" marT="12700" marB="0" anchor="ctr"/>
                </a:tc>
                <a:tc>
                  <a:txBody>
                    <a:bodyPr/>
                    <a:lstStyle/>
                    <a:p>
                      <a:pPr algn="ctr" fontAlgn="ctr"/>
                      <a:r>
                        <a:rPr lang="en-US" sz="1100" b="0" i="0" u="none" strike="noStrike" dirty="0">
                          <a:solidFill>
                            <a:srgbClr val="000000"/>
                          </a:solidFill>
                          <a:latin typeface="Arial"/>
                        </a:rPr>
                        <a:t>806</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5453"/>
          </a:xfrm>
        </p:spPr>
        <p:txBody>
          <a:bodyPr anchor="t">
            <a:normAutofit/>
          </a:bodyPr>
          <a:lstStyle/>
          <a:p>
            <a:r>
              <a:rPr lang="en-US" sz="2400" b="1" dirty="0" smtClean="0"/>
              <a:t>Projected (2013-2023) Fastest Growing Occupations </a:t>
            </a:r>
            <a:r>
              <a:rPr lang="en-US" sz="2400" b="1" i="1" dirty="0" smtClean="0"/>
              <a:t>vs.</a:t>
            </a:r>
            <a:r>
              <a:rPr lang="en-US" sz="2400" b="1" dirty="0" smtClean="0"/>
              <a:t> Degree Choices of All Undergrads enrolled in AL </a:t>
            </a:r>
            <a:r>
              <a:rPr lang="en-US" sz="2400" b="1" i="1" dirty="0" smtClean="0"/>
              <a:t>Public 2YR Colleges </a:t>
            </a:r>
            <a:endParaRPr lang="en-US" sz="2400" b="1" i="1" dirty="0"/>
          </a:p>
        </p:txBody>
      </p:sp>
      <p:graphicFrame>
        <p:nvGraphicFramePr>
          <p:cNvPr id="7" name="Content Placeholder 6"/>
          <p:cNvGraphicFramePr>
            <a:graphicFrameLocks noGrp="1"/>
          </p:cNvGraphicFramePr>
          <p:nvPr>
            <p:ph sz="half" idx="1"/>
          </p:nvPr>
        </p:nvGraphicFramePr>
        <p:xfrm>
          <a:off x="160170" y="1220097"/>
          <a:ext cx="4301713" cy="5576412"/>
        </p:xfrm>
        <a:graphic>
          <a:graphicData uri="http://schemas.openxmlformats.org/drawingml/2006/table">
            <a:tbl>
              <a:tblPr firstRow="1" bandRow="1">
                <a:tableStyleId>{5C22544A-7EE6-4342-B048-85BDC9FD1C3A}</a:tableStyleId>
              </a:tblPr>
              <a:tblGrid>
                <a:gridCol w="446273"/>
                <a:gridCol w="2780637"/>
                <a:gridCol w="1074803"/>
              </a:tblGrid>
              <a:tr h="347400">
                <a:tc>
                  <a:txBody>
                    <a:bodyPr/>
                    <a:lstStyle/>
                    <a:p>
                      <a:pPr algn="ctr" fontAlgn="ctr"/>
                      <a:r>
                        <a:rPr lang="en-US" sz="1100" b="1" i="0" u="none" strike="noStrike" dirty="0">
                          <a:solidFill>
                            <a:srgbClr val="FFFFFF"/>
                          </a:solidFill>
                          <a:latin typeface="Arial"/>
                        </a:rPr>
                        <a:t>Rank </a:t>
                      </a:r>
                    </a:p>
                  </a:txBody>
                  <a:tcPr marL="12700" marR="12700" marT="12700" marB="0" anchor="ctr"/>
                </a:tc>
                <a:tc>
                  <a:txBody>
                    <a:bodyPr/>
                    <a:lstStyle/>
                    <a:p>
                      <a:pPr algn="ctr" fontAlgn="ctr"/>
                      <a:r>
                        <a:rPr lang="en-US" sz="1100" b="1" i="0" u="none" strike="noStrike" dirty="0" smtClean="0">
                          <a:solidFill>
                            <a:srgbClr val="FFFFFF"/>
                          </a:solidFill>
                          <a:latin typeface="Arial"/>
                        </a:rPr>
                        <a:t>Occupation</a:t>
                      </a:r>
                      <a:endParaRPr lang="en-US" sz="1100" b="1" i="0" u="none" strike="noStrike" dirty="0">
                        <a:solidFill>
                          <a:srgbClr val="FFFFFF"/>
                        </a:solidFill>
                        <a:latin typeface="Arial"/>
                      </a:endParaRPr>
                    </a:p>
                  </a:txBody>
                  <a:tcPr marL="12700" marR="12700" marT="12700" marB="0" anchor="ctr"/>
                </a:tc>
                <a:tc>
                  <a:txBody>
                    <a:bodyPr/>
                    <a:lstStyle/>
                    <a:p>
                      <a:pPr algn="ctr" fontAlgn="ctr"/>
                      <a:r>
                        <a:rPr lang="en-US" sz="1100" b="1" i="0" u="none" strike="noStrike" dirty="0">
                          <a:solidFill>
                            <a:srgbClr val="FFFFFF"/>
                          </a:solidFill>
                          <a:latin typeface="Arial"/>
                        </a:rPr>
                        <a:t>Change in Jobs (2013-2023)</a:t>
                      </a:r>
                    </a:p>
                  </a:txBody>
                  <a:tcPr marL="12700" marR="12700" marT="12700" marB="0" anchor="ctr"/>
                </a:tc>
              </a:tr>
              <a:tr h="323748">
                <a:tc>
                  <a:txBody>
                    <a:bodyPr/>
                    <a:lstStyle/>
                    <a:p>
                      <a:pPr algn="ctr" fontAlgn="ctr"/>
                      <a:r>
                        <a:rPr lang="en-US" sz="1100" b="0" i="0" u="none" strike="noStrike" dirty="0">
                          <a:latin typeface="Arial"/>
                        </a:rPr>
                        <a:t>1</a:t>
                      </a:r>
                    </a:p>
                  </a:txBody>
                  <a:tcPr marL="12700" marR="12700" marT="12700" marB="0" anchor="ctr"/>
                </a:tc>
                <a:tc>
                  <a:txBody>
                    <a:bodyPr/>
                    <a:lstStyle/>
                    <a:p>
                      <a:pPr algn="l" fontAlgn="ctr"/>
                      <a:r>
                        <a:rPr lang="en-US" sz="1100" b="0" i="0" u="none" strike="noStrike" dirty="0">
                          <a:latin typeface="Arial"/>
                        </a:rPr>
                        <a:t>Home Health Aides</a:t>
                      </a:r>
                    </a:p>
                  </a:txBody>
                  <a:tcPr marL="12700" marR="12700" marT="12700" marB="0" anchor="ctr"/>
                </a:tc>
                <a:tc>
                  <a:txBody>
                    <a:bodyPr/>
                    <a:lstStyle/>
                    <a:p>
                      <a:pPr algn="ctr" fontAlgn="ctr"/>
                      <a:r>
                        <a:rPr lang="en-US" sz="1100" b="0" i="0" u="none" strike="noStrike" dirty="0" smtClean="0">
                          <a:latin typeface="Arial"/>
                        </a:rPr>
                        <a:t>4,010</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2</a:t>
                      </a:r>
                    </a:p>
                  </a:txBody>
                  <a:tcPr marL="12700" marR="12700" marT="12700" marB="0" anchor="ctr"/>
                </a:tc>
                <a:tc>
                  <a:txBody>
                    <a:bodyPr/>
                    <a:lstStyle/>
                    <a:p>
                      <a:pPr algn="l" fontAlgn="ctr"/>
                      <a:r>
                        <a:rPr lang="en-US" sz="1100" b="0" i="0" u="none" strike="noStrike" dirty="0">
                          <a:latin typeface="Arial"/>
                        </a:rPr>
                        <a:t>Personal Care Aides</a:t>
                      </a:r>
                    </a:p>
                  </a:txBody>
                  <a:tcPr marL="12700" marR="12700" marT="12700" marB="0" anchor="ctr"/>
                </a:tc>
                <a:tc>
                  <a:txBody>
                    <a:bodyPr/>
                    <a:lstStyle/>
                    <a:p>
                      <a:pPr algn="ctr" fontAlgn="ctr"/>
                      <a:r>
                        <a:rPr lang="en-US" sz="1100" b="0" i="0" u="none" strike="noStrike" dirty="0" smtClean="0">
                          <a:latin typeface="Arial"/>
                        </a:rPr>
                        <a:t>6,162</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3</a:t>
                      </a:r>
                    </a:p>
                  </a:txBody>
                  <a:tcPr marL="12700" marR="12700" marT="12700" marB="0" anchor="ctr"/>
                </a:tc>
                <a:tc>
                  <a:txBody>
                    <a:bodyPr/>
                    <a:lstStyle/>
                    <a:p>
                      <a:pPr algn="l" fontAlgn="ctr"/>
                      <a:r>
                        <a:rPr lang="en-US" sz="1100" b="0" i="0" u="none" strike="noStrike" dirty="0">
                          <a:latin typeface="Arial"/>
                        </a:rPr>
                        <a:t>Medical Secretaries</a:t>
                      </a:r>
                    </a:p>
                  </a:txBody>
                  <a:tcPr marL="12700" marR="12700" marT="12700" marB="0" anchor="ctr"/>
                </a:tc>
                <a:tc>
                  <a:txBody>
                    <a:bodyPr/>
                    <a:lstStyle/>
                    <a:p>
                      <a:pPr algn="ctr" fontAlgn="ctr"/>
                      <a:r>
                        <a:rPr lang="en-US" sz="1100" b="0" i="0" u="none" strike="noStrike" dirty="0" smtClean="0">
                          <a:latin typeface="Arial"/>
                        </a:rPr>
                        <a:t>2,168</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4</a:t>
                      </a:r>
                    </a:p>
                  </a:txBody>
                  <a:tcPr marL="12700" marR="12700" marT="12700" marB="0" anchor="ctr"/>
                </a:tc>
                <a:tc>
                  <a:txBody>
                    <a:bodyPr/>
                    <a:lstStyle/>
                    <a:p>
                      <a:pPr algn="l" fontAlgn="ctr"/>
                      <a:r>
                        <a:rPr lang="en-US" sz="1100" b="0" i="0" u="none" strike="noStrike">
                          <a:latin typeface="Arial"/>
                        </a:rPr>
                        <a:t>Software Developers, Applications</a:t>
                      </a:r>
                    </a:p>
                  </a:txBody>
                  <a:tcPr marL="12700" marR="12700" marT="12700" marB="0" anchor="ctr"/>
                </a:tc>
                <a:tc>
                  <a:txBody>
                    <a:bodyPr/>
                    <a:lstStyle/>
                    <a:p>
                      <a:pPr algn="ctr" fontAlgn="ctr"/>
                      <a:r>
                        <a:rPr lang="en-US" sz="1100" b="0" i="0" u="none" strike="noStrike" dirty="0" smtClean="0">
                          <a:latin typeface="Arial"/>
                        </a:rPr>
                        <a:t>1,976</a:t>
                      </a:r>
                      <a:endParaRPr lang="en-US" sz="1100" b="0" i="0" u="none" strike="noStrike" dirty="0">
                        <a:latin typeface="Arial"/>
                      </a:endParaRPr>
                    </a:p>
                  </a:txBody>
                  <a:tcPr marL="12700" marR="12700" marT="12700" marB="0" anchor="ctr"/>
                </a:tc>
              </a:tr>
              <a:tr h="347400">
                <a:tc>
                  <a:txBody>
                    <a:bodyPr/>
                    <a:lstStyle/>
                    <a:p>
                      <a:pPr algn="ctr" fontAlgn="ctr"/>
                      <a:r>
                        <a:rPr lang="en-US" sz="1100" b="0" i="0" u="none" strike="noStrike">
                          <a:latin typeface="Arial"/>
                        </a:rPr>
                        <a:t>5</a:t>
                      </a:r>
                    </a:p>
                  </a:txBody>
                  <a:tcPr marL="12700" marR="12700" marT="12700" marB="0" anchor="ctr"/>
                </a:tc>
                <a:tc>
                  <a:txBody>
                    <a:bodyPr/>
                    <a:lstStyle/>
                    <a:p>
                      <a:pPr algn="l" fontAlgn="ctr"/>
                      <a:r>
                        <a:rPr lang="en-US" sz="1100" b="0" i="0" u="none" strike="noStrike">
                          <a:latin typeface="Arial"/>
                        </a:rPr>
                        <a:t>Market Research Analysts and Marketing Specialists</a:t>
                      </a:r>
                    </a:p>
                  </a:txBody>
                  <a:tcPr marL="12700" marR="12700" marT="12700" marB="0" anchor="ctr"/>
                </a:tc>
                <a:tc>
                  <a:txBody>
                    <a:bodyPr/>
                    <a:lstStyle/>
                    <a:p>
                      <a:pPr algn="ctr" fontAlgn="ctr"/>
                      <a:r>
                        <a:rPr lang="en-US" sz="1100" b="0" i="0" u="none" strike="noStrike" dirty="0" smtClean="0">
                          <a:latin typeface="Arial"/>
                        </a:rPr>
                        <a:t>1,103</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6</a:t>
                      </a:r>
                    </a:p>
                  </a:txBody>
                  <a:tcPr marL="12700" marR="12700" marT="12700" marB="0" anchor="ctr"/>
                </a:tc>
                <a:tc>
                  <a:txBody>
                    <a:bodyPr/>
                    <a:lstStyle/>
                    <a:p>
                      <a:pPr algn="l" fontAlgn="ctr"/>
                      <a:r>
                        <a:rPr lang="en-US" sz="1100" b="0" i="0" u="none" strike="noStrike">
                          <a:latin typeface="Arial"/>
                        </a:rPr>
                        <a:t>Medical Assistants</a:t>
                      </a:r>
                    </a:p>
                  </a:txBody>
                  <a:tcPr marL="12700" marR="12700" marT="12700" marB="0" anchor="ctr"/>
                </a:tc>
                <a:tc>
                  <a:txBody>
                    <a:bodyPr/>
                    <a:lstStyle/>
                    <a:p>
                      <a:pPr algn="ctr" fontAlgn="ctr"/>
                      <a:r>
                        <a:rPr lang="en-US" sz="1100" b="0" i="0" u="none" strike="noStrike" dirty="0" smtClean="0">
                          <a:latin typeface="Arial"/>
                        </a:rPr>
                        <a:t>2,284</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7</a:t>
                      </a:r>
                    </a:p>
                  </a:txBody>
                  <a:tcPr marL="12700" marR="12700" marT="12700" marB="0" anchor="ctr"/>
                </a:tc>
                <a:tc>
                  <a:txBody>
                    <a:bodyPr/>
                    <a:lstStyle/>
                    <a:p>
                      <a:pPr algn="l" fontAlgn="ctr"/>
                      <a:r>
                        <a:rPr lang="en-US" sz="1100" b="0" i="0" u="none" strike="noStrike" dirty="0">
                          <a:latin typeface="Arial"/>
                        </a:rPr>
                        <a:t>Software Developers, Systems Software</a:t>
                      </a:r>
                    </a:p>
                  </a:txBody>
                  <a:tcPr marL="12700" marR="12700" marT="12700" marB="0" anchor="ctr"/>
                </a:tc>
                <a:tc>
                  <a:txBody>
                    <a:bodyPr/>
                    <a:lstStyle/>
                    <a:p>
                      <a:pPr algn="ctr" fontAlgn="ctr"/>
                      <a:r>
                        <a:rPr lang="en-US" sz="1100" b="0" i="0" u="none" strike="noStrike" dirty="0" smtClean="0">
                          <a:latin typeface="Arial"/>
                        </a:rPr>
                        <a:t>1,291</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8</a:t>
                      </a:r>
                    </a:p>
                  </a:txBody>
                  <a:tcPr marL="12700" marR="12700" marT="12700" marB="0" anchor="ctr"/>
                </a:tc>
                <a:tc>
                  <a:txBody>
                    <a:bodyPr/>
                    <a:lstStyle/>
                    <a:p>
                      <a:pPr algn="l" fontAlgn="ctr"/>
                      <a:r>
                        <a:rPr lang="en-US" sz="1100" b="0" i="0" u="none" strike="noStrike" dirty="0">
                          <a:latin typeface="Arial"/>
                        </a:rPr>
                        <a:t>Computer Systems Analysts</a:t>
                      </a:r>
                    </a:p>
                  </a:txBody>
                  <a:tcPr marL="12700" marR="12700" marT="12700" marB="0" anchor="ctr"/>
                </a:tc>
                <a:tc>
                  <a:txBody>
                    <a:bodyPr/>
                    <a:lstStyle/>
                    <a:p>
                      <a:pPr algn="ctr" fontAlgn="ctr"/>
                      <a:r>
                        <a:rPr lang="en-US" sz="1100" b="0" i="0" u="none" strike="noStrike" dirty="0" smtClean="0">
                          <a:latin typeface="Arial"/>
                        </a:rPr>
                        <a:t>1,871</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9</a:t>
                      </a:r>
                    </a:p>
                  </a:txBody>
                  <a:tcPr marL="12700" marR="12700" marT="12700" marB="0" anchor="ctr"/>
                </a:tc>
                <a:tc>
                  <a:txBody>
                    <a:bodyPr/>
                    <a:lstStyle/>
                    <a:p>
                      <a:pPr algn="l" fontAlgn="ctr"/>
                      <a:r>
                        <a:rPr lang="en-US" sz="1100" b="0" i="0" u="none" strike="noStrike" dirty="0">
                          <a:latin typeface="Arial"/>
                        </a:rPr>
                        <a:t>Cleaners of Vehicles and Equipment</a:t>
                      </a:r>
                    </a:p>
                  </a:txBody>
                  <a:tcPr marL="12700" marR="12700" marT="12700" marB="0" anchor="ctr"/>
                </a:tc>
                <a:tc>
                  <a:txBody>
                    <a:bodyPr/>
                    <a:lstStyle/>
                    <a:p>
                      <a:pPr algn="ctr" fontAlgn="ctr"/>
                      <a:r>
                        <a:rPr lang="en-US" sz="1100" b="0" i="0" u="none" strike="noStrike" dirty="0" smtClean="0">
                          <a:latin typeface="Arial"/>
                        </a:rPr>
                        <a:t>1,143</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10</a:t>
                      </a:r>
                    </a:p>
                  </a:txBody>
                  <a:tcPr marL="12700" marR="12700" marT="12700" marB="0" anchor="ctr"/>
                </a:tc>
                <a:tc>
                  <a:txBody>
                    <a:bodyPr/>
                    <a:lstStyle/>
                    <a:p>
                      <a:pPr algn="l" fontAlgn="ctr"/>
                      <a:r>
                        <a:rPr lang="en-US" sz="1100" b="0" i="0" u="none" strike="noStrike">
                          <a:latin typeface="Arial"/>
                        </a:rPr>
                        <a:t>Computer User Support Specialists</a:t>
                      </a:r>
                    </a:p>
                  </a:txBody>
                  <a:tcPr marL="12700" marR="12700" marT="12700" marB="0" anchor="ctr"/>
                </a:tc>
                <a:tc>
                  <a:txBody>
                    <a:bodyPr/>
                    <a:lstStyle/>
                    <a:p>
                      <a:pPr algn="ctr" fontAlgn="ctr"/>
                      <a:r>
                        <a:rPr lang="en-US" sz="1100" b="0" i="0" u="none" strike="noStrike" dirty="0" smtClean="0">
                          <a:latin typeface="Arial"/>
                        </a:rPr>
                        <a:t>1,760</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dirty="0" smtClean="0">
                          <a:latin typeface="Arial"/>
                        </a:rPr>
                        <a:t>13</a:t>
                      </a:r>
                      <a:endParaRPr lang="en-US" sz="1100" b="0" i="0" u="none" strike="noStrike" dirty="0">
                        <a:latin typeface="Arial"/>
                      </a:endParaRPr>
                    </a:p>
                  </a:txBody>
                  <a:tcPr marL="12700" marR="12700" marT="12700" marB="0" anchor="ctr"/>
                </a:tc>
                <a:tc>
                  <a:txBody>
                    <a:bodyPr/>
                    <a:lstStyle/>
                    <a:p>
                      <a:pPr algn="l" fontAlgn="b"/>
                      <a:r>
                        <a:rPr lang="en-US" sz="1100" b="0" i="0" u="none" strike="noStrike" dirty="0" smtClean="0">
                          <a:latin typeface="Arial"/>
                        </a:rPr>
                        <a:t>Pharmacy Technicians</a:t>
                      </a:r>
                      <a:r>
                        <a:rPr lang="en-US" sz="1100" b="0" i="0" u="none" strike="noStrike" baseline="0" dirty="0" smtClean="0">
                          <a:latin typeface="Arial"/>
                        </a:rPr>
                        <a:t> </a:t>
                      </a:r>
                      <a:endParaRPr lang="en-US" sz="1100" b="0" i="0" u="none" strike="noStrike" dirty="0">
                        <a:latin typeface="Arial"/>
                      </a:endParaRPr>
                    </a:p>
                  </a:txBody>
                  <a:tcPr marL="12700" marR="12700" marT="12700" marB="0" anchor="ctr"/>
                </a:tc>
                <a:tc>
                  <a:txBody>
                    <a:bodyPr/>
                    <a:lstStyle/>
                    <a:p>
                      <a:pPr algn="ctr" fontAlgn="ctr"/>
                      <a:r>
                        <a:rPr lang="en-US" sz="1100" b="0" i="0" u="none" strike="noStrike" dirty="0" smtClean="0">
                          <a:latin typeface="Arial"/>
                        </a:rPr>
                        <a:t>1,388</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dirty="0">
                          <a:latin typeface="Arial"/>
                        </a:rPr>
                        <a:t>14</a:t>
                      </a:r>
                    </a:p>
                  </a:txBody>
                  <a:tcPr marL="12700" marR="12700" marT="12700" marB="0" anchor="ctr">
                    <a:solidFill>
                      <a:srgbClr val="FFFF00"/>
                    </a:solidFill>
                  </a:tcPr>
                </a:tc>
                <a:tc>
                  <a:txBody>
                    <a:bodyPr/>
                    <a:lstStyle/>
                    <a:p>
                      <a:pPr algn="l" fontAlgn="b"/>
                      <a:r>
                        <a:rPr lang="en-US" sz="1100" b="0" i="0" u="none" strike="noStrike" dirty="0">
                          <a:latin typeface="Arial"/>
                        </a:rPr>
                        <a:t>Team Assemblers</a:t>
                      </a:r>
                    </a:p>
                  </a:txBody>
                  <a:tcPr marL="12700" marR="12700" marT="12700" marB="0" anchor="ctr">
                    <a:solidFill>
                      <a:srgbClr val="FFFF00"/>
                    </a:solidFill>
                  </a:tcPr>
                </a:tc>
                <a:tc>
                  <a:txBody>
                    <a:bodyPr/>
                    <a:lstStyle/>
                    <a:p>
                      <a:pPr algn="ctr" fontAlgn="ctr"/>
                      <a:r>
                        <a:rPr lang="en-US" sz="1100" b="0" i="0" u="none" strike="noStrike" dirty="0" smtClean="0">
                          <a:latin typeface="Arial"/>
                        </a:rPr>
                        <a:t>5,656</a:t>
                      </a:r>
                      <a:endParaRPr lang="en-US" sz="1100" b="0" i="0" u="none" strike="noStrike" dirty="0">
                        <a:latin typeface="Arial"/>
                      </a:endParaRPr>
                    </a:p>
                  </a:txBody>
                  <a:tcPr marL="12700" marR="12700" marT="12700" marB="0" anchor="ctr">
                    <a:solidFill>
                      <a:srgbClr val="FFFF00"/>
                    </a:solidFill>
                  </a:tcPr>
                </a:tc>
              </a:tr>
              <a:tr h="347400">
                <a:tc>
                  <a:txBody>
                    <a:bodyPr/>
                    <a:lstStyle/>
                    <a:p>
                      <a:pPr algn="ctr" fontAlgn="ctr"/>
                      <a:r>
                        <a:rPr lang="en-US" sz="1100" b="0" i="0" u="none" strike="noStrike">
                          <a:latin typeface="Arial"/>
                        </a:rPr>
                        <a:t>15</a:t>
                      </a:r>
                    </a:p>
                  </a:txBody>
                  <a:tcPr marL="12700" marR="12700" marT="12700" marB="0" anchor="ctr"/>
                </a:tc>
                <a:tc>
                  <a:txBody>
                    <a:bodyPr/>
                    <a:lstStyle/>
                    <a:p>
                      <a:pPr algn="l" fontAlgn="ctr"/>
                      <a:r>
                        <a:rPr lang="en-US" sz="1100" b="0" i="0" u="none" strike="noStrike">
                          <a:latin typeface="Arial"/>
                        </a:rPr>
                        <a:t>Licensed Practical and Licensed Vocational Nurses</a:t>
                      </a:r>
                    </a:p>
                  </a:txBody>
                  <a:tcPr marL="12700" marR="12700" marT="12700" marB="0" anchor="ctr"/>
                </a:tc>
                <a:tc>
                  <a:txBody>
                    <a:bodyPr/>
                    <a:lstStyle/>
                    <a:p>
                      <a:pPr algn="ctr" fontAlgn="ctr"/>
                      <a:r>
                        <a:rPr lang="en-US" sz="1100" b="0" i="0" u="none" strike="noStrike" dirty="0" smtClean="0">
                          <a:latin typeface="Arial"/>
                        </a:rPr>
                        <a:t>2,779</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dirty="0">
                          <a:latin typeface="Arial"/>
                        </a:rPr>
                        <a:t>17</a:t>
                      </a:r>
                    </a:p>
                  </a:txBody>
                  <a:tcPr marL="12700" marR="12700" marT="12700" marB="0" anchor="ctr">
                    <a:solidFill>
                      <a:srgbClr val="FFFF00"/>
                    </a:solidFill>
                  </a:tcPr>
                </a:tc>
                <a:tc>
                  <a:txBody>
                    <a:bodyPr/>
                    <a:lstStyle/>
                    <a:p>
                      <a:pPr algn="l" fontAlgn="ctr"/>
                      <a:r>
                        <a:rPr lang="en-US" sz="1100" b="0" i="0" u="none" strike="noStrike" dirty="0">
                          <a:latin typeface="Arial"/>
                        </a:rPr>
                        <a:t>Machinists</a:t>
                      </a:r>
                    </a:p>
                  </a:txBody>
                  <a:tcPr marL="12700" marR="12700" marT="12700" marB="0" anchor="ctr">
                    <a:solidFill>
                      <a:srgbClr val="FFFF00"/>
                    </a:solidFill>
                  </a:tcPr>
                </a:tc>
                <a:tc>
                  <a:txBody>
                    <a:bodyPr/>
                    <a:lstStyle/>
                    <a:p>
                      <a:pPr algn="ctr" fontAlgn="ctr"/>
                      <a:r>
                        <a:rPr lang="en-US" sz="1100" b="0" i="0" u="none" strike="noStrike" dirty="0" smtClean="0">
                          <a:latin typeface="Arial"/>
                        </a:rPr>
                        <a:t>1,264</a:t>
                      </a:r>
                      <a:endParaRPr lang="en-US" sz="1100" b="0" i="0" u="none" strike="noStrike" dirty="0">
                        <a:latin typeface="Arial"/>
                      </a:endParaRPr>
                    </a:p>
                  </a:txBody>
                  <a:tcPr marL="12700" marR="12700" marT="12700" marB="0" anchor="ctr">
                    <a:solidFill>
                      <a:srgbClr val="FFFF00"/>
                    </a:solidFill>
                  </a:tcPr>
                </a:tc>
              </a:tr>
              <a:tr h="323748">
                <a:tc>
                  <a:txBody>
                    <a:bodyPr/>
                    <a:lstStyle/>
                    <a:p>
                      <a:pPr algn="ctr" fontAlgn="ctr"/>
                      <a:r>
                        <a:rPr lang="en-US" sz="1100" b="0" i="0" u="none" strike="noStrike" dirty="0">
                          <a:latin typeface="Arial"/>
                        </a:rPr>
                        <a:t>20</a:t>
                      </a:r>
                    </a:p>
                  </a:txBody>
                  <a:tcPr marL="12700" marR="12700" marT="12700" marB="0" anchor="ctr">
                    <a:solidFill>
                      <a:srgbClr val="FFFF00"/>
                    </a:solidFill>
                  </a:tcPr>
                </a:tc>
                <a:tc>
                  <a:txBody>
                    <a:bodyPr/>
                    <a:lstStyle/>
                    <a:p>
                      <a:pPr algn="l" fontAlgn="ctr"/>
                      <a:r>
                        <a:rPr lang="en-US" sz="1100" b="0" i="0" u="none" strike="noStrike" dirty="0">
                          <a:latin typeface="Arial"/>
                        </a:rPr>
                        <a:t>Industrial Machinery Mechanics</a:t>
                      </a:r>
                    </a:p>
                  </a:txBody>
                  <a:tcPr marL="12700" marR="12700" marT="12700" marB="0" anchor="ctr">
                    <a:solidFill>
                      <a:srgbClr val="FFFF00"/>
                    </a:solidFill>
                  </a:tcPr>
                </a:tc>
                <a:tc>
                  <a:txBody>
                    <a:bodyPr/>
                    <a:lstStyle/>
                    <a:p>
                      <a:pPr algn="ctr" fontAlgn="ctr"/>
                      <a:r>
                        <a:rPr lang="en-US" sz="1100" b="0" i="0" u="none" strike="noStrike" dirty="0" smtClean="0">
                          <a:latin typeface="Arial"/>
                        </a:rPr>
                        <a:t>1,537</a:t>
                      </a:r>
                      <a:endParaRPr lang="en-US" sz="1100" b="0" i="0" u="none" strike="noStrike" dirty="0">
                        <a:latin typeface="Arial"/>
                      </a:endParaRPr>
                    </a:p>
                  </a:txBody>
                  <a:tcPr marL="12700" marR="12700" marT="12700" marB="0" anchor="ctr">
                    <a:solidFill>
                      <a:srgbClr val="FFFF00"/>
                    </a:solidFill>
                  </a:tcPr>
                </a:tc>
              </a:tr>
              <a:tr h="323748">
                <a:tc>
                  <a:txBody>
                    <a:bodyPr/>
                    <a:lstStyle/>
                    <a:p>
                      <a:pPr algn="ctr" fontAlgn="ctr"/>
                      <a:r>
                        <a:rPr lang="en-US" sz="1100" b="0" i="0" u="none" strike="noStrike">
                          <a:latin typeface="Arial"/>
                        </a:rPr>
                        <a:t>21</a:t>
                      </a:r>
                    </a:p>
                  </a:txBody>
                  <a:tcPr marL="12700" marR="12700" marT="12700" marB="0" anchor="ctr"/>
                </a:tc>
                <a:tc>
                  <a:txBody>
                    <a:bodyPr/>
                    <a:lstStyle/>
                    <a:p>
                      <a:pPr algn="l" fontAlgn="ctr"/>
                      <a:r>
                        <a:rPr lang="en-US" sz="1100" b="0" i="0" u="none" strike="noStrike" dirty="0">
                          <a:latin typeface="Arial"/>
                        </a:rPr>
                        <a:t>Registered Nurses</a:t>
                      </a:r>
                    </a:p>
                  </a:txBody>
                  <a:tcPr marL="12700" marR="12700" marT="12700" marB="0" anchor="ctr"/>
                </a:tc>
                <a:tc>
                  <a:txBody>
                    <a:bodyPr/>
                    <a:lstStyle/>
                    <a:p>
                      <a:pPr algn="ctr" fontAlgn="ctr"/>
                      <a:r>
                        <a:rPr lang="en-US" sz="1100" b="0" i="0" u="none" strike="noStrike" dirty="0" smtClean="0">
                          <a:latin typeface="Arial"/>
                        </a:rPr>
                        <a:t>6,901</a:t>
                      </a:r>
                      <a:endParaRPr lang="en-US" sz="1100" b="0" i="0" u="none" strike="noStrike" dirty="0">
                        <a:latin typeface="Arial"/>
                      </a:endParaRPr>
                    </a:p>
                  </a:txBody>
                  <a:tcPr marL="12700" marR="12700" marT="12700" marB="0" anchor="ctr"/>
                </a:tc>
              </a:tr>
            </a:tbl>
          </a:graphicData>
        </a:graphic>
      </p:graphicFrame>
      <p:graphicFrame>
        <p:nvGraphicFramePr>
          <p:cNvPr id="8" name="Content Placeholder 7"/>
          <p:cNvGraphicFramePr>
            <a:graphicFrameLocks noGrp="1"/>
          </p:cNvGraphicFramePr>
          <p:nvPr>
            <p:ph sz="half" idx="2"/>
          </p:nvPr>
        </p:nvGraphicFramePr>
        <p:xfrm>
          <a:off x="4610612" y="1220092"/>
          <a:ext cx="4393237" cy="5574674"/>
        </p:xfrm>
        <a:graphic>
          <a:graphicData uri="http://schemas.openxmlformats.org/drawingml/2006/table">
            <a:tbl>
              <a:tblPr firstRow="1" bandRow="1">
                <a:tableStyleId>{5C22544A-7EE6-4342-B048-85BDC9FD1C3A}</a:tableStyleId>
              </a:tblPr>
              <a:tblGrid>
                <a:gridCol w="457629"/>
                <a:gridCol w="2988280"/>
                <a:gridCol w="947328"/>
              </a:tblGrid>
              <a:tr h="354974">
                <a:tc>
                  <a:txBody>
                    <a:bodyPr/>
                    <a:lstStyle/>
                    <a:p>
                      <a:pPr algn="ctr" fontAlgn="ctr"/>
                      <a:r>
                        <a:rPr lang="en-US" sz="1100" b="1" i="0" u="none" strike="noStrike" dirty="0">
                          <a:solidFill>
                            <a:schemeClr val="bg1"/>
                          </a:solidFill>
                          <a:latin typeface="Arial"/>
                        </a:rPr>
                        <a:t>Rank</a:t>
                      </a:r>
                    </a:p>
                  </a:txBody>
                  <a:tcPr marL="12700" marR="12700" marT="12700" marB="0" anchor="ctr"/>
                </a:tc>
                <a:tc>
                  <a:txBody>
                    <a:bodyPr/>
                    <a:lstStyle/>
                    <a:p>
                      <a:pPr algn="ctr" fontAlgn="ctr"/>
                      <a:r>
                        <a:rPr lang="en-US" sz="1100" b="1" i="0" u="none" strike="noStrike" dirty="0">
                          <a:solidFill>
                            <a:schemeClr val="bg1"/>
                          </a:solidFill>
                          <a:latin typeface="Arial"/>
                        </a:rPr>
                        <a:t>CIP Description</a:t>
                      </a:r>
                    </a:p>
                  </a:txBody>
                  <a:tcPr marL="12700" marR="12700" marT="12700" marB="0" anchor="ctr"/>
                </a:tc>
                <a:tc>
                  <a:txBody>
                    <a:bodyPr/>
                    <a:lstStyle/>
                    <a:p>
                      <a:pPr algn="ctr" fontAlgn="ctr"/>
                      <a:r>
                        <a:rPr lang="en-US" sz="1100" b="1" i="0" u="none" strike="noStrike" dirty="0" smtClean="0">
                          <a:solidFill>
                            <a:schemeClr val="bg1"/>
                          </a:solidFill>
                          <a:latin typeface="Arial"/>
                        </a:rPr>
                        <a:t>2-YR College</a:t>
                      </a:r>
                      <a:endParaRPr lang="en-US" sz="1100" b="1" i="0" u="none" strike="noStrike" dirty="0">
                        <a:solidFill>
                          <a:schemeClr val="bg1"/>
                        </a:solidFill>
                        <a:latin typeface="Arial"/>
                      </a:endParaRPr>
                    </a:p>
                  </a:txBody>
                  <a:tcPr marL="12700" marR="12700" marT="12700" marB="0" anchor="ctr"/>
                </a:tc>
              </a:tr>
              <a:tr h="347980">
                <a:tc>
                  <a:txBody>
                    <a:bodyPr/>
                    <a:lstStyle/>
                    <a:p>
                      <a:pPr algn="ctr" fontAlgn="ctr"/>
                      <a:r>
                        <a:rPr lang="en-US" sz="1100" b="0" i="0" u="none" strike="noStrike" dirty="0">
                          <a:solidFill>
                            <a:srgbClr val="000000"/>
                          </a:solidFill>
                          <a:latin typeface="Arial"/>
                        </a:rPr>
                        <a:t>1</a:t>
                      </a:r>
                    </a:p>
                  </a:txBody>
                  <a:tcPr marL="12700" marR="12700" marT="12700" marB="0" anchor="ctr"/>
                </a:tc>
                <a:tc>
                  <a:txBody>
                    <a:bodyPr/>
                    <a:lstStyle/>
                    <a:p>
                      <a:pPr algn="l" fontAlgn="b"/>
                      <a:r>
                        <a:rPr lang="en-US" sz="1100" b="0" i="0" u="none" strike="noStrike" dirty="0">
                          <a:solidFill>
                            <a:srgbClr val="000000"/>
                          </a:solidFill>
                          <a:latin typeface="Arial"/>
                        </a:rPr>
                        <a:t>General Studies.</a:t>
                      </a:r>
                    </a:p>
                  </a:txBody>
                  <a:tcPr marL="12700" marR="12700" marT="12700" marB="0" anchor="ctr"/>
                </a:tc>
                <a:tc>
                  <a:txBody>
                    <a:bodyPr/>
                    <a:lstStyle/>
                    <a:p>
                      <a:pPr algn="ctr" fontAlgn="ctr"/>
                      <a:r>
                        <a:rPr lang="en-US" sz="1100" b="0" i="0" u="none" strike="noStrike" dirty="0">
                          <a:solidFill>
                            <a:srgbClr val="000000"/>
                          </a:solidFill>
                          <a:latin typeface="Arial"/>
                        </a:rPr>
                        <a:t>39,690</a:t>
                      </a:r>
                    </a:p>
                  </a:txBody>
                  <a:tcPr marL="12700" marR="12700" marT="12700" marB="0" anchor="ctr"/>
                </a:tc>
              </a:tr>
              <a:tr h="347980">
                <a:tc>
                  <a:txBody>
                    <a:bodyPr/>
                    <a:lstStyle/>
                    <a:p>
                      <a:pPr algn="ctr" fontAlgn="ctr"/>
                      <a:r>
                        <a:rPr lang="en-US" sz="1100" b="0" i="0" u="none" strike="noStrike">
                          <a:solidFill>
                            <a:srgbClr val="000000"/>
                          </a:solidFill>
                          <a:latin typeface="Arial"/>
                        </a:rPr>
                        <a:t>2</a:t>
                      </a:r>
                    </a:p>
                  </a:txBody>
                  <a:tcPr marL="12700" marR="12700" marT="12700" marB="0" anchor="ctr"/>
                </a:tc>
                <a:tc>
                  <a:txBody>
                    <a:bodyPr/>
                    <a:lstStyle/>
                    <a:p>
                      <a:pPr algn="l" fontAlgn="b"/>
                      <a:r>
                        <a:rPr lang="en-US" sz="1100" b="0" i="0" u="none" strike="noStrike" dirty="0">
                          <a:solidFill>
                            <a:srgbClr val="000000"/>
                          </a:solidFill>
                          <a:latin typeface="Arial"/>
                        </a:rPr>
                        <a:t>Undeclared.</a:t>
                      </a:r>
                    </a:p>
                  </a:txBody>
                  <a:tcPr marL="12700" marR="12700" marT="12700" marB="0" anchor="ctr"/>
                </a:tc>
                <a:tc>
                  <a:txBody>
                    <a:bodyPr/>
                    <a:lstStyle/>
                    <a:p>
                      <a:pPr algn="ctr" fontAlgn="ctr"/>
                      <a:r>
                        <a:rPr lang="en-US" sz="1100" b="0" i="0" u="none" strike="noStrike" dirty="0">
                          <a:solidFill>
                            <a:srgbClr val="000000"/>
                          </a:solidFill>
                          <a:latin typeface="Arial"/>
                        </a:rPr>
                        <a:t>6,921</a:t>
                      </a:r>
                    </a:p>
                  </a:txBody>
                  <a:tcPr marL="12700" marR="12700" marT="12700" marB="0" anchor="ctr"/>
                </a:tc>
              </a:tr>
              <a:tr h="347980">
                <a:tc>
                  <a:txBody>
                    <a:bodyPr/>
                    <a:lstStyle/>
                    <a:p>
                      <a:pPr algn="ctr" fontAlgn="ctr"/>
                      <a:r>
                        <a:rPr lang="en-US" sz="1100" b="0" i="0" u="none" strike="noStrike">
                          <a:solidFill>
                            <a:srgbClr val="000000"/>
                          </a:solidFill>
                          <a:latin typeface="Arial"/>
                        </a:rPr>
                        <a:t>3</a:t>
                      </a:r>
                    </a:p>
                  </a:txBody>
                  <a:tcPr marL="12700" marR="12700" marT="12700" marB="0" anchor="ctr"/>
                </a:tc>
                <a:tc>
                  <a:txBody>
                    <a:bodyPr/>
                    <a:lstStyle/>
                    <a:p>
                      <a:pPr algn="l" fontAlgn="b"/>
                      <a:r>
                        <a:rPr lang="en-US" sz="1100" b="0" i="0" u="none" strike="noStrike" dirty="0">
                          <a:solidFill>
                            <a:srgbClr val="000000"/>
                          </a:solidFill>
                          <a:latin typeface="Arial"/>
                        </a:rPr>
                        <a:t>Registered Nursing</a:t>
                      </a:r>
                      <a:r>
                        <a:rPr lang="en-US" sz="1100" b="0" i="0" u="none" strike="noStrike" dirty="0" smtClean="0">
                          <a:solidFill>
                            <a:srgbClr val="000000"/>
                          </a:solidFill>
                          <a:latin typeface="Arial"/>
                        </a:rPr>
                        <a:t>/Registered </a:t>
                      </a:r>
                      <a:r>
                        <a:rPr lang="en-US" sz="1100" b="0" i="0" u="none" strike="noStrike" dirty="0">
                          <a:solidFill>
                            <a:srgbClr val="000000"/>
                          </a:solidFill>
                          <a:latin typeface="Arial"/>
                        </a:rPr>
                        <a:t>Nurse.</a:t>
                      </a:r>
                    </a:p>
                  </a:txBody>
                  <a:tcPr marL="12700" marR="12700" marT="12700" marB="0" anchor="ctr"/>
                </a:tc>
                <a:tc>
                  <a:txBody>
                    <a:bodyPr/>
                    <a:lstStyle/>
                    <a:p>
                      <a:pPr algn="ctr" fontAlgn="ctr"/>
                      <a:r>
                        <a:rPr lang="en-US" sz="1100" b="0" i="0" u="none" strike="noStrike" dirty="0">
                          <a:solidFill>
                            <a:srgbClr val="000000"/>
                          </a:solidFill>
                          <a:latin typeface="Arial"/>
                        </a:rPr>
                        <a:t>5,585</a:t>
                      </a:r>
                    </a:p>
                  </a:txBody>
                  <a:tcPr marL="12700" marR="12700" marT="12700" marB="0" anchor="ctr"/>
                </a:tc>
              </a:tr>
              <a:tr h="347980">
                <a:tc>
                  <a:txBody>
                    <a:bodyPr/>
                    <a:lstStyle/>
                    <a:p>
                      <a:pPr algn="ctr" fontAlgn="ctr"/>
                      <a:r>
                        <a:rPr lang="en-US" sz="1100" b="0" i="0" u="none" strike="noStrike">
                          <a:solidFill>
                            <a:srgbClr val="000000"/>
                          </a:solidFill>
                          <a:latin typeface="Arial"/>
                        </a:rPr>
                        <a:t>4</a:t>
                      </a:r>
                    </a:p>
                  </a:txBody>
                  <a:tcPr marL="12700" marR="12700" marT="12700" marB="0" anchor="ctr"/>
                </a:tc>
                <a:tc>
                  <a:txBody>
                    <a:bodyPr/>
                    <a:lstStyle/>
                    <a:p>
                      <a:pPr algn="l" fontAlgn="b"/>
                      <a:r>
                        <a:rPr lang="en-US" sz="1100" b="0" i="0" u="none" strike="noStrike">
                          <a:solidFill>
                            <a:srgbClr val="000000"/>
                          </a:solidFill>
                          <a:latin typeface="Arial"/>
                        </a:rPr>
                        <a:t>Liberal Arts and Sciences/Liberal Studies.</a:t>
                      </a:r>
                    </a:p>
                  </a:txBody>
                  <a:tcPr marL="12700" marR="12700" marT="12700" marB="0" anchor="ctr"/>
                </a:tc>
                <a:tc>
                  <a:txBody>
                    <a:bodyPr/>
                    <a:lstStyle/>
                    <a:p>
                      <a:pPr algn="ctr" fontAlgn="ctr"/>
                      <a:r>
                        <a:rPr lang="en-US" sz="1100" b="0" i="0" u="none" strike="noStrike" dirty="0">
                          <a:solidFill>
                            <a:srgbClr val="000000"/>
                          </a:solidFill>
                          <a:latin typeface="Arial"/>
                        </a:rPr>
                        <a:t>4,783</a:t>
                      </a:r>
                    </a:p>
                  </a:txBody>
                  <a:tcPr marL="12700" marR="12700" marT="12700" marB="0" anchor="ctr"/>
                </a:tc>
              </a:tr>
              <a:tr h="347980">
                <a:tc>
                  <a:txBody>
                    <a:bodyPr/>
                    <a:lstStyle/>
                    <a:p>
                      <a:pPr algn="ctr" fontAlgn="ctr"/>
                      <a:r>
                        <a:rPr lang="en-US" sz="1100" b="0" i="0" u="none" strike="noStrike">
                          <a:solidFill>
                            <a:srgbClr val="000000"/>
                          </a:solidFill>
                          <a:latin typeface="Arial"/>
                        </a:rPr>
                        <a:t>5</a:t>
                      </a:r>
                    </a:p>
                  </a:txBody>
                  <a:tcPr marL="12700" marR="12700" marT="12700" marB="0" anchor="ctr"/>
                </a:tc>
                <a:tc>
                  <a:txBody>
                    <a:bodyPr/>
                    <a:lstStyle/>
                    <a:p>
                      <a:pPr algn="l" fontAlgn="b"/>
                      <a:r>
                        <a:rPr lang="en-US" sz="1100" b="0" i="0" u="none" strike="noStrike" dirty="0">
                          <a:solidFill>
                            <a:srgbClr val="000000"/>
                          </a:solidFill>
                          <a:latin typeface="Arial"/>
                        </a:rPr>
                        <a:t>Administrative Assistant and Secretarial Science, General.</a:t>
                      </a:r>
                    </a:p>
                  </a:txBody>
                  <a:tcPr marL="12700" marR="12700" marT="12700" marB="0" anchor="ctr"/>
                </a:tc>
                <a:tc>
                  <a:txBody>
                    <a:bodyPr/>
                    <a:lstStyle/>
                    <a:p>
                      <a:pPr algn="ctr" fontAlgn="ctr"/>
                      <a:r>
                        <a:rPr lang="en-US" sz="1100" b="0" i="0" u="none" strike="noStrike" dirty="0">
                          <a:solidFill>
                            <a:srgbClr val="000000"/>
                          </a:solidFill>
                          <a:latin typeface="Arial"/>
                        </a:rPr>
                        <a:t>2,298</a:t>
                      </a:r>
                    </a:p>
                  </a:txBody>
                  <a:tcPr marL="12700" marR="12700" marT="12700" marB="0" anchor="ctr"/>
                </a:tc>
              </a:tr>
              <a:tr h="347980">
                <a:tc>
                  <a:txBody>
                    <a:bodyPr/>
                    <a:lstStyle/>
                    <a:p>
                      <a:pPr algn="ctr" fontAlgn="ctr"/>
                      <a:r>
                        <a:rPr lang="en-US" sz="1100" b="0" i="0" u="none" strike="noStrike">
                          <a:solidFill>
                            <a:srgbClr val="000000"/>
                          </a:solidFill>
                          <a:latin typeface="Arial"/>
                        </a:rPr>
                        <a:t>6</a:t>
                      </a:r>
                    </a:p>
                  </a:txBody>
                  <a:tcPr marL="12700" marR="12700" marT="12700" marB="0" anchor="ctr"/>
                </a:tc>
                <a:tc>
                  <a:txBody>
                    <a:bodyPr/>
                    <a:lstStyle/>
                    <a:p>
                      <a:pPr algn="l" fontAlgn="b"/>
                      <a:r>
                        <a:rPr lang="en-US" sz="1100" b="0" i="0" u="none" strike="noStrike">
                          <a:solidFill>
                            <a:srgbClr val="000000"/>
                          </a:solidFill>
                          <a:latin typeface="Arial"/>
                        </a:rPr>
                        <a:t>Computer and Information Sciences, General.</a:t>
                      </a:r>
                    </a:p>
                  </a:txBody>
                  <a:tcPr marL="12700" marR="12700" marT="12700" marB="0" anchor="ctr"/>
                </a:tc>
                <a:tc>
                  <a:txBody>
                    <a:bodyPr/>
                    <a:lstStyle/>
                    <a:p>
                      <a:pPr algn="ctr" fontAlgn="ctr"/>
                      <a:r>
                        <a:rPr lang="en-US" sz="1100" b="0" i="0" u="none" strike="noStrike" dirty="0">
                          <a:solidFill>
                            <a:srgbClr val="000000"/>
                          </a:solidFill>
                          <a:latin typeface="Arial"/>
                        </a:rPr>
                        <a:t>1,916</a:t>
                      </a:r>
                    </a:p>
                  </a:txBody>
                  <a:tcPr marL="12700" marR="12700" marT="12700" marB="0" anchor="ctr"/>
                </a:tc>
              </a:tr>
              <a:tr h="347980">
                <a:tc>
                  <a:txBody>
                    <a:bodyPr/>
                    <a:lstStyle/>
                    <a:p>
                      <a:pPr algn="ctr" fontAlgn="ctr"/>
                      <a:r>
                        <a:rPr lang="en-US" sz="1100" b="0" i="0" u="none" strike="noStrike">
                          <a:solidFill>
                            <a:srgbClr val="000000"/>
                          </a:solidFill>
                          <a:latin typeface="Arial"/>
                        </a:rPr>
                        <a:t>7</a:t>
                      </a:r>
                    </a:p>
                  </a:txBody>
                  <a:tcPr marL="12700" marR="12700" marT="12700" marB="0" anchor="ctr"/>
                </a:tc>
                <a:tc>
                  <a:txBody>
                    <a:bodyPr/>
                    <a:lstStyle/>
                    <a:p>
                      <a:pPr algn="l" fontAlgn="b"/>
                      <a:r>
                        <a:rPr lang="en-US" sz="1100" b="0" i="0" u="none" strike="noStrike" dirty="0">
                          <a:solidFill>
                            <a:srgbClr val="000000"/>
                          </a:solidFill>
                          <a:latin typeface="Arial"/>
                        </a:rPr>
                        <a:t>Business Administration and Management, General.</a:t>
                      </a:r>
                    </a:p>
                  </a:txBody>
                  <a:tcPr marL="12700" marR="12700" marT="12700" marB="0" anchor="ctr"/>
                </a:tc>
                <a:tc>
                  <a:txBody>
                    <a:bodyPr/>
                    <a:lstStyle/>
                    <a:p>
                      <a:pPr algn="ctr" fontAlgn="ctr"/>
                      <a:r>
                        <a:rPr lang="en-US" sz="1100" b="0" i="0" u="none" strike="noStrike" dirty="0">
                          <a:solidFill>
                            <a:srgbClr val="000000"/>
                          </a:solidFill>
                          <a:latin typeface="Arial"/>
                        </a:rPr>
                        <a:t>1,633</a:t>
                      </a:r>
                    </a:p>
                  </a:txBody>
                  <a:tcPr marL="12700" marR="12700" marT="12700" marB="0" anchor="ctr"/>
                </a:tc>
              </a:tr>
              <a:tr h="347980">
                <a:tc>
                  <a:txBody>
                    <a:bodyPr/>
                    <a:lstStyle/>
                    <a:p>
                      <a:pPr algn="ctr" fontAlgn="ctr"/>
                      <a:r>
                        <a:rPr lang="en-US" sz="1100" b="0" i="0" u="none" strike="noStrike" dirty="0">
                          <a:solidFill>
                            <a:srgbClr val="000000"/>
                          </a:solidFill>
                          <a:latin typeface="Arial"/>
                        </a:rPr>
                        <a:t>8</a:t>
                      </a:r>
                    </a:p>
                  </a:txBody>
                  <a:tcPr marL="12700" marR="12700" marT="12700" marB="0" anchor="ctr">
                    <a:solidFill>
                      <a:srgbClr val="FFFF00"/>
                    </a:solidFill>
                  </a:tcPr>
                </a:tc>
                <a:tc>
                  <a:txBody>
                    <a:bodyPr/>
                    <a:lstStyle/>
                    <a:p>
                      <a:pPr algn="l" fontAlgn="b"/>
                      <a:r>
                        <a:rPr lang="en-US" sz="1100" b="0" i="0" u="none" strike="noStrike" dirty="0">
                          <a:solidFill>
                            <a:srgbClr val="000000"/>
                          </a:solidFill>
                          <a:latin typeface="Arial"/>
                        </a:rPr>
                        <a:t>Welding Technology/Welder.</a:t>
                      </a:r>
                    </a:p>
                  </a:txBody>
                  <a:tcPr marL="12700" marR="12700" marT="12700" marB="0" anchor="ctr">
                    <a:solidFill>
                      <a:srgbClr val="FFFF00"/>
                    </a:solidFill>
                  </a:tcPr>
                </a:tc>
                <a:tc>
                  <a:txBody>
                    <a:bodyPr/>
                    <a:lstStyle/>
                    <a:p>
                      <a:pPr algn="ctr" fontAlgn="ctr"/>
                      <a:r>
                        <a:rPr lang="en-US" sz="1100" b="0" i="0" u="none" strike="noStrike" dirty="0">
                          <a:solidFill>
                            <a:srgbClr val="000000"/>
                          </a:solidFill>
                          <a:latin typeface="Arial"/>
                        </a:rPr>
                        <a:t>1,334</a:t>
                      </a:r>
                    </a:p>
                  </a:txBody>
                  <a:tcPr marL="12700" marR="12700" marT="12700" marB="0" anchor="ctr">
                    <a:solidFill>
                      <a:srgbClr val="FFFF00"/>
                    </a:solidFill>
                  </a:tcPr>
                </a:tc>
              </a:tr>
              <a:tr h="347980">
                <a:tc>
                  <a:txBody>
                    <a:bodyPr/>
                    <a:lstStyle/>
                    <a:p>
                      <a:pPr algn="ctr" fontAlgn="ctr"/>
                      <a:r>
                        <a:rPr lang="en-US" sz="1100" b="0" i="0" u="none" strike="noStrike">
                          <a:solidFill>
                            <a:srgbClr val="000000"/>
                          </a:solidFill>
                          <a:latin typeface="Arial"/>
                        </a:rPr>
                        <a:t>9</a:t>
                      </a:r>
                    </a:p>
                  </a:txBody>
                  <a:tcPr marL="12700" marR="12700" marT="12700" marB="0" anchor="ctr"/>
                </a:tc>
                <a:tc>
                  <a:txBody>
                    <a:bodyPr/>
                    <a:lstStyle/>
                    <a:p>
                      <a:pPr algn="l" fontAlgn="b"/>
                      <a:r>
                        <a:rPr lang="en-US" sz="1100" b="0" i="0" u="none" strike="noStrike" dirty="0">
                          <a:solidFill>
                            <a:srgbClr val="000000"/>
                          </a:solidFill>
                          <a:latin typeface="Arial"/>
                        </a:rPr>
                        <a:t>Licensed Practical/Vocational Nurse Training.</a:t>
                      </a:r>
                    </a:p>
                  </a:txBody>
                  <a:tcPr marL="12700" marR="12700" marT="12700" marB="0" anchor="ctr"/>
                </a:tc>
                <a:tc>
                  <a:txBody>
                    <a:bodyPr/>
                    <a:lstStyle/>
                    <a:p>
                      <a:pPr algn="ctr" fontAlgn="ctr"/>
                      <a:r>
                        <a:rPr lang="en-US" sz="1100" b="0" i="0" u="none" strike="noStrike" dirty="0">
                          <a:solidFill>
                            <a:srgbClr val="000000"/>
                          </a:solidFill>
                          <a:latin typeface="Arial"/>
                        </a:rPr>
                        <a:t>1,305</a:t>
                      </a:r>
                    </a:p>
                  </a:txBody>
                  <a:tcPr marL="12700" marR="12700" marT="12700" marB="0" anchor="ctr"/>
                </a:tc>
              </a:tr>
              <a:tr h="347980">
                <a:tc>
                  <a:txBody>
                    <a:bodyPr/>
                    <a:lstStyle/>
                    <a:p>
                      <a:pPr algn="ctr" fontAlgn="ctr"/>
                      <a:r>
                        <a:rPr lang="en-US" sz="1100" b="0" i="0" u="none" strike="noStrike">
                          <a:solidFill>
                            <a:srgbClr val="000000"/>
                          </a:solidFill>
                          <a:latin typeface="Arial"/>
                        </a:rPr>
                        <a:t>10</a:t>
                      </a:r>
                    </a:p>
                  </a:txBody>
                  <a:tcPr marL="12700" marR="12700" marT="12700" marB="0" anchor="ctr"/>
                </a:tc>
                <a:tc>
                  <a:txBody>
                    <a:bodyPr/>
                    <a:lstStyle/>
                    <a:p>
                      <a:pPr algn="l" fontAlgn="b"/>
                      <a:r>
                        <a:rPr lang="en-US" sz="1100" b="0" i="0" u="none" strike="noStrike" dirty="0">
                          <a:solidFill>
                            <a:srgbClr val="000000"/>
                          </a:solidFill>
                          <a:latin typeface="Arial"/>
                        </a:rPr>
                        <a:t>Multi-/Interdisciplinary Studies, Other.</a:t>
                      </a:r>
                    </a:p>
                  </a:txBody>
                  <a:tcPr marL="12700" marR="12700" marT="12700" marB="0" anchor="ctr"/>
                </a:tc>
                <a:tc>
                  <a:txBody>
                    <a:bodyPr/>
                    <a:lstStyle/>
                    <a:p>
                      <a:pPr algn="ctr" fontAlgn="ctr"/>
                      <a:r>
                        <a:rPr lang="en-US" sz="1100" b="0" i="0" u="none" strike="noStrike" dirty="0">
                          <a:solidFill>
                            <a:srgbClr val="000000"/>
                          </a:solidFill>
                          <a:latin typeface="Arial"/>
                        </a:rPr>
                        <a:t>1,152</a:t>
                      </a:r>
                    </a:p>
                  </a:txBody>
                  <a:tcPr marL="12700" marR="12700" marT="12700" marB="0" anchor="ctr"/>
                </a:tc>
              </a:tr>
              <a:tr h="347980">
                <a:tc>
                  <a:txBody>
                    <a:bodyPr/>
                    <a:lstStyle/>
                    <a:p>
                      <a:pPr algn="ctr" fontAlgn="ctr"/>
                      <a:r>
                        <a:rPr lang="en-US" sz="1100" b="0" i="0" u="none" strike="noStrike">
                          <a:solidFill>
                            <a:srgbClr val="000000"/>
                          </a:solidFill>
                          <a:latin typeface="Arial"/>
                        </a:rPr>
                        <a:t>11</a:t>
                      </a:r>
                    </a:p>
                  </a:txBody>
                  <a:tcPr marL="12700" marR="12700" marT="12700" marB="0" anchor="ctr"/>
                </a:tc>
                <a:tc>
                  <a:txBody>
                    <a:bodyPr/>
                    <a:lstStyle/>
                    <a:p>
                      <a:pPr algn="l" fontAlgn="b"/>
                      <a:r>
                        <a:rPr lang="en-US" sz="1100" b="0" i="0" u="none" strike="noStrike" dirty="0">
                          <a:solidFill>
                            <a:srgbClr val="000000"/>
                          </a:solidFill>
                          <a:latin typeface="Arial"/>
                        </a:rPr>
                        <a:t>Child Care and Support Services Management.</a:t>
                      </a:r>
                    </a:p>
                  </a:txBody>
                  <a:tcPr marL="12700" marR="12700" marT="12700" marB="0" anchor="ctr"/>
                </a:tc>
                <a:tc>
                  <a:txBody>
                    <a:bodyPr/>
                    <a:lstStyle/>
                    <a:p>
                      <a:pPr algn="ctr" fontAlgn="ctr"/>
                      <a:r>
                        <a:rPr lang="en-US" sz="1100" b="0" i="0" u="none" strike="noStrike" dirty="0">
                          <a:solidFill>
                            <a:srgbClr val="000000"/>
                          </a:solidFill>
                          <a:latin typeface="Arial"/>
                        </a:rPr>
                        <a:t>1,130</a:t>
                      </a:r>
                    </a:p>
                  </a:txBody>
                  <a:tcPr marL="12700" marR="12700" marT="12700" marB="0" anchor="ctr"/>
                </a:tc>
              </a:tr>
              <a:tr h="347980">
                <a:tc>
                  <a:txBody>
                    <a:bodyPr/>
                    <a:lstStyle/>
                    <a:p>
                      <a:pPr algn="ctr" fontAlgn="ctr"/>
                      <a:r>
                        <a:rPr lang="en-US" sz="1100" b="0" i="0" u="none" strike="noStrike">
                          <a:solidFill>
                            <a:srgbClr val="000000"/>
                          </a:solidFill>
                          <a:latin typeface="Arial"/>
                        </a:rPr>
                        <a:t>12</a:t>
                      </a:r>
                    </a:p>
                  </a:txBody>
                  <a:tcPr marL="12700" marR="12700" marT="12700" marB="0" anchor="ctr"/>
                </a:tc>
                <a:tc>
                  <a:txBody>
                    <a:bodyPr/>
                    <a:lstStyle/>
                    <a:p>
                      <a:pPr algn="l" fontAlgn="b"/>
                      <a:r>
                        <a:rPr lang="en-US" sz="1100" b="0" i="0" u="none" strike="noStrike">
                          <a:solidFill>
                            <a:srgbClr val="000000"/>
                          </a:solidFill>
                          <a:latin typeface="Arial"/>
                        </a:rPr>
                        <a:t>Emergency Medical Technology/Technician (EMT Paramedic).</a:t>
                      </a:r>
                    </a:p>
                  </a:txBody>
                  <a:tcPr marL="12700" marR="12700" marT="12700" marB="0" anchor="ctr"/>
                </a:tc>
                <a:tc>
                  <a:txBody>
                    <a:bodyPr/>
                    <a:lstStyle/>
                    <a:p>
                      <a:pPr algn="ctr" fontAlgn="ctr"/>
                      <a:r>
                        <a:rPr lang="en-US" sz="1100" b="0" i="0" u="none" strike="noStrike" dirty="0">
                          <a:solidFill>
                            <a:srgbClr val="000000"/>
                          </a:solidFill>
                          <a:latin typeface="Arial"/>
                        </a:rPr>
                        <a:t>990</a:t>
                      </a:r>
                    </a:p>
                  </a:txBody>
                  <a:tcPr marL="12700" marR="12700" marT="12700" marB="0" anchor="ctr"/>
                </a:tc>
              </a:tr>
              <a:tr h="347980">
                <a:tc>
                  <a:txBody>
                    <a:bodyPr/>
                    <a:lstStyle/>
                    <a:p>
                      <a:pPr algn="ctr" fontAlgn="ctr"/>
                      <a:r>
                        <a:rPr lang="en-US" sz="1100" b="0" i="0" u="none" strike="noStrike" dirty="0">
                          <a:solidFill>
                            <a:srgbClr val="000000"/>
                          </a:solidFill>
                          <a:latin typeface="Arial"/>
                        </a:rPr>
                        <a:t>13</a:t>
                      </a:r>
                    </a:p>
                  </a:txBody>
                  <a:tcPr marL="12700" marR="12700" marT="12700" marB="0" anchor="ctr">
                    <a:solidFill>
                      <a:srgbClr val="FFFF00"/>
                    </a:solidFill>
                  </a:tcPr>
                </a:tc>
                <a:tc>
                  <a:txBody>
                    <a:bodyPr/>
                    <a:lstStyle/>
                    <a:p>
                      <a:pPr algn="l" fontAlgn="b"/>
                      <a:r>
                        <a:rPr lang="en-US" sz="1100" b="0" i="0" u="none" strike="noStrike" dirty="0">
                          <a:solidFill>
                            <a:srgbClr val="000000"/>
                          </a:solidFill>
                          <a:latin typeface="Arial"/>
                        </a:rPr>
                        <a:t>Manufacturing Engineering Technology/Technician.</a:t>
                      </a:r>
                    </a:p>
                  </a:txBody>
                  <a:tcPr marL="12700" marR="12700" marT="12700" marB="0" anchor="ctr">
                    <a:solidFill>
                      <a:srgbClr val="FFFF00"/>
                    </a:solidFill>
                  </a:tcPr>
                </a:tc>
                <a:tc>
                  <a:txBody>
                    <a:bodyPr/>
                    <a:lstStyle/>
                    <a:p>
                      <a:pPr algn="ctr" fontAlgn="ctr"/>
                      <a:r>
                        <a:rPr lang="en-US" sz="1100" b="0" i="0" u="none" strike="noStrike" dirty="0">
                          <a:solidFill>
                            <a:srgbClr val="000000"/>
                          </a:solidFill>
                          <a:latin typeface="Arial"/>
                        </a:rPr>
                        <a:t>890</a:t>
                      </a:r>
                    </a:p>
                  </a:txBody>
                  <a:tcPr marL="12700" marR="12700" marT="12700" marB="0" anchor="ctr">
                    <a:solidFill>
                      <a:srgbClr val="FFFF00"/>
                    </a:solidFill>
                  </a:tcPr>
                </a:tc>
              </a:tr>
              <a:tr h="347980">
                <a:tc>
                  <a:txBody>
                    <a:bodyPr/>
                    <a:lstStyle/>
                    <a:p>
                      <a:pPr algn="ctr" fontAlgn="ctr"/>
                      <a:r>
                        <a:rPr lang="en-US" sz="1100" b="0" i="0" u="none" strike="noStrike">
                          <a:solidFill>
                            <a:srgbClr val="000000"/>
                          </a:solidFill>
                          <a:latin typeface="Arial"/>
                        </a:rPr>
                        <a:t>14</a:t>
                      </a:r>
                    </a:p>
                  </a:txBody>
                  <a:tcPr marL="12700" marR="12700" marT="12700" marB="0" anchor="ctr"/>
                </a:tc>
                <a:tc>
                  <a:txBody>
                    <a:bodyPr/>
                    <a:lstStyle/>
                    <a:p>
                      <a:pPr algn="l" fontAlgn="b"/>
                      <a:r>
                        <a:rPr lang="en-US" sz="1100" b="0" i="0" u="none" strike="noStrike" dirty="0">
                          <a:solidFill>
                            <a:srgbClr val="000000"/>
                          </a:solidFill>
                          <a:latin typeface="Arial"/>
                        </a:rPr>
                        <a:t>Physical Therapy Technician/Assistant.</a:t>
                      </a:r>
                    </a:p>
                  </a:txBody>
                  <a:tcPr marL="12700" marR="12700" marT="12700" marB="0" anchor="ctr"/>
                </a:tc>
                <a:tc>
                  <a:txBody>
                    <a:bodyPr/>
                    <a:lstStyle/>
                    <a:p>
                      <a:pPr algn="ctr" fontAlgn="ctr"/>
                      <a:r>
                        <a:rPr lang="en-US" sz="1100" b="0" i="0" u="none" strike="noStrike" dirty="0">
                          <a:solidFill>
                            <a:srgbClr val="000000"/>
                          </a:solidFill>
                          <a:latin typeface="Arial"/>
                        </a:rPr>
                        <a:t>813</a:t>
                      </a:r>
                    </a:p>
                  </a:txBody>
                  <a:tcPr marL="12700" marR="12700" marT="12700" marB="0" anchor="ctr"/>
                </a:tc>
              </a:tr>
              <a:tr h="347980">
                <a:tc>
                  <a:txBody>
                    <a:bodyPr/>
                    <a:lstStyle/>
                    <a:p>
                      <a:pPr algn="ctr" fontAlgn="ctr"/>
                      <a:r>
                        <a:rPr lang="en-US" sz="1100" b="0" i="0" u="none" strike="noStrike">
                          <a:solidFill>
                            <a:srgbClr val="000000"/>
                          </a:solidFill>
                          <a:latin typeface="Arial"/>
                        </a:rPr>
                        <a:t>15</a:t>
                      </a:r>
                    </a:p>
                  </a:txBody>
                  <a:tcPr marL="12700" marR="12700" marT="12700" marB="0" anchor="ctr"/>
                </a:tc>
                <a:tc>
                  <a:txBody>
                    <a:bodyPr/>
                    <a:lstStyle/>
                    <a:p>
                      <a:pPr algn="l" fontAlgn="b"/>
                      <a:r>
                        <a:rPr lang="en-US" sz="1100" b="0" i="0" u="none" strike="noStrike" dirty="0">
                          <a:solidFill>
                            <a:srgbClr val="000000"/>
                          </a:solidFill>
                          <a:latin typeface="Arial"/>
                        </a:rPr>
                        <a:t>Medical/Clinical Assistant.</a:t>
                      </a:r>
                    </a:p>
                  </a:txBody>
                  <a:tcPr marL="12700" marR="12700" marT="12700" marB="0" anchor="ctr"/>
                </a:tc>
                <a:tc>
                  <a:txBody>
                    <a:bodyPr/>
                    <a:lstStyle/>
                    <a:p>
                      <a:pPr algn="ctr" fontAlgn="ctr"/>
                      <a:r>
                        <a:rPr lang="en-US" sz="1100" b="0" i="0" u="none" strike="noStrike" dirty="0">
                          <a:solidFill>
                            <a:srgbClr val="000000"/>
                          </a:solidFill>
                          <a:latin typeface="Arial"/>
                        </a:rPr>
                        <a:t>806</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5453"/>
          </a:xfrm>
        </p:spPr>
        <p:txBody>
          <a:bodyPr anchor="t">
            <a:normAutofit/>
          </a:bodyPr>
          <a:lstStyle/>
          <a:p>
            <a:r>
              <a:rPr lang="en-US" sz="2400" b="1" dirty="0" smtClean="0"/>
              <a:t>Projected (2013-2023) Fastest Growing Occupations </a:t>
            </a:r>
            <a:r>
              <a:rPr lang="en-US" sz="2400" b="1" i="1" dirty="0" smtClean="0"/>
              <a:t>vs.</a:t>
            </a:r>
            <a:r>
              <a:rPr lang="en-US" sz="2400" b="1" dirty="0" smtClean="0"/>
              <a:t> Degree Choices of All Undergrads enrolled in AL </a:t>
            </a:r>
            <a:r>
              <a:rPr lang="en-US" sz="2400" b="1" i="1" dirty="0" smtClean="0"/>
              <a:t>Public 2YR Colleges </a:t>
            </a:r>
            <a:endParaRPr lang="en-US" sz="2400" b="1" i="1" dirty="0"/>
          </a:p>
        </p:txBody>
      </p:sp>
      <p:graphicFrame>
        <p:nvGraphicFramePr>
          <p:cNvPr id="7" name="Content Placeholder 6"/>
          <p:cNvGraphicFramePr>
            <a:graphicFrameLocks noGrp="1"/>
          </p:cNvGraphicFramePr>
          <p:nvPr>
            <p:ph sz="half" idx="1"/>
          </p:nvPr>
        </p:nvGraphicFramePr>
        <p:xfrm>
          <a:off x="160170" y="1220097"/>
          <a:ext cx="4301713" cy="5576412"/>
        </p:xfrm>
        <a:graphic>
          <a:graphicData uri="http://schemas.openxmlformats.org/drawingml/2006/table">
            <a:tbl>
              <a:tblPr firstRow="1" bandRow="1">
                <a:tableStyleId>{5C22544A-7EE6-4342-B048-85BDC9FD1C3A}</a:tableStyleId>
              </a:tblPr>
              <a:tblGrid>
                <a:gridCol w="446273"/>
                <a:gridCol w="2780637"/>
                <a:gridCol w="1074803"/>
              </a:tblGrid>
              <a:tr h="347400">
                <a:tc>
                  <a:txBody>
                    <a:bodyPr/>
                    <a:lstStyle/>
                    <a:p>
                      <a:pPr algn="ctr" fontAlgn="ctr"/>
                      <a:r>
                        <a:rPr lang="en-US" sz="1100" b="1" i="0" u="none" strike="noStrike" dirty="0">
                          <a:solidFill>
                            <a:srgbClr val="FFFFFF"/>
                          </a:solidFill>
                          <a:latin typeface="Arial"/>
                        </a:rPr>
                        <a:t>Rank </a:t>
                      </a:r>
                    </a:p>
                  </a:txBody>
                  <a:tcPr marL="12700" marR="12700" marT="12700" marB="0" anchor="ctr"/>
                </a:tc>
                <a:tc>
                  <a:txBody>
                    <a:bodyPr/>
                    <a:lstStyle/>
                    <a:p>
                      <a:pPr algn="ctr" fontAlgn="ctr"/>
                      <a:r>
                        <a:rPr lang="en-US" sz="1100" b="1" i="0" u="none" strike="noStrike" dirty="0" smtClean="0">
                          <a:solidFill>
                            <a:srgbClr val="FFFFFF"/>
                          </a:solidFill>
                          <a:latin typeface="Arial"/>
                        </a:rPr>
                        <a:t>Occupation</a:t>
                      </a:r>
                      <a:endParaRPr lang="en-US" sz="1100" b="1" i="0" u="none" strike="noStrike" dirty="0">
                        <a:solidFill>
                          <a:srgbClr val="FFFFFF"/>
                        </a:solidFill>
                        <a:latin typeface="Arial"/>
                      </a:endParaRPr>
                    </a:p>
                  </a:txBody>
                  <a:tcPr marL="12700" marR="12700" marT="12700" marB="0" anchor="ctr"/>
                </a:tc>
                <a:tc>
                  <a:txBody>
                    <a:bodyPr/>
                    <a:lstStyle/>
                    <a:p>
                      <a:pPr algn="ctr" fontAlgn="ctr"/>
                      <a:r>
                        <a:rPr lang="en-US" sz="1100" b="1" i="0" u="none" strike="noStrike" dirty="0">
                          <a:solidFill>
                            <a:srgbClr val="FFFFFF"/>
                          </a:solidFill>
                          <a:latin typeface="Arial"/>
                        </a:rPr>
                        <a:t>Change in Jobs (2013-2023)</a:t>
                      </a:r>
                    </a:p>
                  </a:txBody>
                  <a:tcPr marL="12700" marR="12700" marT="12700" marB="0" anchor="ctr"/>
                </a:tc>
              </a:tr>
              <a:tr h="323748">
                <a:tc>
                  <a:txBody>
                    <a:bodyPr/>
                    <a:lstStyle/>
                    <a:p>
                      <a:pPr algn="ctr" fontAlgn="ctr"/>
                      <a:r>
                        <a:rPr lang="en-US" sz="1100" b="0" i="0" u="none" strike="noStrike" dirty="0">
                          <a:latin typeface="Arial"/>
                        </a:rPr>
                        <a:t>1</a:t>
                      </a:r>
                    </a:p>
                  </a:txBody>
                  <a:tcPr marL="12700" marR="12700" marT="12700" marB="0" anchor="ctr"/>
                </a:tc>
                <a:tc>
                  <a:txBody>
                    <a:bodyPr/>
                    <a:lstStyle/>
                    <a:p>
                      <a:pPr algn="l" fontAlgn="ctr"/>
                      <a:r>
                        <a:rPr lang="en-US" sz="1100" b="0" i="0" u="none" strike="noStrike" dirty="0">
                          <a:latin typeface="Arial"/>
                        </a:rPr>
                        <a:t>Home Health Aides</a:t>
                      </a:r>
                    </a:p>
                  </a:txBody>
                  <a:tcPr marL="12700" marR="12700" marT="12700" marB="0" anchor="ctr"/>
                </a:tc>
                <a:tc>
                  <a:txBody>
                    <a:bodyPr/>
                    <a:lstStyle/>
                    <a:p>
                      <a:pPr algn="ctr" fontAlgn="ctr"/>
                      <a:r>
                        <a:rPr lang="en-US" sz="1100" b="0" i="0" u="none" strike="noStrike" dirty="0" smtClean="0">
                          <a:latin typeface="Arial"/>
                        </a:rPr>
                        <a:t>4,010</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2</a:t>
                      </a:r>
                    </a:p>
                  </a:txBody>
                  <a:tcPr marL="12700" marR="12700" marT="12700" marB="0" anchor="ctr"/>
                </a:tc>
                <a:tc>
                  <a:txBody>
                    <a:bodyPr/>
                    <a:lstStyle/>
                    <a:p>
                      <a:pPr algn="l" fontAlgn="ctr"/>
                      <a:r>
                        <a:rPr lang="en-US" sz="1100" b="0" i="0" u="none" strike="noStrike" dirty="0">
                          <a:latin typeface="Arial"/>
                        </a:rPr>
                        <a:t>Personal Care Aides</a:t>
                      </a:r>
                    </a:p>
                  </a:txBody>
                  <a:tcPr marL="12700" marR="12700" marT="12700" marB="0" anchor="ctr"/>
                </a:tc>
                <a:tc>
                  <a:txBody>
                    <a:bodyPr/>
                    <a:lstStyle/>
                    <a:p>
                      <a:pPr algn="ctr" fontAlgn="ctr"/>
                      <a:r>
                        <a:rPr lang="en-US" sz="1100" b="0" i="0" u="none" strike="noStrike" dirty="0" smtClean="0">
                          <a:latin typeface="Arial"/>
                        </a:rPr>
                        <a:t>6,162</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3</a:t>
                      </a:r>
                    </a:p>
                  </a:txBody>
                  <a:tcPr marL="12700" marR="12700" marT="12700" marB="0" anchor="ctr"/>
                </a:tc>
                <a:tc>
                  <a:txBody>
                    <a:bodyPr/>
                    <a:lstStyle/>
                    <a:p>
                      <a:pPr algn="l" fontAlgn="ctr"/>
                      <a:r>
                        <a:rPr lang="en-US" sz="1100" b="0" i="0" u="none" strike="noStrike" dirty="0">
                          <a:latin typeface="Arial"/>
                        </a:rPr>
                        <a:t>Medical Secretaries</a:t>
                      </a:r>
                    </a:p>
                  </a:txBody>
                  <a:tcPr marL="12700" marR="12700" marT="12700" marB="0" anchor="ctr"/>
                </a:tc>
                <a:tc>
                  <a:txBody>
                    <a:bodyPr/>
                    <a:lstStyle/>
                    <a:p>
                      <a:pPr algn="ctr" fontAlgn="ctr"/>
                      <a:r>
                        <a:rPr lang="en-US" sz="1100" b="0" i="0" u="none" strike="noStrike" dirty="0" smtClean="0">
                          <a:latin typeface="Arial"/>
                        </a:rPr>
                        <a:t>2,168</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dirty="0">
                          <a:latin typeface="Arial"/>
                        </a:rPr>
                        <a:t>4</a:t>
                      </a:r>
                    </a:p>
                  </a:txBody>
                  <a:tcPr marL="12700" marR="12700" marT="12700" marB="0" anchor="ctr">
                    <a:solidFill>
                      <a:srgbClr val="FF6600"/>
                    </a:solidFill>
                  </a:tcPr>
                </a:tc>
                <a:tc>
                  <a:txBody>
                    <a:bodyPr/>
                    <a:lstStyle/>
                    <a:p>
                      <a:pPr algn="l" fontAlgn="ctr"/>
                      <a:r>
                        <a:rPr lang="en-US" sz="1100" b="0" i="0" u="none" strike="noStrike" dirty="0">
                          <a:latin typeface="Arial"/>
                        </a:rPr>
                        <a:t>Software Developers, Applications</a:t>
                      </a:r>
                    </a:p>
                  </a:txBody>
                  <a:tcPr marL="12700" marR="12700" marT="12700" marB="0" anchor="ctr">
                    <a:solidFill>
                      <a:srgbClr val="FF6600"/>
                    </a:solidFill>
                  </a:tcPr>
                </a:tc>
                <a:tc>
                  <a:txBody>
                    <a:bodyPr/>
                    <a:lstStyle/>
                    <a:p>
                      <a:pPr algn="ctr" fontAlgn="ctr"/>
                      <a:r>
                        <a:rPr lang="en-US" sz="1100" b="0" i="0" u="none" strike="noStrike" dirty="0" smtClean="0">
                          <a:latin typeface="Arial"/>
                        </a:rPr>
                        <a:t>1,976</a:t>
                      </a:r>
                      <a:endParaRPr lang="en-US" sz="1100" b="0" i="0" u="none" strike="noStrike" dirty="0">
                        <a:latin typeface="Arial"/>
                      </a:endParaRPr>
                    </a:p>
                  </a:txBody>
                  <a:tcPr marL="12700" marR="12700" marT="12700" marB="0" anchor="ctr">
                    <a:solidFill>
                      <a:srgbClr val="FF6600"/>
                    </a:solidFill>
                  </a:tcPr>
                </a:tc>
              </a:tr>
              <a:tr h="347400">
                <a:tc>
                  <a:txBody>
                    <a:bodyPr/>
                    <a:lstStyle/>
                    <a:p>
                      <a:pPr algn="ctr" fontAlgn="ctr"/>
                      <a:r>
                        <a:rPr lang="en-US" sz="1100" b="0" i="0" u="none" strike="noStrike">
                          <a:latin typeface="Arial"/>
                        </a:rPr>
                        <a:t>5</a:t>
                      </a:r>
                    </a:p>
                  </a:txBody>
                  <a:tcPr marL="12700" marR="12700" marT="12700" marB="0" anchor="ctr"/>
                </a:tc>
                <a:tc>
                  <a:txBody>
                    <a:bodyPr/>
                    <a:lstStyle/>
                    <a:p>
                      <a:pPr algn="l" fontAlgn="ctr"/>
                      <a:r>
                        <a:rPr lang="en-US" sz="1100" b="0" i="0" u="none" strike="noStrike">
                          <a:latin typeface="Arial"/>
                        </a:rPr>
                        <a:t>Market Research Analysts and Marketing Specialists</a:t>
                      </a:r>
                    </a:p>
                  </a:txBody>
                  <a:tcPr marL="12700" marR="12700" marT="12700" marB="0" anchor="ctr"/>
                </a:tc>
                <a:tc>
                  <a:txBody>
                    <a:bodyPr/>
                    <a:lstStyle/>
                    <a:p>
                      <a:pPr algn="ctr" fontAlgn="ctr"/>
                      <a:r>
                        <a:rPr lang="en-US" sz="1100" b="0" i="0" u="none" strike="noStrike" dirty="0" smtClean="0">
                          <a:latin typeface="Arial"/>
                        </a:rPr>
                        <a:t>1,103</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6</a:t>
                      </a:r>
                    </a:p>
                  </a:txBody>
                  <a:tcPr marL="12700" marR="12700" marT="12700" marB="0" anchor="ctr"/>
                </a:tc>
                <a:tc>
                  <a:txBody>
                    <a:bodyPr/>
                    <a:lstStyle/>
                    <a:p>
                      <a:pPr algn="l" fontAlgn="ctr"/>
                      <a:r>
                        <a:rPr lang="en-US" sz="1100" b="0" i="0" u="none" strike="noStrike">
                          <a:latin typeface="Arial"/>
                        </a:rPr>
                        <a:t>Medical Assistants</a:t>
                      </a:r>
                    </a:p>
                  </a:txBody>
                  <a:tcPr marL="12700" marR="12700" marT="12700" marB="0" anchor="ctr"/>
                </a:tc>
                <a:tc>
                  <a:txBody>
                    <a:bodyPr/>
                    <a:lstStyle/>
                    <a:p>
                      <a:pPr algn="ctr" fontAlgn="ctr"/>
                      <a:r>
                        <a:rPr lang="en-US" sz="1100" b="0" i="0" u="none" strike="noStrike" dirty="0" smtClean="0">
                          <a:latin typeface="Arial"/>
                        </a:rPr>
                        <a:t>2,284</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dirty="0">
                          <a:latin typeface="Arial"/>
                        </a:rPr>
                        <a:t>7</a:t>
                      </a:r>
                    </a:p>
                  </a:txBody>
                  <a:tcPr marL="12700" marR="12700" marT="12700" marB="0" anchor="ctr">
                    <a:solidFill>
                      <a:srgbClr val="FF6600"/>
                    </a:solidFill>
                  </a:tcPr>
                </a:tc>
                <a:tc>
                  <a:txBody>
                    <a:bodyPr/>
                    <a:lstStyle/>
                    <a:p>
                      <a:pPr algn="l" fontAlgn="ctr"/>
                      <a:r>
                        <a:rPr lang="en-US" sz="1100" b="0" i="0" u="none" strike="noStrike" dirty="0">
                          <a:latin typeface="Arial"/>
                        </a:rPr>
                        <a:t>Software Developers, Systems Software</a:t>
                      </a:r>
                    </a:p>
                  </a:txBody>
                  <a:tcPr marL="12700" marR="12700" marT="12700" marB="0" anchor="ctr">
                    <a:solidFill>
                      <a:srgbClr val="FF6600"/>
                    </a:solidFill>
                  </a:tcPr>
                </a:tc>
                <a:tc>
                  <a:txBody>
                    <a:bodyPr/>
                    <a:lstStyle/>
                    <a:p>
                      <a:pPr algn="ctr" fontAlgn="ctr"/>
                      <a:r>
                        <a:rPr lang="en-US" sz="1100" b="0" i="0" u="none" strike="noStrike" dirty="0" smtClean="0">
                          <a:latin typeface="Arial"/>
                        </a:rPr>
                        <a:t>1,291</a:t>
                      </a:r>
                      <a:endParaRPr lang="en-US" sz="1100" b="0" i="0" u="none" strike="noStrike" dirty="0">
                        <a:latin typeface="Arial"/>
                      </a:endParaRPr>
                    </a:p>
                  </a:txBody>
                  <a:tcPr marL="12700" marR="12700" marT="12700" marB="0" anchor="ctr">
                    <a:solidFill>
                      <a:srgbClr val="FF6600"/>
                    </a:solidFill>
                  </a:tcPr>
                </a:tc>
              </a:tr>
              <a:tr h="323748">
                <a:tc>
                  <a:txBody>
                    <a:bodyPr/>
                    <a:lstStyle/>
                    <a:p>
                      <a:pPr algn="ctr" fontAlgn="ctr"/>
                      <a:r>
                        <a:rPr lang="en-US" sz="1100" b="0" i="0" u="none" strike="noStrike">
                          <a:latin typeface="Arial"/>
                        </a:rPr>
                        <a:t>8</a:t>
                      </a:r>
                    </a:p>
                  </a:txBody>
                  <a:tcPr marL="12700" marR="12700" marT="12700" marB="0" anchor="ctr">
                    <a:solidFill>
                      <a:srgbClr val="FF6600"/>
                    </a:solidFill>
                  </a:tcPr>
                </a:tc>
                <a:tc>
                  <a:txBody>
                    <a:bodyPr/>
                    <a:lstStyle/>
                    <a:p>
                      <a:pPr algn="l" fontAlgn="ctr"/>
                      <a:r>
                        <a:rPr lang="en-US" sz="1100" b="0" i="0" u="none" strike="noStrike" dirty="0">
                          <a:latin typeface="Arial"/>
                        </a:rPr>
                        <a:t>Computer Systems Analysts</a:t>
                      </a:r>
                    </a:p>
                  </a:txBody>
                  <a:tcPr marL="12700" marR="12700" marT="12700" marB="0" anchor="ctr">
                    <a:solidFill>
                      <a:srgbClr val="FF6600"/>
                    </a:solidFill>
                  </a:tcPr>
                </a:tc>
                <a:tc>
                  <a:txBody>
                    <a:bodyPr/>
                    <a:lstStyle/>
                    <a:p>
                      <a:pPr algn="ctr" fontAlgn="ctr"/>
                      <a:r>
                        <a:rPr lang="en-US" sz="1100" b="0" i="0" u="none" strike="noStrike" dirty="0" smtClean="0">
                          <a:latin typeface="Arial"/>
                        </a:rPr>
                        <a:t>1,871</a:t>
                      </a:r>
                      <a:endParaRPr lang="en-US" sz="1100" b="0" i="0" u="none" strike="noStrike" dirty="0">
                        <a:latin typeface="Arial"/>
                      </a:endParaRPr>
                    </a:p>
                  </a:txBody>
                  <a:tcPr marL="12700" marR="12700" marT="12700" marB="0" anchor="ctr">
                    <a:solidFill>
                      <a:srgbClr val="FF6600"/>
                    </a:solidFill>
                  </a:tcPr>
                </a:tc>
              </a:tr>
              <a:tr h="323748">
                <a:tc>
                  <a:txBody>
                    <a:bodyPr/>
                    <a:lstStyle/>
                    <a:p>
                      <a:pPr algn="ctr" fontAlgn="ctr"/>
                      <a:r>
                        <a:rPr lang="en-US" sz="1100" b="0" i="0" u="none" strike="noStrike">
                          <a:latin typeface="Arial"/>
                        </a:rPr>
                        <a:t>9</a:t>
                      </a:r>
                    </a:p>
                  </a:txBody>
                  <a:tcPr marL="12700" marR="12700" marT="12700" marB="0" anchor="ctr"/>
                </a:tc>
                <a:tc>
                  <a:txBody>
                    <a:bodyPr/>
                    <a:lstStyle/>
                    <a:p>
                      <a:pPr algn="l" fontAlgn="ctr"/>
                      <a:r>
                        <a:rPr lang="en-US" sz="1100" b="0" i="0" u="none" strike="noStrike" dirty="0">
                          <a:latin typeface="Arial"/>
                        </a:rPr>
                        <a:t>Cleaners of Vehicles and Equipment</a:t>
                      </a:r>
                    </a:p>
                  </a:txBody>
                  <a:tcPr marL="12700" marR="12700" marT="12700" marB="0" anchor="ctr"/>
                </a:tc>
                <a:tc>
                  <a:txBody>
                    <a:bodyPr/>
                    <a:lstStyle/>
                    <a:p>
                      <a:pPr algn="ctr" fontAlgn="ctr"/>
                      <a:r>
                        <a:rPr lang="en-US" sz="1100" b="0" i="0" u="none" strike="noStrike" dirty="0" smtClean="0">
                          <a:latin typeface="Arial"/>
                        </a:rPr>
                        <a:t>1,143</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dirty="0">
                          <a:latin typeface="Arial"/>
                        </a:rPr>
                        <a:t>10</a:t>
                      </a:r>
                    </a:p>
                  </a:txBody>
                  <a:tcPr marL="12700" marR="12700" marT="12700" marB="0" anchor="ctr">
                    <a:solidFill>
                      <a:srgbClr val="FF6600"/>
                    </a:solidFill>
                  </a:tcPr>
                </a:tc>
                <a:tc>
                  <a:txBody>
                    <a:bodyPr/>
                    <a:lstStyle/>
                    <a:p>
                      <a:pPr algn="l" fontAlgn="ctr"/>
                      <a:r>
                        <a:rPr lang="en-US" sz="1100" b="0" i="0" u="none" strike="noStrike" dirty="0">
                          <a:latin typeface="Arial"/>
                        </a:rPr>
                        <a:t>Computer User Support Specialists</a:t>
                      </a:r>
                    </a:p>
                  </a:txBody>
                  <a:tcPr marL="12700" marR="12700" marT="12700" marB="0" anchor="ctr">
                    <a:solidFill>
                      <a:srgbClr val="FF6600"/>
                    </a:solidFill>
                  </a:tcPr>
                </a:tc>
                <a:tc>
                  <a:txBody>
                    <a:bodyPr/>
                    <a:lstStyle/>
                    <a:p>
                      <a:pPr algn="ctr" fontAlgn="ctr"/>
                      <a:r>
                        <a:rPr lang="en-US" sz="1100" b="0" i="0" u="none" strike="noStrike" dirty="0" smtClean="0">
                          <a:latin typeface="Arial"/>
                        </a:rPr>
                        <a:t>1,760</a:t>
                      </a:r>
                      <a:endParaRPr lang="en-US" sz="1100" b="0" i="0" u="none" strike="noStrike" dirty="0">
                        <a:latin typeface="Arial"/>
                      </a:endParaRPr>
                    </a:p>
                  </a:txBody>
                  <a:tcPr marL="12700" marR="12700" marT="12700" marB="0" anchor="ctr">
                    <a:solidFill>
                      <a:srgbClr val="FF6600"/>
                    </a:solidFill>
                  </a:tcPr>
                </a:tc>
              </a:tr>
              <a:tr h="323748">
                <a:tc>
                  <a:txBody>
                    <a:bodyPr/>
                    <a:lstStyle/>
                    <a:p>
                      <a:pPr algn="ctr" fontAlgn="ctr"/>
                      <a:r>
                        <a:rPr lang="en-US" sz="1100" b="0" i="0" u="none" strike="noStrike" dirty="0" smtClean="0">
                          <a:latin typeface="Arial"/>
                        </a:rPr>
                        <a:t>13</a:t>
                      </a:r>
                      <a:endParaRPr lang="en-US" sz="1100" b="0" i="0" u="none" strike="noStrike" dirty="0">
                        <a:latin typeface="Arial"/>
                      </a:endParaRPr>
                    </a:p>
                  </a:txBody>
                  <a:tcPr marL="12700" marR="12700" marT="12700" marB="0" anchor="ctr"/>
                </a:tc>
                <a:tc>
                  <a:txBody>
                    <a:bodyPr/>
                    <a:lstStyle/>
                    <a:p>
                      <a:pPr algn="l" fontAlgn="b"/>
                      <a:r>
                        <a:rPr lang="en-US" sz="1100" b="0" i="0" u="none" strike="noStrike" dirty="0" smtClean="0">
                          <a:latin typeface="Arial"/>
                        </a:rPr>
                        <a:t>Pharmacy Technicians</a:t>
                      </a:r>
                      <a:r>
                        <a:rPr lang="en-US" sz="1100" b="0" i="0" u="none" strike="noStrike" baseline="0" dirty="0" smtClean="0">
                          <a:latin typeface="Arial"/>
                        </a:rPr>
                        <a:t> </a:t>
                      </a:r>
                      <a:endParaRPr lang="en-US" sz="1100" b="0" i="0" u="none" strike="noStrike" dirty="0">
                        <a:latin typeface="Arial"/>
                      </a:endParaRPr>
                    </a:p>
                  </a:txBody>
                  <a:tcPr marL="12700" marR="12700" marT="12700" marB="0" anchor="ctr"/>
                </a:tc>
                <a:tc>
                  <a:txBody>
                    <a:bodyPr/>
                    <a:lstStyle/>
                    <a:p>
                      <a:pPr algn="ctr" fontAlgn="ctr"/>
                      <a:r>
                        <a:rPr lang="en-US" sz="1100" b="0" i="0" u="none" strike="noStrike" dirty="0" smtClean="0">
                          <a:latin typeface="Arial"/>
                        </a:rPr>
                        <a:t>1,388</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dirty="0">
                          <a:latin typeface="Arial"/>
                        </a:rPr>
                        <a:t>14</a:t>
                      </a:r>
                    </a:p>
                  </a:txBody>
                  <a:tcPr marL="12700" marR="12700" marT="12700" marB="0" anchor="ctr"/>
                </a:tc>
                <a:tc>
                  <a:txBody>
                    <a:bodyPr/>
                    <a:lstStyle/>
                    <a:p>
                      <a:pPr algn="l" fontAlgn="b"/>
                      <a:r>
                        <a:rPr lang="en-US" sz="1100" b="0" i="0" u="none" strike="noStrike" dirty="0">
                          <a:latin typeface="Arial"/>
                        </a:rPr>
                        <a:t>Team Assemblers</a:t>
                      </a:r>
                    </a:p>
                  </a:txBody>
                  <a:tcPr marL="12700" marR="12700" marT="12700" marB="0" anchor="ctr"/>
                </a:tc>
                <a:tc>
                  <a:txBody>
                    <a:bodyPr/>
                    <a:lstStyle/>
                    <a:p>
                      <a:pPr algn="ctr" fontAlgn="ctr"/>
                      <a:r>
                        <a:rPr lang="en-US" sz="1100" b="0" i="0" u="none" strike="noStrike" dirty="0" smtClean="0">
                          <a:latin typeface="Arial"/>
                        </a:rPr>
                        <a:t>5,656</a:t>
                      </a:r>
                      <a:endParaRPr lang="en-US" sz="1100" b="0" i="0" u="none" strike="noStrike" dirty="0">
                        <a:latin typeface="Arial"/>
                      </a:endParaRPr>
                    </a:p>
                  </a:txBody>
                  <a:tcPr marL="12700" marR="12700" marT="12700" marB="0" anchor="ctr"/>
                </a:tc>
              </a:tr>
              <a:tr h="347400">
                <a:tc>
                  <a:txBody>
                    <a:bodyPr/>
                    <a:lstStyle/>
                    <a:p>
                      <a:pPr algn="ctr" fontAlgn="ctr"/>
                      <a:r>
                        <a:rPr lang="en-US" sz="1100" b="0" i="0" u="none" strike="noStrike">
                          <a:latin typeface="Arial"/>
                        </a:rPr>
                        <a:t>15</a:t>
                      </a:r>
                    </a:p>
                  </a:txBody>
                  <a:tcPr marL="12700" marR="12700" marT="12700" marB="0" anchor="ctr"/>
                </a:tc>
                <a:tc>
                  <a:txBody>
                    <a:bodyPr/>
                    <a:lstStyle/>
                    <a:p>
                      <a:pPr algn="l" fontAlgn="ctr"/>
                      <a:r>
                        <a:rPr lang="en-US" sz="1100" b="0" i="0" u="none" strike="noStrike">
                          <a:latin typeface="Arial"/>
                        </a:rPr>
                        <a:t>Licensed Practical and Licensed Vocational Nurses</a:t>
                      </a:r>
                    </a:p>
                  </a:txBody>
                  <a:tcPr marL="12700" marR="12700" marT="12700" marB="0" anchor="ctr"/>
                </a:tc>
                <a:tc>
                  <a:txBody>
                    <a:bodyPr/>
                    <a:lstStyle/>
                    <a:p>
                      <a:pPr algn="ctr" fontAlgn="ctr"/>
                      <a:r>
                        <a:rPr lang="en-US" sz="1100" b="0" i="0" u="none" strike="noStrike" dirty="0" smtClean="0">
                          <a:latin typeface="Arial"/>
                        </a:rPr>
                        <a:t>2,779</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17</a:t>
                      </a:r>
                    </a:p>
                  </a:txBody>
                  <a:tcPr marL="12700" marR="12700" marT="12700" marB="0" anchor="ctr"/>
                </a:tc>
                <a:tc>
                  <a:txBody>
                    <a:bodyPr/>
                    <a:lstStyle/>
                    <a:p>
                      <a:pPr algn="l" fontAlgn="ctr"/>
                      <a:r>
                        <a:rPr lang="en-US" sz="1100" b="0" i="0" u="none" strike="noStrike" dirty="0">
                          <a:latin typeface="Arial"/>
                        </a:rPr>
                        <a:t>Machinists</a:t>
                      </a:r>
                    </a:p>
                  </a:txBody>
                  <a:tcPr marL="12700" marR="12700" marT="12700" marB="0" anchor="ctr"/>
                </a:tc>
                <a:tc>
                  <a:txBody>
                    <a:bodyPr/>
                    <a:lstStyle/>
                    <a:p>
                      <a:pPr algn="ctr" fontAlgn="ctr"/>
                      <a:r>
                        <a:rPr lang="en-US" sz="1100" b="0" i="0" u="none" strike="noStrike" dirty="0" smtClean="0">
                          <a:latin typeface="Arial"/>
                        </a:rPr>
                        <a:t>1,264</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20</a:t>
                      </a:r>
                    </a:p>
                  </a:txBody>
                  <a:tcPr marL="12700" marR="12700" marT="12700" marB="0" anchor="ctr"/>
                </a:tc>
                <a:tc>
                  <a:txBody>
                    <a:bodyPr/>
                    <a:lstStyle/>
                    <a:p>
                      <a:pPr algn="l" fontAlgn="ctr"/>
                      <a:r>
                        <a:rPr lang="en-US" sz="1100" b="0" i="0" u="none" strike="noStrike" dirty="0">
                          <a:latin typeface="Arial"/>
                        </a:rPr>
                        <a:t>Industrial Machinery Mechanics</a:t>
                      </a:r>
                    </a:p>
                  </a:txBody>
                  <a:tcPr marL="12700" marR="12700" marT="12700" marB="0" anchor="ctr"/>
                </a:tc>
                <a:tc>
                  <a:txBody>
                    <a:bodyPr/>
                    <a:lstStyle/>
                    <a:p>
                      <a:pPr algn="ctr" fontAlgn="ctr"/>
                      <a:r>
                        <a:rPr lang="en-US" sz="1100" b="0" i="0" u="none" strike="noStrike" dirty="0" smtClean="0">
                          <a:latin typeface="Arial"/>
                        </a:rPr>
                        <a:t>1,537</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21</a:t>
                      </a:r>
                    </a:p>
                  </a:txBody>
                  <a:tcPr marL="12700" marR="12700" marT="12700" marB="0" anchor="ctr"/>
                </a:tc>
                <a:tc>
                  <a:txBody>
                    <a:bodyPr/>
                    <a:lstStyle/>
                    <a:p>
                      <a:pPr algn="l" fontAlgn="ctr"/>
                      <a:r>
                        <a:rPr lang="en-US" sz="1100" b="0" i="0" u="none" strike="noStrike" dirty="0">
                          <a:latin typeface="Arial"/>
                        </a:rPr>
                        <a:t>Registered Nurses</a:t>
                      </a:r>
                    </a:p>
                  </a:txBody>
                  <a:tcPr marL="12700" marR="12700" marT="12700" marB="0" anchor="ctr"/>
                </a:tc>
                <a:tc>
                  <a:txBody>
                    <a:bodyPr/>
                    <a:lstStyle/>
                    <a:p>
                      <a:pPr algn="ctr" fontAlgn="ctr"/>
                      <a:r>
                        <a:rPr lang="en-US" sz="1100" b="0" i="0" u="none" strike="noStrike" dirty="0" smtClean="0">
                          <a:latin typeface="Arial"/>
                        </a:rPr>
                        <a:t>6,901</a:t>
                      </a:r>
                      <a:endParaRPr lang="en-US" sz="1100" b="0" i="0" u="none" strike="noStrike" dirty="0">
                        <a:latin typeface="Arial"/>
                      </a:endParaRPr>
                    </a:p>
                  </a:txBody>
                  <a:tcPr marL="12700" marR="12700" marT="12700" marB="0" anchor="ctr"/>
                </a:tc>
              </a:tr>
            </a:tbl>
          </a:graphicData>
        </a:graphic>
      </p:graphicFrame>
      <p:graphicFrame>
        <p:nvGraphicFramePr>
          <p:cNvPr id="8" name="Content Placeholder 7"/>
          <p:cNvGraphicFramePr>
            <a:graphicFrameLocks noGrp="1"/>
          </p:cNvGraphicFramePr>
          <p:nvPr>
            <p:ph sz="half" idx="2"/>
          </p:nvPr>
        </p:nvGraphicFramePr>
        <p:xfrm>
          <a:off x="4610612" y="1220092"/>
          <a:ext cx="4393237" cy="5574674"/>
        </p:xfrm>
        <a:graphic>
          <a:graphicData uri="http://schemas.openxmlformats.org/drawingml/2006/table">
            <a:tbl>
              <a:tblPr firstRow="1" bandRow="1">
                <a:tableStyleId>{5C22544A-7EE6-4342-B048-85BDC9FD1C3A}</a:tableStyleId>
              </a:tblPr>
              <a:tblGrid>
                <a:gridCol w="457629"/>
                <a:gridCol w="2988280"/>
                <a:gridCol w="947328"/>
              </a:tblGrid>
              <a:tr h="354974">
                <a:tc>
                  <a:txBody>
                    <a:bodyPr/>
                    <a:lstStyle/>
                    <a:p>
                      <a:pPr algn="ctr" fontAlgn="ctr"/>
                      <a:r>
                        <a:rPr lang="en-US" sz="1100" b="1" i="0" u="none" strike="noStrike" dirty="0">
                          <a:solidFill>
                            <a:schemeClr val="bg1"/>
                          </a:solidFill>
                          <a:latin typeface="Arial"/>
                        </a:rPr>
                        <a:t>Rank</a:t>
                      </a:r>
                    </a:p>
                  </a:txBody>
                  <a:tcPr marL="12700" marR="12700" marT="12700" marB="0" anchor="ctr"/>
                </a:tc>
                <a:tc>
                  <a:txBody>
                    <a:bodyPr/>
                    <a:lstStyle/>
                    <a:p>
                      <a:pPr algn="ctr" fontAlgn="ctr"/>
                      <a:r>
                        <a:rPr lang="en-US" sz="1100" b="1" i="0" u="none" strike="noStrike" dirty="0">
                          <a:solidFill>
                            <a:schemeClr val="bg1"/>
                          </a:solidFill>
                          <a:latin typeface="Arial"/>
                        </a:rPr>
                        <a:t>CIP Description</a:t>
                      </a:r>
                    </a:p>
                  </a:txBody>
                  <a:tcPr marL="12700" marR="12700" marT="12700" marB="0" anchor="ctr"/>
                </a:tc>
                <a:tc>
                  <a:txBody>
                    <a:bodyPr/>
                    <a:lstStyle/>
                    <a:p>
                      <a:pPr algn="ctr" fontAlgn="ctr"/>
                      <a:r>
                        <a:rPr lang="en-US" sz="1100" b="1" i="0" u="none" strike="noStrike" dirty="0" smtClean="0">
                          <a:solidFill>
                            <a:schemeClr val="bg1"/>
                          </a:solidFill>
                          <a:latin typeface="Arial"/>
                        </a:rPr>
                        <a:t>2-YR College</a:t>
                      </a:r>
                      <a:endParaRPr lang="en-US" sz="1100" b="1" i="0" u="none" strike="noStrike" dirty="0">
                        <a:solidFill>
                          <a:schemeClr val="bg1"/>
                        </a:solidFill>
                        <a:latin typeface="Arial"/>
                      </a:endParaRPr>
                    </a:p>
                  </a:txBody>
                  <a:tcPr marL="12700" marR="12700" marT="12700" marB="0" anchor="ctr"/>
                </a:tc>
              </a:tr>
              <a:tr h="347980">
                <a:tc>
                  <a:txBody>
                    <a:bodyPr/>
                    <a:lstStyle/>
                    <a:p>
                      <a:pPr algn="ctr" fontAlgn="ctr"/>
                      <a:r>
                        <a:rPr lang="en-US" sz="1100" b="0" i="0" u="none" strike="noStrike" dirty="0">
                          <a:solidFill>
                            <a:srgbClr val="000000"/>
                          </a:solidFill>
                          <a:latin typeface="Arial"/>
                        </a:rPr>
                        <a:t>1</a:t>
                      </a:r>
                    </a:p>
                  </a:txBody>
                  <a:tcPr marL="12700" marR="12700" marT="12700" marB="0" anchor="ctr"/>
                </a:tc>
                <a:tc>
                  <a:txBody>
                    <a:bodyPr/>
                    <a:lstStyle/>
                    <a:p>
                      <a:pPr algn="l" fontAlgn="b"/>
                      <a:r>
                        <a:rPr lang="en-US" sz="1100" b="0" i="0" u="none" strike="noStrike" dirty="0">
                          <a:solidFill>
                            <a:srgbClr val="000000"/>
                          </a:solidFill>
                          <a:latin typeface="Arial"/>
                        </a:rPr>
                        <a:t>General Studies.</a:t>
                      </a:r>
                    </a:p>
                  </a:txBody>
                  <a:tcPr marL="12700" marR="12700" marT="12700" marB="0" anchor="ctr"/>
                </a:tc>
                <a:tc>
                  <a:txBody>
                    <a:bodyPr/>
                    <a:lstStyle/>
                    <a:p>
                      <a:pPr algn="ctr" fontAlgn="ctr"/>
                      <a:r>
                        <a:rPr lang="en-US" sz="1100" b="0" i="0" u="none" strike="noStrike" dirty="0">
                          <a:solidFill>
                            <a:srgbClr val="000000"/>
                          </a:solidFill>
                          <a:latin typeface="Arial"/>
                        </a:rPr>
                        <a:t>39,690</a:t>
                      </a:r>
                    </a:p>
                  </a:txBody>
                  <a:tcPr marL="12700" marR="12700" marT="12700" marB="0" anchor="ctr"/>
                </a:tc>
              </a:tr>
              <a:tr h="347980">
                <a:tc>
                  <a:txBody>
                    <a:bodyPr/>
                    <a:lstStyle/>
                    <a:p>
                      <a:pPr algn="ctr" fontAlgn="ctr"/>
                      <a:r>
                        <a:rPr lang="en-US" sz="1100" b="0" i="0" u="none" strike="noStrike">
                          <a:solidFill>
                            <a:srgbClr val="000000"/>
                          </a:solidFill>
                          <a:latin typeface="Arial"/>
                        </a:rPr>
                        <a:t>2</a:t>
                      </a:r>
                    </a:p>
                  </a:txBody>
                  <a:tcPr marL="12700" marR="12700" marT="12700" marB="0" anchor="ctr"/>
                </a:tc>
                <a:tc>
                  <a:txBody>
                    <a:bodyPr/>
                    <a:lstStyle/>
                    <a:p>
                      <a:pPr algn="l" fontAlgn="b"/>
                      <a:r>
                        <a:rPr lang="en-US" sz="1100" b="0" i="0" u="none" strike="noStrike" dirty="0">
                          <a:solidFill>
                            <a:srgbClr val="000000"/>
                          </a:solidFill>
                          <a:latin typeface="Arial"/>
                        </a:rPr>
                        <a:t>Undeclared.</a:t>
                      </a:r>
                    </a:p>
                  </a:txBody>
                  <a:tcPr marL="12700" marR="12700" marT="12700" marB="0" anchor="ctr"/>
                </a:tc>
                <a:tc>
                  <a:txBody>
                    <a:bodyPr/>
                    <a:lstStyle/>
                    <a:p>
                      <a:pPr algn="ctr" fontAlgn="ctr"/>
                      <a:r>
                        <a:rPr lang="en-US" sz="1100" b="0" i="0" u="none" strike="noStrike" dirty="0">
                          <a:solidFill>
                            <a:srgbClr val="000000"/>
                          </a:solidFill>
                          <a:latin typeface="Arial"/>
                        </a:rPr>
                        <a:t>6,921</a:t>
                      </a:r>
                    </a:p>
                  </a:txBody>
                  <a:tcPr marL="12700" marR="12700" marT="12700" marB="0" anchor="ctr"/>
                </a:tc>
              </a:tr>
              <a:tr h="347980">
                <a:tc>
                  <a:txBody>
                    <a:bodyPr/>
                    <a:lstStyle/>
                    <a:p>
                      <a:pPr algn="ctr" fontAlgn="ctr"/>
                      <a:r>
                        <a:rPr lang="en-US" sz="1100" b="0" i="0" u="none" strike="noStrike">
                          <a:solidFill>
                            <a:srgbClr val="000000"/>
                          </a:solidFill>
                          <a:latin typeface="Arial"/>
                        </a:rPr>
                        <a:t>3</a:t>
                      </a:r>
                    </a:p>
                  </a:txBody>
                  <a:tcPr marL="12700" marR="12700" marT="12700" marB="0" anchor="ctr"/>
                </a:tc>
                <a:tc>
                  <a:txBody>
                    <a:bodyPr/>
                    <a:lstStyle/>
                    <a:p>
                      <a:pPr algn="l" fontAlgn="b"/>
                      <a:r>
                        <a:rPr lang="en-US" sz="1100" b="0" i="0" u="none" strike="noStrike" dirty="0">
                          <a:solidFill>
                            <a:srgbClr val="000000"/>
                          </a:solidFill>
                          <a:latin typeface="Arial"/>
                        </a:rPr>
                        <a:t>Registered Nursing</a:t>
                      </a:r>
                      <a:r>
                        <a:rPr lang="en-US" sz="1100" b="0" i="0" u="none" strike="noStrike" dirty="0" smtClean="0">
                          <a:solidFill>
                            <a:srgbClr val="000000"/>
                          </a:solidFill>
                          <a:latin typeface="Arial"/>
                        </a:rPr>
                        <a:t>/Registered </a:t>
                      </a:r>
                      <a:r>
                        <a:rPr lang="en-US" sz="1100" b="0" i="0" u="none" strike="noStrike" dirty="0">
                          <a:solidFill>
                            <a:srgbClr val="000000"/>
                          </a:solidFill>
                          <a:latin typeface="Arial"/>
                        </a:rPr>
                        <a:t>Nurse.</a:t>
                      </a:r>
                    </a:p>
                  </a:txBody>
                  <a:tcPr marL="12700" marR="12700" marT="12700" marB="0" anchor="ctr"/>
                </a:tc>
                <a:tc>
                  <a:txBody>
                    <a:bodyPr/>
                    <a:lstStyle/>
                    <a:p>
                      <a:pPr algn="ctr" fontAlgn="ctr"/>
                      <a:r>
                        <a:rPr lang="en-US" sz="1100" b="0" i="0" u="none" strike="noStrike" dirty="0">
                          <a:solidFill>
                            <a:srgbClr val="000000"/>
                          </a:solidFill>
                          <a:latin typeface="Arial"/>
                        </a:rPr>
                        <a:t>5,585</a:t>
                      </a:r>
                    </a:p>
                  </a:txBody>
                  <a:tcPr marL="12700" marR="12700" marT="12700" marB="0" anchor="ctr"/>
                </a:tc>
              </a:tr>
              <a:tr h="347980">
                <a:tc>
                  <a:txBody>
                    <a:bodyPr/>
                    <a:lstStyle/>
                    <a:p>
                      <a:pPr algn="ctr" fontAlgn="ctr"/>
                      <a:r>
                        <a:rPr lang="en-US" sz="1100" b="0" i="0" u="none" strike="noStrike">
                          <a:solidFill>
                            <a:srgbClr val="000000"/>
                          </a:solidFill>
                          <a:latin typeface="Arial"/>
                        </a:rPr>
                        <a:t>4</a:t>
                      </a:r>
                    </a:p>
                  </a:txBody>
                  <a:tcPr marL="12700" marR="12700" marT="12700" marB="0" anchor="ctr"/>
                </a:tc>
                <a:tc>
                  <a:txBody>
                    <a:bodyPr/>
                    <a:lstStyle/>
                    <a:p>
                      <a:pPr algn="l" fontAlgn="b"/>
                      <a:r>
                        <a:rPr lang="en-US" sz="1100" b="0" i="0" u="none" strike="noStrike">
                          <a:solidFill>
                            <a:srgbClr val="000000"/>
                          </a:solidFill>
                          <a:latin typeface="Arial"/>
                        </a:rPr>
                        <a:t>Liberal Arts and Sciences/Liberal Studies.</a:t>
                      </a:r>
                    </a:p>
                  </a:txBody>
                  <a:tcPr marL="12700" marR="12700" marT="12700" marB="0" anchor="ctr"/>
                </a:tc>
                <a:tc>
                  <a:txBody>
                    <a:bodyPr/>
                    <a:lstStyle/>
                    <a:p>
                      <a:pPr algn="ctr" fontAlgn="ctr"/>
                      <a:r>
                        <a:rPr lang="en-US" sz="1100" b="0" i="0" u="none" strike="noStrike" dirty="0">
                          <a:solidFill>
                            <a:srgbClr val="000000"/>
                          </a:solidFill>
                          <a:latin typeface="Arial"/>
                        </a:rPr>
                        <a:t>4,783</a:t>
                      </a:r>
                    </a:p>
                  </a:txBody>
                  <a:tcPr marL="12700" marR="12700" marT="12700" marB="0" anchor="ctr"/>
                </a:tc>
              </a:tr>
              <a:tr h="347980">
                <a:tc>
                  <a:txBody>
                    <a:bodyPr/>
                    <a:lstStyle/>
                    <a:p>
                      <a:pPr algn="ctr" fontAlgn="ctr"/>
                      <a:r>
                        <a:rPr lang="en-US" sz="1100" b="0" i="0" u="none" strike="noStrike">
                          <a:solidFill>
                            <a:srgbClr val="000000"/>
                          </a:solidFill>
                          <a:latin typeface="Arial"/>
                        </a:rPr>
                        <a:t>5</a:t>
                      </a:r>
                    </a:p>
                  </a:txBody>
                  <a:tcPr marL="12700" marR="12700" marT="12700" marB="0" anchor="ctr"/>
                </a:tc>
                <a:tc>
                  <a:txBody>
                    <a:bodyPr/>
                    <a:lstStyle/>
                    <a:p>
                      <a:pPr algn="l" fontAlgn="b"/>
                      <a:r>
                        <a:rPr lang="en-US" sz="1100" b="0" i="0" u="none" strike="noStrike" dirty="0">
                          <a:solidFill>
                            <a:srgbClr val="000000"/>
                          </a:solidFill>
                          <a:latin typeface="Arial"/>
                        </a:rPr>
                        <a:t>Administrative Assistant and Secretarial Science, General.</a:t>
                      </a:r>
                    </a:p>
                  </a:txBody>
                  <a:tcPr marL="12700" marR="12700" marT="12700" marB="0" anchor="ctr"/>
                </a:tc>
                <a:tc>
                  <a:txBody>
                    <a:bodyPr/>
                    <a:lstStyle/>
                    <a:p>
                      <a:pPr algn="ctr" fontAlgn="ctr"/>
                      <a:r>
                        <a:rPr lang="en-US" sz="1100" b="0" i="0" u="none" strike="noStrike" dirty="0">
                          <a:solidFill>
                            <a:srgbClr val="000000"/>
                          </a:solidFill>
                          <a:latin typeface="Arial"/>
                        </a:rPr>
                        <a:t>2,298</a:t>
                      </a:r>
                    </a:p>
                  </a:txBody>
                  <a:tcPr marL="12700" marR="12700" marT="12700" marB="0" anchor="ctr"/>
                </a:tc>
              </a:tr>
              <a:tr h="347980">
                <a:tc>
                  <a:txBody>
                    <a:bodyPr/>
                    <a:lstStyle/>
                    <a:p>
                      <a:pPr algn="ctr" fontAlgn="ctr"/>
                      <a:r>
                        <a:rPr lang="en-US" sz="1100" b="0" i="0" u="none" strike="noStrike" dirty="0">
                          <a:solidFill>
                            <a:srgbClr val="000000"/>
                          </a:solidFill>
                          <a:latin typeface="Arial"/>
                        </a:rPr>
                        <a:t>6</a:t>
                      </a:r>
                    </a:p>
                  </a:txBody>
                  <a:tcPr marL="12700" marR="12700" marT="12700" marB="0" anchor="ctr">
                    <a:solidFill>
                      <a:srgbClr val="FF6600"/>
                    </a:solidFill>
                  </a:tcPr>
                </a:tc>
                <a:tc>
                  <a:txBody>
                    <a:bodyPr/>
                    <a:lstStyle/>
                    <a:p>
                      <a:pPr algn="l" fontAlgn="b"/>
                      <a:r>
                        <a:rPr lang="en-US" sz="1100" b="0" i="0" u="none" strike="noStrike" dirty="0">
                          <a:solidFill>
                            <a:srgbClr val="000000"/>
                          </a:solidFill>
                          <a:latin typeface="Arial"/>
                        </a:rPr>
                        <a:t>Computer and Information Sciences, General.</a:t>
                      </a:r>
                    </a:p>
                  </a:txBody>
                  <a:tcPr marL="12700" marR="12700" marT="12700" marB="0" anchor="ctr">
                    <a:solidFill>
                      <a:srgbClr val="FF6600"/>
                    </a:solidFill>
                  </a:tcPr>
                </a:tc>
                <a:tc>
                  <a:txBody>
                    <a:bodyPr/>
                    <a:lstStyle/>
                    <a:p>
                      <a:pPr algn="ctr" fontAlgn="ctr"/>
                      <a:r>
                        <a:rPr lang="en-US" sz="1100" b="0" i="0" u="none" strike="noStrike" dirty="0">
                          <a:solidFill>
                            <a:srgbClr val="000000"/>
                          </a:solidFill>
                          <a:latin typeface="Arial"/>
                        </a:rPr>
                        <a:t>1,916</a:t>
                      </a:r>
                    </a:p>
                  </a:txBody>
                  <a:tcPr marL="12700" marR="12700" marT="12700" marB="0" anchor="ctr">
                    <a:solidFill>
                      <a:srgbClr val="FF6600"/>
                    </a:solidFill>
                  </a:tcPr>
                </a:tc>
              </a:tr>
              <a:tr h="347980">
                <a:tc>
                  <a:txBody>
                    <a:bodyPr/>
                    <a:lstStyle/>
                    <a:p>
                      <a:pPr algn="ctr" fontAlgn="ctr"/>
                      <a:r>
                        <a:rPr lang="en-US" sz="1100" b="0" i="0" u="none" strike="noStrike">
                          <a:solidFill>
                            <a:srgbClr val="000000"/>
                          </a:solidFill>
                          <a:latin typeface="Arial"/>
                        </a:rPr>
                        <a:t>7</a:t>
                      </a:r>
                    </a:p>
                  </a:txBody>
                  <a:tcPr marL="12700" marR="12700" marT="12700" marB="0" anchor="ctr"/>
                </a:tc>
                <a:tc>
                  <a:txBody>
                    <a:bodyPr/>
                    <a:lstStyle/>
                    <a:p>
                      <a:pPr algn="l" fontAlgn="b"/>
                      <a:r>
                        <a:rPr lang="en-US" sz="1100" b="0" i="0" u="none" strike="noStrike" dirty="0">
                          <a:solidFill>
                            <a:srgbClr val="000000"/>
                          </a:solidFill>
                          <a:latin typeface="Arial"/>
                        </a:rPr>
                        <a:t>Business Administration and Management, General.</a:t>
                      </a:r>
                    </a:p>
                  </a:txBody>
                  <a:tcPr marL="12700" marR="12700" marT="12700" marB="0" anchor="ctr"/>
                </a:tc>
                <a:tc>
                  <a:txBody>
                    <a:bodyPr/>
                    <a:lstStyle/>
                    <a:p>
                      <a:pPr algn="ctr" fontAlgn="ctr"/>
                      <a:r>
                        <a:rPr lang="en-US" sz="1100" b="0" i="0" u="none" strike="noStrike" dirty="0">
                          <a:solidFill>
                            <a:srgbClr val="000000"/>
                          </a:solidFill>
                          <a:latin typeface="Arial"/>
                        </a:rPr>
                        <a:t>1,633</a:t>
                      </a:r>
                    </a:p>
                  </a:txBody>
                  <a:tcPr marL="12700" marR="12700" marT="12700" marB="0" anchor="ctr"/>
                </a:tc>
              </a:tr>
              <a:tr h="347980">
                <a:tc>
                  <a:txBody>
                    <a:bodyPr/>
                    <a:lstStyle/>
                    <a:p>
                      <a:pPr algn="ctr" fontAlgn="ctr"/>
                      <a:r>
                        <a:rPr lang="en-US" sz="1100" b="0" i="0" u="none" strike="noStrike">
                          <a:solidFill>
                            <a:srgbClr val="000000"/>
                          </a:solidFill>
                          <a:latin typeface="Arial"/>
                        </a:rPr>
                        <a:t>8</a:t>
                      </a:r>
                    </a:p>
                  </a:txBody>
                  <a:tcPr marL="12700" marR="12700" marT="12700" marB="0" anchor="ctr"/>
                </a:tc>
                <a:tc>
                  <a:txBody>
                    <a:bodyPr/>
                    <a:lstStyle/>
                    <a:p>
                      <a:pPr algn="l" fontAlgn="b"/>
                      <a:r>
                        <a:rPr lang="en-US" sz="1100" b="0" i="0" u="none" strike="noStrike" dirty="0">
                          <a:solidFill>
                            <a:srgbClr val="000000"/>
                          </a:solidFill>
                          <a:latin typeface="Arial"/>
                        </a:rPr>
                        <a:t>Welding Technology/Welder.</a:t>
                      </a:r>
                    </a:p>
                  </a:txBody>
                  <a:tcPr marL="12700" marR="12700" marT="12700" marB="0" anchor="ctr"/>
                </a:tc>
                <a:tc>
                  <a:txBody>
                    <a:bodyPr/>
                    <a:lstStyle/>
                    <a:p>
                      <a:pPr algn="ctr" fontAlgn="ctr"/>
                      <a:r>
                        <a:rPr lang="en-US" sz="1100" b="0" i="0" u="none" strike="noStrike" dirty="0">
                          <a:solidFill>
                            <a:srgbClr val="000000"/>
                          </a:solidFill>
                          <a:latin typeface="Arial"/>
                        </a:rPr>
                        <a:t>1,334</a:t>
                      </a:r>
                    </a:p>
                  </a:txBody>
                  <a:tcPr marL="12700" marR="12700" marT="12700" marB="0" anchor="ctr"/>
                </a:tc>
              </a:tr>
              <a:tr h="347980">
                <a:tc>
                  <a:txBody>
                    <a:bodyPr/>
                    <a:lstStyle/>
                    <a:p>
                      <a:pPr algn="ctr" fontAlgn="ctr"/>
                      <a:r>
                        <a:rPr lang="en-US" sz="1100" b="0" i="0" u="none" strike="noStrike">
                          <a:solidFill>
                            <a:srgbClr val="000000"/>
                          </a:solidFill>
                          <a:latin typeface="Arial"/>
                        </a:rPr>
                        <a:t>9</a:t>
                      </a:r>
                    </a:p>
                  </a:txBody>
                  <a:tcPr marL="12700" marR="12700" marT="12700" marB="0" anchor="ctr"/>
                </a:tc>
                <a:tc>
                  <a:txBody>
                    <a:bodyPr/>
                    <a:lstStyle/>
                    <a:p>
                      <a:pPr algn="l" fontAlgn="b"/>
                      <a:r>
                        <a:rPr lang="en-US" sz="1100" b="0" i="0" u="none" strike="noStrike" dirty="0">
                          <a:solidFill>
                            <a:srgbClr val="000000"/>
                          </a:solidFill>
                          <a:latin typeface="Arial"/>
                        </a:rPr>
                        <a:t>Licensed Practical/Vocational Nurse Training.</a:t>
                      </a:r>
                    </a:p>
                  </a:txBody>
                  <a:tcPr marL="12700" marR="12700" marT="12700" marB="0" anchor="ctr"/>
                </a:tc>
                <a:tc>
                  <a:txBody>
                    <a:bodyPr/>
                    <a:lstStyle/>
                    <a:p>
                      <a:pPr algn="ctr" fontAlgn="ctr"/>
                      <a:r>
                        <a:rPr lang="en-US" sz="1100" b="0" i="0" u="none" strike="noStrike" dirty="0">
                          <a:solidFill>
                            <a:srgbClr val="000000"/>
                          </a:solidFill>
                          <a:latin typeface="Arial"/>
                        </a:rPr>
                        <a:t>1,305</a:t>
                      </a:r>
                    </a:p>
                  </a:txBody>
                  <a:tcPr marL="12700" marR="12700" marT="12700" marB="0" anchor="ctr"/>
                </a:tc>
              </a:tr>
              <a:tr h="347980">
                <a:tc>
                  <a:txBody>
                    <a:bodyPr/>
                    <a:lstStyle/>
                    <a:p>
                      <a:pPr algn="ctr" fontAlgn="ctr"/>
                      <a:r>
                        <a:rPr lang="en-US" sz="1100" b="0" i="0" u="none" strike="noStrike">
                          <a:solidFill>
                            <a:srgbClr val="000000"/>
                          </a:solidFill>
                          <a:latin typeface="Arial"/>
                        </a:rPr>
                        <a:t>10</a:t>
                      </a:r>
                    </a:p>
                  </a:txBody>
                  <a:tcPr marL="12700" marR="12700" marT="12700" marB="0" anchor="ctr"/>
                </a:tc>
                <a:tc>
                  <a:txBody>
                    <a:bodyPr/>
                    <a:lstStyle/>
                    <a:p>
                      <a:pPr algn="l" fontAlgn="b"/>
                      <a:r>
                        <a:rPr lang="en-US" sz="1100" b="0" i="0" u="none" strike="noStrike" dirty="0">
                          <a:solidFill>
                            <a:srgbClr val="000000"/>
                          </a:solidFill>
                          <a:latin typeface="Arial"/>
                        </a:rPr>
                        <a:t>Multi-/Interdisciplinary Studies, Other.</a:t>
                      </a:r>
                    </a:p>
                  </a:txBody>
                  <a:tcPr marL="12700" marR="12700" marT="12700" marB="0" anchor="ctr"/>
                </a:tc>
                <a:tc>
                  <a:txBody>
                    <a:bodyPr/>
                    <a:lstStyle/>
                    <a:p>
                      <a:pPr algn="ctr" fontAlgn="ctr"/>
                      <a:r>
                        <a:rPr lang="en-US" sz="1100" b="0" i="0" u="none" strike="noStrike" dirty="0">
                          <a:solidFill>
                            <a:srgbClr val="000000"/>
                          </a:solidFill>
                          <a:latin typeface="Arial"/>
                        </a:rPr>
                        <a:t>1,152</a:t>
                      </a:r>
                    </a:p>
                  </a:txBody>
                  <a:tcPr marL="12700" marR="12700" marT="12700" marB="0" anchor="ctr"/>
                </a:tc>
              </a:tr>
              <a:tr h="347980">
                <a:tc>
                  <a:txBody>
                    <a:bodyPr/>
                    <a:lstStyle/>
                    <a:p>
                      <a:pPr algn="ctr" fontAlgn="ctr"/>
                      <a:r>
                        <a:rPr lang="en-US" sz="1100" b="0" i="0" u="none" strike="noStrike">
                          <a:solidFill>
                            <a:srgbClr val="000000"/>
                          </a:solidFill>
                          <a:latin typeface="Arial"/>
                        </a:rPr>
                        <a:t>11</a:t>
                      </a:r>
                    </a:p>
                  </a:txBody>
                  <a:tcPr marL="12700" marR="12700" marT="12700" marB="0" anchor="ctr"/>
                </a:tc>
                <a:tc>
                  <a:txBody>
                    <a:bodyPr/>
                    <a:lstStyle/>
                    <a:p>
                      <a:pPr algn="l" fontAlgn="b"/>
                      <a:r>
                        <a:rPr lang="en-US" sz="1100" b="0" i="0" u="none" strike="noStrike" dirty="0">
                          <a:solidFill>
                            <a:srgbClr val="000000"/>
                          </a:solidFill>
                          <a:latin typeface="Arial"/>
                        </a:rPr>
                        <a:t>Child Care and Support Services Management.</a:t>
                      </a:r>
                    </a:p>
                  </a:txBody>
                  <a:tcPr marL="12700" marR="12700" marT="12700" marB="0" anchor="ctr"/>
                </a:tc>
                <a:tc>
                  <a:txBody>
                    <a:bodyPr/>
                    <a:lstStyle/>
                    <a:p>
                      <a:pPr algn="ctr" fontAlgn="ctr"/>
                      <a:r>
                        <a:rPr lang="en-US" sz="1100" b="0" i="0" u="none" strike="noStrike" dirty="0">
                          <a:solidFill>
                            <a:srgbClr val="000000"/>
                          </a:solidFill>
                          <a:latin typeface="Arial"/>
                        </a:rPr>
                        <a:t>1,130</a:t>
                      </a:r>
                    </a:p>
                  </a:txBody>
                  <a:tcPr marL="12700" marR="12700" marT="12700" marB="0" anchor="ctr"/>
                </a:tc>
              </a:tr>
              <a:tr h="347980">
                <a:tc>
                  <a:txBody>
                    <a:bodyPr/>
                    <a:lstStyle/>
                    <a:p>
                      <a:pPr algn="ctr" fontAlgn="ctr"/>
                      <a:r>
                        <a:rPr lang="en-US" sz="1100" b="0" i="0" u="none" strike="noStrike">
                          <a:solidFill>
                            <a:srgbClr val="000000"/>
                          </a:solidFill>
                          <a:latin typeface="Arial"/>
                        </a:rPr>
                        <a:t>12</a:t>
                      </a:r>
                    </a:p>
                  </a:txBody>
                  <a:tcPr marL="12700" marR="12700" marT="12700" marB="0" anchor="ctr"/>
                </a:tc>
                <a:tc>
                  <a:txBody>
                    <a:bodyPr/>
                    <a:lstStyle/>
                    <a:p>
                      <a:pPr algn="l" fontAlgn="b"/>
                      <a:r>
                        <a:rPr lang="en-US" sz="1100" b="0" i="0" u="none" strike="noStrike">
                          <a:solidFill>
                            <a:srgbClr val="000000"/>
                          </a:solidFill>
                          <a:latin typeface="Arial"/>
                        </a:rPr>
                        <a:t>Emergency Medical Technology/Technician (EMT Paramedic).</a:t>
                      </a:r>
                    </a:p>
                  </a:txBody>
                  <a:tcPr marL="12700" marR="12700" marT="12700" marB="0" anchor="ctr"/>
                </a:tc>
                <a:tc>
                  <a:txBody>
                    <a:bodyPr/>
                    <a:lstStyle/>
                    <a:p>
                      <a:pPr algn="ctr" fontAlgn="ctr"/>
                      <a:r>
                        <a:rPr lang="en-US" sz="1100" b="0" i="0" u="none" strike="noStrike" dirty="0">
                          <a:solidFill>
                            <a:srgbClr val="000000"/>
                          </a:solidFill>
                          <a:latin typeface="Arial"/>
                        </a:rPr>
                        <a:t>990</a:t>
                      </a:r>
                    </a:p>
                  </a:txBody>
                  <a:tcPr marL="12700" marR="12700" marT="12700" marB="0" anchor="ctr"/>
                </a:tc>
              </a:tr>
              <a:tr h="347980">
                <a:tc>
                  <a:txBody>
                    <a:bodyPr/>
                    <a:lstStyle/>
                    <a:p>
                      <a:pPr algn="ctr" fontAlgn="ctr"/>
                      <a:r>
                        <a:rPr lang="en-US" sz="1100" b="0" i="0" u="none" strike="noStrike">
                          <a:solidFill>
                            <a:srgbClr val="000000"/>
                          </a:solidFill>
                          <a:latin typeface="Arial"/>
                        </a:rPr>
                        <a:t>13</a:t>
                      </a:r>
                    </a:p>
                  </a:txBody>
                  <a:tcPr marL="12700" marR="12700" marT="12700" marB="0" anchor="ctr"/>
                </a:tc>
                <a:tc>
                  <a:txBody>
                    <a:bodyPr/>
                    <a:lstStyle/>
                    <a:p>
                      <a:pPr algn="l" fontAlgn="b"/>
                      <a:r>
                        <a:rPr lang="en-US" sz="1100" b="0" i="0" u="none" strike="noStrike">
                          <a:solidFill>
                            <a:srgbClr val="000000"/>
                          </a:solidFill>
                          <a:latin typeface="Arial"/>
                        </a:rPr>
                        <a:t>Manufacturing Engineering Technology/Technician.</a:t>
                      </a:r>
                    </a:p>
                  </a:txBody>
                  <a:tcPr marL="12700" marR="12700" marT="12700" marB="0" anchor="ctr"/>
                </a:tc>
                <a:tc>
                  <a:txBody>
                    <a:bodyPr/>
                    <a:lstStyle/>
                    <a:p>
                      <a:pPr algn="ctr" fontAlgn="ctr"/>
                      <a:r>
                        <a:rPr lang="en-US" sz="1100" b="0" i="0" u="none" strike="noStrike" dirty="0">
                          <a:solidFill>
                            <a:srgbClr val="000000"/>
                          </a:solidFill>
                          <a:latin typeface="Arial"/>
                        </a:rPr>
                        <a:t>890</a:t>
                      </a:r>
                    </a:p>
                  </a:txBody>
                  <a:tcPr marL="12700" marR="12700" marT="12700" marB="0" anchor="ctr"/>
                </a:tc>
              </a:tr>
              <a:tr h="347980">
                <a:tc>
                  <a:txBody>
                    <a:bodyPr/>
                    <a:lstStyle/>
                    <a:p>
                      <a:pPr algn="ctr" fontAlgn="ctr"/>
                      <a:r>
                        <a:rPr lang="en-US" sz="1100" b="0" i="0" u="none" strike="noStrike">
                          <a:solidFill>
                            <a:srgbClr val="000000"/>
                          </a:solidFill>
                          <a:latin typeface="Arial"/>
                        </a:rPr>
                        <a:t>14</a:t>
                      </a:r>
                    </a:p>
                  </a:txBody>
                  <a:tcPr marL="12700" marR="12700" marT="12700" marB="0" anchor="ctr"/>
                </a:tc>
                <a:tc>
                  <a:txBody>
                    <a:bodyPr/>
                    <a:lstStyle/>
                    <a:p>
                      <a:pPr algn="l" fontAlgn="b"/>
                      <a:r>
                        <a:rPr lang="en-US" sz="1100" b="0" i="0" u="none" strike="noStrike" dirty="0">
                          <a:solidFill>
                            <a:srgbClr val="000000"/>
                          </a:solidFill>
                          <a:latin typeface="Arial"/>
                        </a:rPr>
                        <a:t>Physical Therapy Technician/Assistant.</a:t>
                      </a:r>
                    </a:p>
                  </a:txBody>
                  <a:tcPr marL="12700" marR="12700" marT="12700" marB="0" anchor="ctr"/>
                </a:tc>
                <a:tc>
                  <a:txBody>
                    <a:bodyPr/>
                    <a:lstStyle/>
                    <a:p>
                      <a:pPr algn="ctr" fontAlgn="ctr"/>
                      <a:r>
                        <a:rPr lang="en-US" sz="1100" b="0" i="0" u="none" strike="noStrike" dirty="0">
                          <a:solidFill>
                            <a:srgbClr val="000000"/>
                          </a:solidFill>
                          <a:latin typeface="Arial"/>
                        </a:rPr>
                        <a:t>813</a:t>
                      </a:r>
                    </a:p>
                  </a:txBody>
                  <a:tcPr marL="12700" marR="12700" marT="12700" marB="0" anchor="ctr"/>
                </a:tc>
              </a:tr>
              <a:tr h="347980">
                <a:tc>
                  <a:txBody>
                    <a:bodyPr/>
                    <a:lstStyle/>
                    <a:p>
                      <a:pPr algn="ctr" fontAlgn="ctr"/>
                      <a:r>
                        <a:rPr lang="en-US" sz="1100" b="0" i="0" u="none" strike="noStrike">
                          <a:solidFill>
                            <a:srgbClr val="000000"/>
                          </a:solidFill>
                          <a:latin typeface="Arial"/>
                        </a:rPr>
                        <a:t>15</a:t>
                      </a:r>
                    </a:p>
                  </a:txBody>
                  <a:tcPr marL="12700" marR="12700" marT="12700" marB="0" anchor="ctr"/>
                </a:tc>
                <a:tc>
                  <a:txBody>
                    <a:bodyPr/>
                    <a:lstStyle/>
                    <a:p>
                      <a:pPr algn="l" fontAlgn="b"/>
                      <a:r>
                        <a:rPr lang="en-US" sz="1100" b="0" i="0" u="none" strike="noStrike" dirty="0">
                          <a:solidFill>
                            <a:srgbClr val="000000"/>
                          </a:solidFill>
                          <a:latin typeface="Arial"/>
                        </a:rPr>
                        <a:t>Medical/Clinical Assistant.</a:t>
                      </a:r>
                    </a:p>
                  </a:txBody>
                  <a:tcPr marL="12700" marR="12700" marT="12700" marB="0" anchor="ctr"/>
                </a:tc>
                <a:tc>
                  <a:txBody>
                    <a:bodyPr/>
                    <a:lstStyle/>
                    <a:p>
                      <a:pPr algn="ctr" fontAlgn="ctr"/>
                      <a:r>
                        <a:rPr lang="en-US" sz="1100" b="0" i="0" u="none" strike="noStrike" dirty="0">
                          <a:solidFill>
                            <a:srgbClr val="000000"/>
                          </a:solidFill>
                          <a:latin typeface="Arial"/>
                        </a:rPr>
                        <a:t>806</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5453"/>
          </a:xfrm>
        </p:spPr>
        <p:txBody>
          <a:bodyPr anchor="t">
            <a:normAutofit/>
          </a:bodyPr>
          <a:lstStyle/>
          <a:p>
            <a:r>
              <a:rPr lang="en-US" sz="2400" b="1" dirty="0" smtClean="0"/>
              <a:t>Projected (2013-2023) Fastest Growing Occupations </a:t>
            </a:r>
            <a:r>
              <a:rPr lang="en-US" sz="2400" b="1" i="1" dirty="0" smtClean="0"/>
              <a:t>vs.</a:t>
            </a:r>
            <a:r>
              <a:rPr lang="en-US" sz="2400" b="1" dirty="0" smtClean="0"/>
              <a:t> Degree Choices of All Undergrads enrolled in AL </a:t>
            </a:r>
            <a:r>
              <a:rPr lang="en-US" sz="2400" b="1" i="1" dirty="0" smtClean="0"/>
              <a:t>Public 2YR Colleges </a:t>
            </a:r>
            <a:endParaRPr lang="en-US" sz="2400" b="1" i="1" dirty="0"/>
          </a:p>
        </p:txBody>
      </p:sp>
      <p:graphicFrame>
        <p:nvGraphicFramePr>
          <p:cNvPr id="7" name="Content Placeholder 6"/>
          <p:cNvGraphicFramePr>
            <a:graphicFrameLocks noGrp="1"/>
          </p:cNvGraphicFramePr>
          <p:nvPr>
            <p:ph sz="half" idx="1"/>
          </p:nvPr>
        </p:nvGraphicFramePr>
        <p:xfrm>
          <a:off x="160170" y="1220097"/>
          <a:ext cx="4301713" cy="5576412"/>
        </p:xfrm>
        <a:graphic>
          <a:graphicData uri="http://schemas.openxmlformats.org/drawingml/2006/table">
            <a:tbl>
              <a:tblPr firstRow="1" bandRow="1">
                <a:tableStyleId>{5C22544A-7EE6-4342-B048-85BDC9FD1C3A}</a:tableStyleId>
              </a:tblPr>
              <a:tblGrid>
                <a:gridCol w="446273"/>
                <a:gridCol w="2780637"/>
                <a:gridCol w="1074803"/>
              </a:tblGrid>
              <a:tr h="347400">
                <a:tc>
                  <a:txBody>
                    <a:bodyPr/>
                    <a:lstStyle/>
                    <a:p>
                      <a:pPr algn="ctr" fontAlgn="ctr"/>
                      <a:r>
                        <a:rPr lang="en-US" sz="1100" b="1" i="0" u="none" strike="noStrike" dirty="0">
                          <a:solidFill>
                            <a:srgbClr val="FFFFFF"/>
                          </a:solidFill>
                          <a:latin typeface="Arial"/>
                        </a:rPr>
                        <a:t>Rank </a:t>
                      </a:r>
                    </a:p>
                  </a:txBody>
                  <a:tcPr marL="12700" marR="12700" marT="12700" marB="0" anchor="ctr"/>
                </a:tc>
                <a:tc>
                  <a:txBody>
                    <a:bodyPr/>
                    <a:lstStyle/>
                    <a:p>
                      <a:pPr algn="ctr" fontAlgn="ctr"/>
                      <a:r>
                        <a:rPr lang="en-US" sz="1100" b="1" i="0" u="none" strike="noStrike" dirty="0" smtClean="0">
                          <a:solidFill>
                            <a:srgbClr val="FFFFFF"/>
                          </a:solidFill>
                          <a:latin typeface="Arial"/>
                        </a:rPr>
                        <a:t>Occupation</a:t>
                      </a:r>
                      <a:endParaRPr lang="en-US" sz="1100" b="1" i="0" u="none" strike="noStrike" dirty="0">
                        <a:solidFill>
                          <a:srgbClr val="FFFFFF"/>
                        </a:solidFill>
                        <a:latin typeface="Arial"/>
                      </a:endParaRPr>
                    </a:p>
                  </a:txBody>
                  <a:tcPr marL="12700" marR="12700" marT="12700" marB="0" anchor="ctr"/>
                </a:tc>
                <a:tc>
                  <a:txBody>
                    <a:bodyPr/>
                    <a:lstStyle/>
                    <a:p>
                      <a:pPr algn="ctr" fontAlgn="ctr"/>
                      <a:r>
                        <a:rPr lang="en-US" sz="1100" b="1" i="0" u="none" strike="noStrike" dirty="0">
                          <a:solidFill>
                            <a:srgbClr val="FFFFFF"/>
                          </a:solidFill>
                          <a:latin typeface="Arial"/>
                        </a:rPr>
                        <a:t>Change in Jobs (2013-2023)</a:t>
                      </a:r>
                    </a:p>
                  </a:txBody>
                  <a:tcPr marL="12700" marR="12700" marT="12700" marB="0" anchor="ctr"/>
                </a:tc>
              </a:tr>
              <a:tr h="323748">
                <a:tc>
                  <a:txBody>
                    <a:bodyPr/>
                    <a:lstStyle/>
                    <a:p>
                      <a:pPr algn="ctr" fontAlgn="ctr"/>
                      <a:r>
                        <a:rPr lang="en-US" sz="1100" b="0" i="0" u="none" strike="noStrike" dirty="0">
                          <a:latin typeface="Arial"/>
                        </a:rPr>
                        <a:t>1</a:t>
                      </a:r>
                    </a:p>
                  </a:txBody>
                  <a:tcPr marL="12700" marR="12700" marT="12700" marB="0" anchor="ctr">
                    <a:solidFill>
                      <a:srgbClr val="FFFF00"/>
                    </a:solidFill>
                  </a:tcPr>
                </a:tc>
                <a:tc>
                  <a:txBody>
                    <a:bodyPr/>
                    <a:lstStyle/>
                    <a:p>
                      <a:pPr algn="l" fontAlgn="ctr"/>
                      <a:r>
                        <a:rPr lang="en-US" sz="1100" b="0" i="0" u="none" strike="noStrike" dirty="0">
                          <a:latin typeface="Arial"/>
                        </a:rPr>
                        <a:t>Home Health Aides</a:t>
                      </a:r>
                    </a:p>
                  </a:txBody>
                  <a:tcPr marL="12700" marR="12700" marT="12700" marB="0" anchor="ctr">
                    <a:solidFill>
                      <a:srgbClr val="FFFF00"/>
                    </a:solidFill>
                  </a:tcPr>
                </a:tc>
                <a:tc>
                  <a:txBody>
                    <a:bodyPr/>
                    <a:lstStyle/>
                    <a:p>
                      <a:pPr algn="ctr" fontAlgn="ctr"/>
                      <a:r>
                        <a:rPr lang="en-US" sz="1100" b="0" i="0" u="none" strike="noStrike" dirty="0" smtClean="0">
                          <a:latin typeface="Arial"/>
                        </a:rPr>
                        <a:t>4,010</a:t>
                      </a:r>
                      <a:endParaRPr lang="en-US" sz="1100" b="0" i="0" u="none" strike="noStrike" dirty="0">
                        <a:latin typeface="Arial"/>
                      </a:endParaRPr>
                    </a:p>
                  </a:txBody>
                  <a:tcPr marL="12700" marR="12700" marT="12700" marB="0" anchor="ctr">
                    <a:solidFill>
                      <a:srgbClr val="FFFF00"/>
                    </a:solidFill>
                  </a:tcPr>
                </a:tc>
              </a:tr>
              <a:tr h="323748">
                <a:tc>
                  <a:txBody>
                    <a:bodyPr/>
                    <a:lstStyle/>
                    <a:p>
                      <a:pPr algn="ctr" fontAlgn="ctr"/>
                      <a:r>
                        <a:rPr lang="en-US" sz="1100" b="0" i="0" u="none" strike="noStrike">
                          <a:latin typeface="Arial"/>
                        </a:rPr>
                        <a:t>2</a:t>
                      </a:r>
                    </a:p>
                  </a:txBody>
                  <a:tcPr marL="12700" marR="12700" marT="12700" marB="0" anchor="ctr">
                    <a:solidFill>
                      <a:srgbClr val="FFFF00"/>
                    </a:solidFill>
                  </a:tcPr>
                </a:tc>
                <a:tc>
                  <a:txBody>
                    <a:bodyPr/>
                    <a:lstStyle/>
                    <a:p>
                      <a:pPr algn="l" fontAlgn="ctr"/>
                      <a:r>
                        <a:rPr lang="en-US" sz="1100" b="0" i="0" u="none" strike="noStrike" dirty="0">
                          <a:latin typeface="Arial"/>
                        </a:rPr>
                        <a:t>Personal Care Aides</a:t>
                      </a:r>
                    </a:p>
                  </a:txBody>
                  <a:tcPr marL="12700" marR="12700" marT="12700" marB="0" anchor="ctr">
                    <a:solidFill>
                      <a:srgbClr val="FFFF00"/>
                    </a:solidFill>
                  </a:tcPr>
                </a:tc>
                <a:tc>
                  <a:txBody>
                    <a:bodyPr/>
                    <a:lstStyle/>
                    <a:p>
                      <a:pPr algn="ctr" fontAlgn="ctr"/>
                      <a:r>
                        <a:rPr lang="en-US" sz="1100" b="0" i="0" u="none" strike="noStrike" dirty="0" smtClean="0">
                          <a:latin typeface="Arial"/>
                        </a:rPr>
                        <a:t>6,162</a:t>
                      </a:r>
                      <a:endParaRPr lang="en-US" sz="1100" b="0" i="0" u="none" strike="noStrike" dirty="0">
                        <a:latin typeface="Arial"/>
                      </a:endParaRPr>
                    </a:p>
                  </a:txBody>
                  <a:tcPr marL="12700" marR="12700" marT="12700" marB="0" anchor="ctr">
                    <a:solidFill>
                      <a:srgbClr val="FFFF00"/>
                    </a:solidFill>
                  </a:tcPr>
                </a:tc>
              </a:tr>
              <a:tr h="323748">
                <a:tc>
                  <a:txBody>
                    <a:bodyPr/>
                    <a:lstStyle/>
                    <a:p>
                      <a:pPr algn="ctr" fontAlgn="ctr"/>
                      <a:r>
                        <a:rPr lang="en-US" sz="1100" b="0" i="0" u="none" strike="noStrike">
                          <a:latin typeface="Arial"/>
                        </a:rPr>
                        <a:t>3</a:t>
                      </a:r>
                    </a:p>
                  </a:txBody>
                  <a:tcPr marL="12700" marR="12700" marT="12700" marB="0" anchor="ctr">
                    <a:solidFill>
                      <a:srgbClr val="FFFF00"/>
                    </a:solidFill>
                  </a:tcPr>
                </a:tc>
                <a:tc>
                  <a:txBody>
                    <a:bodyPr/>
                    <a:lstStyle/>
                    <a:p>
                      <a:pPr algn="l" fontAlgn="ctr"/>
                      <a:r>
                        <a:rPr lang="en-US" sz="1100" b="0" i="0" u="none" strike="noStrike" dirty="0">
                          <a:latin typeface="Arial"/>
                        </a:rPr>
                        <a:t>Medical Secretaries</a:t>
                      </a:r>
                    </a:p>
                  </a:txBody>
                  <a:tcPr marL="12700" marR="12700" marT="12700" marB="0" anchor="ctr">
                    <a:solidFill>
                      <a:srgbClr val="FFFF00"/>
                    </a:solidFill>
                  </a:tcPr>
                </a:tc>
                <a:tc>
                  <a:txBody>
                    <a:bodyPr/>
                    <a:lstStyle/>
                    <a:p>
                      <a:pPr algn="ctr" fontAlgn="ctr"/>
                      <a:r>
                        <a:rPr lang="en-US" sz="1100" b="0" i="0" u="none" strike="noStrike" dirty="0" smtClean="0">
                          <a:latin typeface="Arial"/>
                        </a:rPr>
                        <a:t>2,168</a:t>
                      </a:r>
                      <a:endParaRPr lang="en-US" sz="1100" b="0" i="0" u="none" strike="noStrike" dirty="0">
                        <a:latin typeface="Arial"/>
                      </a:endParaRPr>
                    </a:p>
                  </a:txBody>
                  <a:tcPr marL="12700" marR="12700" marT="12700" marB="0" anchor="ctr">
                    <a:solidFill>
                      <a:srgbClr val="FFFF00"/>
                    </a:solidFill>
                  </a:tcPr>
                </a:tc>
              </a:tr>
              <a:tr h="323748">
                <a:tc>
                  <a:txBody>
                    <a:bodyPr/>
                    <a:lstStyle/>
                    <a:p>
                      <a:pPr algn="ctr" fontAlgn="ctr"/>
                      <a:r>
                        <a:rPr lang="en-US" sz="1100" b="0" i="0" u="none" strike="noStrike">
                          <a:latin typeface="Arial"/>
                        </a:rPr>
                        <a:t>4</a:t>
                      </a:r>
                    </a:p>
                  </a:txBody>
                  <a:tcPr marL="12700" marR="12700" marT="12700" marB="0" anchor="ctr"/>
                </a:tc>
                <a:tc>
                  <a:txBody>
                    <a:bodyPr/>
                    <a:lstStyle/>
                    <a:p>
                      <a:pPr algn="l" fontAlgn="ctr"/>
                      <a:r>
                        <a:rPr lang="en-US" sz="1100" b="0" i="0" u="none" strike="noStrike">
                          <a:latin typeface="Arial"/>
                        </a:rPr>
                        <a:t>Software Developers, Applications</a:t>
                      </a:r>
                    </a:p>
                  </a:txBody>
                  <a:tcPr marL="12700" marR="12700" marT="12700" marB="0" anchor="ctr"/>
                </a:tc>
                <a:tc>
                  <a:txBody>
                    <a:bodyPr/>
                    <a:lstStyle/>
                    <a:p>
                      <a:pPr algn="ctr" fontAlgn="ctr"/>
                      <a:r>
                        <a:rPr lang="en-US" sz="1100" b="0" i="0" u="none" strike="noStrike" dirty="0" smtClean="0">
                          <a:latin typeface="Arial"/>
                        </a:rPr>
                        <a:t>1,976</a:t>
                      </a:r>
                      <a:endParaRPr lang="en-US" sz="1100" b="0" i="0" u="none" strike="noStrike" dirty="0">
                        <a:latin typeface="Arial"/>
                      </a:endParaRPr>
                    </a:p>
                  </a:txBody>
                  <a:tcPr marL="12700" marR="12700" marT="12700" marB="0" anchor="ctr"/>
                </a:tc>
              </a:tr>
              <a:tr h="347400">
                <a:tc>
                  <a:txBody>
                    <a:bodyPr/>
                    <a:lstStyle/>
                    <a:p>
                      <a:pPr algn="ctr" fontAlgn="ctr"/>
                      <a:r>
                        <a:rPr lang="en-US" sz="1100" b="0" i="0" u="none" strike="noStrike">
                          <a:latin typeface="Arial"/>
                        </a:rPr>
                        <a:t>5</a:t>
                      </a:r>
                    </a:p>
                  </a:txBody>
                  <a:tcPr marL="12700" marR="12700" marT="12700" marB="0" anchor="ctr"/>
                </a:tc>
                <a:tc>
                  <a:txBody>
                    <a:bodyPr/>
                    <a:lstStyle/>
                    <a:p>
                      <a:pPr algn="l" fontAlgn="ctr"/>
                      <a:r>
                        <a:rPr lang="en-US" sz="1100" b="0" i="0" u="none" strike="noStrike">
                          <a:latin typeface="Arial"/>
                        </a:rPr>
                        <a:t>Market Research Analysts and Marketing Specialists</a:t>
                      </a:r>
                    </a:p>
                  </a:txBody>
                  <a:tcPr marL="12700" marR="12700" marT="12700" marB="0" anchor="ctr"/>
                </a:tc>
                <a:tc>
                  <a:txBody>
                    <a:bodyPr/>
                    <a:lstStyle/>
                    <a:p>
                      <a:pPr algn="ctr" fontAlgn="ctr"/>
                      <a:r>
                        <a:rPr lang="en-US" sz="1100" b="0" i="0" u="none" strike="noStrike" dirty="0" smtClean="0">
                          <a:latin typeface="Arial"/>
                        </a:rPr>
                        <a:t>1,103</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dirty="0">
                          <a:latin typeface="Arial"/>
                        </a:rPr>
                        <a:t>6</a:t>
                      </a:r>
                    </a:p>
                  </a:txBody>
                  <a:tcPr marL="12700" marR="12700" marT="12700" marB="0" anchor="ctr">
                    <a:solidFill>
                      <a:srgbClr val="FFFF00"/>
                    </a:solidFill>
                  </a:tcPr>
                </a:tc>
                <a:tc>
                  <a:txBody>
                    <a:bodyPr/>
                    <a:lstStyle/>
                    <a:p>
                      <a:pPr algn="l" fontAlgn="ctr"/>
                      <a:r>
                        <a:rPr lang="en-US" sz="1100" b="0" i="0" u="none" strike="noStrike" dirty="0">
                          <a:latin typeface="Arial"/>
                        </a:rPr>
                        <a:t>Medical Assistants</a:t>
                      </a:r>
                    </a:p>
                  </a:txBody>
                  <a:tcPr marL="12700" marR="12700" marT="12700" marB="0" anchor="ctr">
                    <a:solidFill>
                      <a:srgbClr val="FFFF00"/>
                    </a:solidFill>
                  </a:tcPr>
                </a:tc>
                <a:tc>
                  <a:txBody>
                    <a:bodyPr/>
                    <a:lstStyle/>
                    <a:p>
                      <a:pPr algn="ctr" fontAlgn="ctr"/>
                      <a:r>
                        <a:rPr lang="en-US" sz="1100" b="0" i="0" u="none" strike="noStrike" dirty="0" smtClean="0">
                          <a:latin typeface="Arial"/>
                        </a:rPr>
                        <a:t>2,284</a:t>
                      </a:r>
                      <a:endParaRPr lang="en-US" sz="1100" b="0" i="0" u="none" strike="noStrike" dirty="0">
                        <a:latin typeface="Arial"/>
                      </a:endParaRPr>
                    </a:p>
                  </a:txBody>
                  <a:tcPr marL="12700" marR="12700" marT="12700" marB="0" anchor="ctr">
                    <a:solidFill>
                      <a:srgbClr val="FFFF00"/>
                    </a:solidFill>
                  </a:tcPr>
                </a:tc>
              </a:tr>
              <a:tr h="323748">
                <a:tc>
                  <a:txBody>
                    <a:bodyPr/>
                    <a:lstStyle/>
                    <a:p>
                      <a:pPr algn="ctr" fontAlgn="ctr"/>
                      <a:r>
                        <a:rPr lang="en-US" sz="1100" b="0" i="0" u="none" strike="noStrike">
                          <a:latin typeface="Arial"/>
                        </a:rPr>
                        <a:t>7</a:t>
                      </a:r>
                    </a:p>
                  </a:txBody>
                  <a:tcPr marL="12700" marR="12700" marT="12700" marB="0" anchor="ctr"/>
                </a:tc>
                <a:tc>
                  <a:txBody>
                    <a:bodyPr/>
                    <a:lstStyle/>
                    <a:p>
                      <a:pPr algn="l" fontAlgn="ctr"/>
                      <a:r>
                        <a:rPr lang="en-US" sz="1100" b="0" i="0" u="none" strike="noStrike" dirty="0">
                          <a:latin typeface="Arial"/>
                        </a:rPr>
                        <a:t>Software Developers, Systems Software</a:t>
                      </a:r>
                    </a:p>
                  </a:txBody>
                  <a:tcPr marL="12700" marR="12700" marT="12700" marB="0" anchor="ctr"/>
                </a:tc>
                <a:tc>
                  <a:txBody>
                    <a:bodyPr/>
                    <a:lstStyle/>
                    <a:p>
                      <a:pPr algn="ctr" fontAlgn="ctr"/>
                      <a:r>
                        <a:rPr lang="en-US" sz="1100" b="0" i="0" u="none" strike="noStrike" dirty="0" smtClean="0">
                          <a:latin typeface="Arial"/>
                        </a:rPr>
                        <a:t>1,291</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8</a:t>
                      </a:r>
                    </a:p>
                  </a:txBody>
                  <a:tcPr marL="12700" marR="12700" marT="12700" marB="0" anchor="ctr"/>
                </a:tc>
                <a:tc>
                  <a:txBody>
                    <a:bodyPr/>
                    <a:lstStyle/>
                    <a:p>
                      <a:pPr algn="l" fontAlgn="ctr"/>
                      <a:r>
                        <a:rPr lang="en-US" sz="1100" b="0" i="0" u="none" strike="noStrike" dirty="0">
                          <a:latin typeface="Arial"/>
                        </a:rPr>
                        <a:t>Computer Systems Analysts</a:t>
                      </a:r>
                    </a:p>
                  </a:txBody>
                  <a:tcPr marL="12700" marR="12700" marT="12700" marB="0" anchor="ctr"/>
                </a:tc>
                <a:tc>
                  <a:txBody>
                    <a:bodyPr/>
                    <a:lstStyle/>
                    <a:p>
                      <a:pPr algn="ctr" fontAlgn="ctr"/>
                      <a:r>
                        <a:rPr lang="en-US" sz="1100" b="0" i="0" u="none" strike="noStrike" dirty="0" smtClean="0">
                          <a:latin typeface="Arial"/>
                        </a:rPr>
                        <a:t>1,871</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9</a:t>
                      </a:r>
                    </a:p>
                  </a:txBody>
                  <a:tcPr marL="12700" marR="12700" marT="12700" marB="0" anchor="ctr"/>
                </a:tc>
                <a:tc>
                  <a:txBody>
                    <a:bodyPr/>
                    <a:lstStyle/>
                    <a:p>
                      <a:pPr algn="l" fontAlgn="ctr"/>
                      <a:r>
                        <a:rPr lang="en-US" sz="1100" b="0" i="0" u="none" strike="noStrike" dirty="0">
                          <a:latin typeface="Arial"/>
                        </a:rPr>
                        <a:t>Cleaners of Vehicles and Equipment</a:t>
                      </a:r>
                    </a:p>
                  </a:txBody>
                  <a:tcPr marL="12700" marR="12700" marT="12700" marB="0" anchor="ctr"/>
                </a:tc>
                <a:tc>
                  <a:txBody>
                    <a:bodyPr/>
                    <a:lstStyle/>
                    <a:p>
                      <a:pPr algn="ctr" fontAlgn="ctr"/>
                      <a:r>
                        <a:rPr lang="en-US" sz="1100" b="0" i="0" u="none" strike="noStrike" dirty="0" smtClean="0">
                          <a:latin typeface="Arial"/>
                        </a:rPr>
                        <a:t>1,143</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10</a:t>
                      </a:r>
                    </a:p>
                  </a:txBody>
                  <a:tcPr marL="12700" marR="12700" marT="12700" marB="0" anchor="ctr"/>
                </a:tc>
                <a:tc>
                  <a:txBody>
                    <a:bodyPr/>
                    <a:lstStyle/>
                    <a:p>
                      <a:pPr algn="l" fontAlgn="ctr"/>
                      <a:r>
                        <a:rPr lang="en-US" sz="1100" b="0" i="0" u="none" strike="noStrike">
                          <a:latin typeface="Arial"/>
                        </a:rPr>
                        <a:t>Computer User Support Specialists</a:t>
                      </a:r>
                    </a:p>
                  </a:txBody>
                  <a:tcPr marL="12700" marR="12700" marT="12700" marB="0" anchor="ctr"/>
                </a:tc>
                <a:tc>
                  <a:txBody>
                    <a:bodyPr/>
                    <a:lstStyle/>
                    <a:p>
                      <a:pPr algn="ctr" fontAlgn="ctr"/>
                      <a:r>
                        <a:rPr lang="en-US" sz="1100" b="0" i="0" u="none" strike="noStrike" dirty="0" smtClean="0">
                          <a:latin typeface="Arial"/>
                        </a:rPr>
                        <a:t>1,760</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dirty="0" smtClean="0">
                          <a:latin typeface="Arial"/>
                        </a:rPr>
                        <a:t>13</a:t>
                      </a:r>
                      <a:endParaRPr lang="en-US" sz="1100" b="0" i="0" u="none" strike="noStrike" dirty="0">
                        <a:latin typeface="Arial"/>
                      </a:endParaRPr>
                    </a:p>
                  </a:txBody>
                  <a:tcPr marL="12700" marR="12700" marT="12700" marB="0" anchor="ctr">
                    <a:solidFill>
                      <a:srgbClr val="FFFF00"/>
                    </a:solidFill>
                  </a:tcPr>
                </a:tc>
                <a:tc>
                  <a:txBody>
                    <a:bodyPr/>
                    <a:lstStyle/>
                    <a:p>
                      <a:pPr algn="l" fontAlgn="b"/>
                      <a:r>
                        <a:rPr lang="en-US" sz="1100" b="0" i="0" u="none" strike="noStrike" dirty="0" smtClean="0">
                          <a:latin typeface="Arial"/>
                        </a:rPr>
                        <a:t>Pharmacy Technicians</a:t>
                      </a:r>
                      <a:r>
                        <a:rPr lang="en-US" sz="1100" b="0" i="0" u="none" strike="noStrike" baseline="0" dirty="0" smtClean="0">
                          <a:latin typeface="Arial"/>
                        </a:rPr>
                        <a:t> </a:t>
                      </a:r>
                      <a:endParaRPr lang="en-US" sz="1100" b="0" i="0" u="none" strike="noStrike" dirty="0">
                        <a:latin typeface="Arial"/>
                      </a:endParaRPr>
                    </a:p>
                  </a:txBody>
                  <a:tcPr marL="12700" marR="12700" marT="12700" marB="0" anchor="ctr">
                    <a:solidFill>
                      <a:srgbClr val="FFFF00"/>
                    </a:solidFill>
                  </a:tcPr>
                </a:tc>
                <a:tc>
                  <a:txBody>
                    <a:bodyPr/>
                    <a:lstStyle/>
                    <a:p>
                      <a:pPr algn="ctr" fontAlgn="ctr"/>
                      <a:r>
                        <a:rPr lang="en-US" sz="1100" b="0" i="0" u="none" strike="noStrike" dirty="0" smtClean="0">
                          <a:latin typeface="Arial"/>
                        </a:rPr>
                        <a:t>1,388</a:t>
                      </a:r>
                      <a:endParaRPr lang="en-US" sz="1100" b="0" i="0" u="none" strike="noStrike" dirty="0">
                        <a:latin typeface="Arial"/>
                      </a:endParaRPr>
                    </a:p>
                  </a:txBody>
                  <a:tcPr marL="12700" marR="12700" marT="12700" marB="0" anchor="ctr">
                    <a:solidFill>
                      <a:srgbClr val="FFFF00"/>
                    </a:solidFill>
                  </a:tcPr>
                </a:tc>
              </a:tr>
              <a:tr h="323748">
                <a:tc>
                  <a:txBody>
                    <a:bodyPr/>
                    <a:lstStyle/>
                    <a:p>
                      <a:pPr algn="ctr" fontAlgn="ctr"/>
                      <a:r>
                        <a:rPr lang="en-US" sz="1100" b="0" i="0" u="none" strike="noStrike" dirty="0">
                          <a:latin typeface="Arial"/>
                        </a:rPr>
                        <a:t>14</a:t>
                      </a:r>
                    </a:p>
                  </a:txBody>
                  <a:tcPr marL="12700" marR="12700" marT="12700" marB="0" anchor="ctr"/>
                </a:tc>
                <a:tc>
                  <a:txBody>
                    <a:bodyPr/>
                    <a:lstStyle/>
                    <a:p>
                      <a:pPr algn="l" fontAlgn="b"/>
                      <a:r>
                        <a:rPr lang="en-US" sz="1100" b="0" i="0" u="none" strike="noStrike" dirty="0">
                          <a:latin typeface="Arial"/>
                        </a:rPr>
                        <a:t>Team Assemblers</a:t>
                      </a:r>
                    </a:p>
                  </a:txBody>
                  <a:tcPr marL="12700" marR="12700" marT="12700" marB="0" anchor="ctr"/>
                </a:tc>
                <a:tc>
                  <a:txBody>
                    <a:bodyPr/>
                    <a:lstStyle/>
                    <a:p>
                      <a:pPr algn="ctr" fontAlgn="ctr"/>
                      <a:r>
                        <a:rPr lang="en-US" sz="1100" b="0" i="0" u="none" strike="noStrike" dirty="0" smtClean="0">
                          <a:latin typeface="Arial"/>
                        </a:rPr>
                        <a:t>5,656</a:t>
                      </a:r>
                      <a:endParaRPr lang="en-US" sz="1100" b="0" i="0" u="none" strike="noStrike" dirty="0">
                        <a:latin typeface="Arial"/>
                      </a:endParaRPr>
                    </a:p>
                  </a:txBody>
                  <a:tcPr marL="12700" marR="12700" marT="12700" marB="0" anchor="ctr"/>
                </a:tc>
              </a:tr>
              <a:tr h="347400">
                <a:tc>
                  <a:txBody>
                    <a:bodyPr/>
                    <a:lstStyle/>
                    <a:p>
                      <a:pPr algn="ctr" fontAlgn="ctr"/>
                      <a:r>
                        <a:rPr lang="en-US" sz="1100" b="0" i="0" u="none" strike="noStrike" dirty="0">
                          <a:latin typeface="Arial"/>
                        </a:rPr>
                        <a:t>15</a:t>
                      </a:r>
                    </a:p>
                  </a:txBody>
                  <a:tcPr marL="12700" marR="12700" marT="12700" marB="0" anchor="ctr">
                    <a:solidFill>
                      <a:srgbClr val="FFFF00"/>
                    </a:solidFill>
                  </a:tcPr>
                </a:tc>
                <a:tc>
                  <a:txBody>
                    <a:bodyPr/>
                    <a:lstStyle/>
                    <a:p>
                      <a:pPr algn="l" fontAlgn="ctr"/>
                      <a:r>
                        <a:rPr lang="en-US" sz="1100" b="0" i="0" u="none" strike="noStrike" dirty="0">
                          <a:latin typeface="Arial"/>
                        </a:rPr>
                        <a:t>Licensed Practical and Licensed Vocational Nurses</a:t>
                      </a:r>
                    </a:p>
                  </a:txBody>
                  <a:tcPr marL="12700" marR="12700" marT="12700" marB="0" anchor="ctr">
                    <a:solidFill>
                      <a:srgbClr val="FFFF00"/>
                    </a:solidFill>
                  </a:tcPr>
                </a:tc>
                <a:tc>
                  <a:txBody>
                    <a:bodyPr/>
                    <a:lstStyle/>
                    <a:p>
                      <a:pPr algn="ctr" fontAlgn="ctr"/>
                      <a:r>
                        <a:rPr lang="en-US" sz="1100" b="0" i="0" u="none" strike="noStrike" dirty="0" smtClean="0">
                          <a:latin typeface="Arial"/>
                        </a:rPr>
                        <a:t>2,779</a:t>
                      </a:r>
                      <a:endParaRPr lang="en-US" sz="1100" b="0" i="0" u="none" strike="noStrike" dirty="0">
                        <a:latin typeface="Arial"/>
                      </a:endParaRPr>
                    </a:p>
                  </a:txBody>
                  <a:tcPr marL="12700" marR="12700" marT="12700" marB="0" anchor="ctr">
                    <a:solidFill>
                      <a:srgbClr val="FFFF00"/>
                    </a:solidFill>
                  </a:tcPr>
                </a:tc>
              </a:tr>
              <a:tr h="323748">
                <a:tc>
                  <a:txBody>
                    <a:bodyPr/>
                    <a:lstStyle/>
                    <a:p>
                      <a:pPr algn="ctr" fontAlgn="ctr"/>
                      <a:r>
                        <a:rPr lang="en-US" sz="1100" b="0" i="0" u="none" strike="noStrike">
                          <a:latin typeface="Arial"/>
                        </a:rPr>
                        <a:t>17</a:t>
                      </a:r>
                    </a:p>
                  </a:txBody>
                  <a:tcPr marL="12700" marR="12700" marT="12700" marB="0" anchor="ctr"/>
                </a:tc>
                <a:tc>
                  <a:txBody>
                    <a:bodyPr/>
                    <a:lstStyle/>
                    <a:p>
                      <a:pPr algn="l" fontAlgn="ctr"/>
                      <a:r>
                        <a:rPr lang="en-US" sz="1100" b="0" i="0" u="none" strike="noStrike" dirty="0">
                          <a:latin typeface="Arial"/>
                        </a:rPr>
                        <a:t>Machinists</a:t>
                      </a:r>
                    </a:p>
                  </a:txBody>
                  <a:tcPr marL="12700" marR="12700" marT="12700" marB="0" anchor="ctr"/>
                </a:tc>
                <a:tc>
                  <a:txBody>
                    <a:bodyPr/>
                    <a:lstStyle/>
                    <a:p>
                      <a:pPr algn="ctr" fontAlgn="ctr"/>
                      <a:r>
                        <a:rPr lang="en-US" sz="1100" b="0" i="0" u="none" strike="noStrike" dirty="0" smtClean="0">
                          <a:latin typeface="Arial"/>
                        </a:rPr>
                        <a:t>1,264</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a:latin typeface="Arial"/>
                        </a:rPr>
                        <a:t>20</a:t>
                      </a:r>
                    </a:p>
                  </a:txBody>
                  <a:tcPr marL="12700" marR="12700" marT="12700" marB="0" anchor="ctr"/>
                </a:tc>
                <a:tc>
                  <a:txBody>
                    <a:bodyPr/>
                    <a:lstStyle/>
                    <a:p>
                      <a:pPr algn="l" fontAlgn="ctr"/>
                      <a:r>
                        <a:rPr lang="en-US" sz="1100" b="0" i="0" u="none" strike="noStrike" dirty="0">
                          <a:latin typeface="Arial"/>
                        </a:rPr>
                        <a:t>Industrial Machinery Mechanics</a:t>
                      </a:r>
                    </a:p>
                  </a:txBody>
                  <a:tcPr marL="12700" marR="12700" marT="12700" marB="0" anchor="ctr"/>
                </a:tc>
                <a:tc>
                  <a:txBody>
                    <a:bodyPr/>
                    <a:lstStyle/>
                    <a:p>
                      <a:pPr algn="ctr" fontAlgn="ctr"/>
                      <a:r>
                        <a:rPr lang="en-US" sz="1100" b="0" i="0" u="none" strike="noStrike" dirty="0" smtClean="0">
                          <a:latin typeface="Arial"/>
                        </a:rPr>
                        <a:t>1,537</a:t>
                      </a:r>
                      <a:endParaRPr lang="en-US" sz="1100" b="0" i="0" u="none" strike="noStrike" dirty="0">
                        <a:latin typeface="Arial"/>
                      </a:endParaRPr>
                    </a:p>
                  </a:txBody>
                  <a:tcPr marL="12700" marR="12700" marT="12700" marB="0" anchor="ctr"/>
                </a:tc>
              </a:tr>
              <a:tr h="323748">
                <a:tc>
                  <a:txBody>
                    <a:bodyPr/>
                    <a:lstStyle/>
                    <a:p>
                      <a:pPr algn="ctr" fontAlgn="ctr"/>
                      <a:r>
                        <a:rPr lang="en-US" sz="1100" b="0" i="0" u="none" strike="noStrike" dirty="0">
                          <a:latin typeface="Arial"/>
                        </a:rPr>
                        <a:t>21</a:t>
                      </a:r>
                    </a:p>
                  </a:txBody>
                  <a:tcPr marL="12700" marR="12700" marT="12700" marB="0" anchor="ctr">
                    <a:solidFill>
                      <a:srgbClr val="FFFF00"/>
                    </a:solidFill>
                  </a:tcPr>
                </a:tc>
                <a:tc>
                  <a:txBody>
                    <a:bodyPr/>
                    <a:lstStyle/>
                    <a:p>
                      <a:pPr algn="l" fontAlgn="ctr"/>
                      <a:r>
                        <a:rPr lang="en-US" sz="1100" b="0" i="0" u="none" strike="noStrike" dirty="0">
                          <a:latin typeface="Arial"/>
                        </a:rPr>
                        <a:t>Registered Nurses</a:t>
                      </a:r>
                    </a:p>
                  </a:txBody>
                  <a:tcPr marL="12700" marR="12700" marT="12700" marB="0" anchor="ctr">
                    <a:solidFill>
                      <a:srgbClr val="FFFF00"/>
                    </a:solidFill>
                  </a:tcPr>
                </a:tc>
                <a:tc>
                  <a:txBody>
                    <a:bodyPr/>
                    <a:lstStyle/>
                    <a:p>
                      <a:pPr algn="ctr" fontAlgn="ctr"/>
                      <a:r>
                        <a:rPr lang="en-US" sz="1100" b="0" i="0" u="none" strike="noStrike" dirty="0" smtClean="0">
                          <a:latin typeface="Arial"/>
                        </a:rPr>
                        <a:t>6,901</a:t>
                      </a:r>
                      <a:endParaRPr lang="en-US" sz="1100" b="0" i="0" u="none" strike="noStrike" dirty="0">
                        <a:latin typeface="Arial"/>
                      </a:endParaRPr>
                    </a:p>
                  </a:txBody>
                  <a:tcPr marL="12700" marR="12700" marT="12700" marB="0" anchor="ctr">
                    <a:solidFill>
                      <a:srgbClr val="FFFF00"/>
                    </a:solidFill>
                  </a:tcPr>
                </a:tc>
              </a:tr>
            </a:tbl>
          </a:graphicData>
        </a:graphic>
      </p:graphicFrame>
      <p:graphicFrame>
        <p:nvGraphicFramePr>
          <p:cNvPr id="8" name="Content Placeholder 7"/>
          <p:cNvGraphicFramePr>
            <a:graphicFrameLocks noGrp="1"/>
          </p:cNvGraphicFramePr>
          <p:nvPr>
            <p:ph sz="half" idx="2"/>
          </p:nvPr>
        </p:nvGraphicFramePr>
        <p:xfrm>
          <a:off x="4610612" y="1220092"/>
          <a:ext cx="4393237" cy="5574674"/>
        </p:xfrm>
        <a:graphic>
          <a:graphicData uri="http://schemas.openxmlformats.org/drawingml/2006/table">
            <a:tbl>
              <a:tblPr firstRow="1" bandRow="1">
                <a:tableStyleId>{5C22544A-7EE6-4342-B048-85BDC9FD1C3A}</a:tableStyleId>
              </a:tblPr>
              <a:tblGrid>
                <a:gridCol w="457629"/>
                <a:gridCol w="2988280"/>
                <a:gridCol w="947328"/>
              </a:tblGrid>
              <a:tr h="354974">
                <a:tc>
                  <a:txBody>
                    <a:bodyPr/>
                    <a:lstStyle/>
                    <a:p>
                      <a:pPr algn="ctr" fontAlgn="ctr"/>
                      <a:r>
                        <a:rPr lang="en-US" sz="1100" b="1" i="0" u="none" strike="noStrike" dirty="0">
                          <a:solidFill>
                            <a:schemeClr val="bg1"/>
                          </a:solidFill>
                          <a:latin typeface="Arial"/>
                        </a:rPr>
                        <a:t>Rank</a:t>
                      </a:r>
                    </a:p>
                  </a:txBody>
                  <a:tcPr marL="12700" marR="12700" marT="12700" marB="0" anchor="ctr"/>
                </a:tc>
                <a:tc>
                  <a:txBody>
                    <a:bodyPr/>
                    <a:lstStyle/>
                    <a:p>
                      <a:pPr algn="ctr" fontAlgn="ctr"/>
                      <a:r>
                        <a:rPr lang="en-US" sz="1100" b="1" i="0" u="none" strike="noStrike" dirty="0">
                          <a:solidFill>
                            <a:schemeClr val="bg1"/>
                          </a:solidFill>
                          <a:latin typeface="Arial"/>
                        </a:rPr>
                        <a:t>CIP Description</a:t>
                      </a:r>
                    </a:p>
                  </a:txBody>
                  <a:tcPr marL="12700" marR="12700" marT="12700" marB="0" anchor="ctr"/>
                </a:tc>
                <a:tc>
                  <a:txBody>
                    <a:bodyPr/>
                    <a:lstStyle/>
                    <a:p>
                      <a:pPr algn="ctr" fontAlgn="ctr"/>
                      <a:r>
                        <a:rPr lang="en-US" sz="1100" b="1" i="0" u="none" strike="noStrike" dirty="0" smtClean="0">
                          <a:solidFill>
                            <a:schemeClr val="bg1"/>
                          </a:solidFill>
                          <a:latin typeface="Arial"/>
                        </a:rPr>
                        <a:t>2-YR College</a:t>
                      </a:r>
                      <a:endParaRPr lang="en-US" sz="1100" b="1" i="0" u="none" strike="noStrike" dirty="0">
                        <a:solidFill>
                          <a:schemeClr val="bg1"/>
                        </a:solidFill>
                        <a:latin typeface="Arial"/>
                      </a:endParaRPr>
                    </a:p>
                  </a:txBody>
                  <a:tcPr marL="12700" marR="12700" marT="12700" marB="0" anchor="ctr"/>
                </a:tc>
              </a:tr>
              <a:tr h="347980">
                <a:tc>
                  <a:txBody>
                    <a:bodyPr/>
                    <a:lstStyle/>
                    <a:p>
                      <a:pPr algn="ctr" fontAlgn="ctr"/>
                      <a:r>
                        <a:rPr lang="en-US" sz="1100" b="0" i="0" u="none" strike="noStrike" dirty="0">
                          <a:solidFill>
                            <a:srgbClr val="000000"/>
                          </a:solidFill>
                          <a:latin typeface="Arial"/>
                        </a:rPr>
                        <a:t>1</a:t>
                      </a:r>
                    </a:p>
                  </a:txBody>
                  <a:tcPr marL="12700" marR="12700" marT="12700" marB="0" anchor="ctr"/>
                </a:tc>
                <a:tc>
                  <a:txBody>
                    <a:bodyPr/>
                    <a:lstStyle/>
                    <a:p>
                      <a:pPr algn="l" fontAlgn="b"/>
                      <a:r>
                        <a:rPr lang="en-US" sz="1100" b="0" i="0" u="none" strike="noStrike" dirty="0">
                          <a:solidFill>
                            <a:srgbClr val="000000"/>
                          </a:solidFill>
                          <a:latin typeface="Arial"/>
                        </a:rPr>
                        <a:t>General Studies.</a:t>
                      </a:r>
                    </a:p>
                  </a:txBody>
                  <a:tcPr marL="12700" marR="12700" marT="12700" marB="0" anchor="ctr"/>
                </a:tc>
                <a:tc>
                  <a:txBody>
                    <a:bodyPr/>
                    <a:lstStyle/>
                    <a:p>
                      <a:pPr algn="ctr" fontAlgn="ctr"/>
                      <a:r>
                        <a:rPr lang="en-US" sz="1100" b="0" i="0" u="none" strike="noStrike" dirty="0">
                          <a:solidFill>
                            <a:srgbClr val="000000"/>
                          </a:solidFill>
                          <a:latin typeface="Arial"/>
                        </a:rPr>
                        <a:t>39,690</a:t>
                      </a:r>
                    </a:p>
                  </a:txBody>
                  <a:tcPr marL="12700" marR="12700" marT="12700" marB="0" anchor="ctr"/>
                </a:tc>
              </a:tr>
              <a:tr h="347980">
                <a:tc>
                  <a:txBody>
                    <a:bodyPr/>
                    <a:lstStyle/>
                    <a:p>
                      <a:pPr algn="ctr" fontAlgn="ctr"/>
                      <a:r>
                        <a:rPr lang="en-US" sz="1100" b="0" i="0" u="none" strike="noStrike">
                          <a:solidFill>
                            <a:srgbClr val="000000"/>
                          </a:solidFill>
                          <a:latin typeface="Arial"/>
                        </a:rPr>
                        <a:t>2</a:t>
                      </a:r>
                    </a:p>
                  </a:txBody>
                  <a:tcPr marL="12700" marR="12700" marT="12700" marB="0" anchor="ctr"/>
                </a:tc>
                <a:tc>
                  <a:txBody>
                    <a:bodyPr/>
                    <a:lstStyle/>
                    <a:p>
                      <a:pPr algn="l" fontAlgn="b"/>
                      <a:r>
                        <a:rPr lang="en-US" sz="1100" b="0" i="0" u="none" strike="noStrike" dirty="0">
                          <a:solidFill>
                            <a:srgbClr val="000000"/>
                          </a:solidFill>
                          <a:latin typeface="Arial"/>
                        </a:rPr>
                        <a:t>Undeclared.</a:t>
                      </a:r>
                    </a:p>
                  </a:txBody>
                  <a:tcPr marL="12700" marR="12700" marT="12700" marB="0" anchor="ctr"/>
                </a:tc>
                <a:tc>
                  <a:txBody>
                    <a:bodyPr/>
                    <a:lstStyle/>
                    <a:p>
                      <a:pPr algn="ctr" fontAlgn="ctr"/>
                      <a:r>
                        <a:rPr lang="en-US" sz="1100" b="0" i="0" u="none" strike="noStrike" dirty="0">
                          <a:solidFill>
                            <a:srgbClr val="000000"/>
                          </a:solidFill>
                          <a:latin typeface="Arial"/>
                        </a:rPr>
                        <a:t>6,921</a:t>
                      </a:r>
                    </a:p>
                  </a:txBody>
                  <a:tcPr marL="12700" marR="12700" marT="12700" marB="0" anchor="ctr"/>
                </a:tc>
              </a:tr>
              <a:tr h="347980">
                <a:tc>
                  <a:txBody>
                    <a:bodyPr/>
                    <a:lstStyle/>
                    <a:p>
                      <a:pPr algn="ctr" fontAlgn="ctr"/>
                      <a:r>
                        <a:rPr lang="en-US" sz="1100" b="0" i="0" u="none" strike="noStrike" dirty="0">
                          <a:solidFill>
                            <a:srgbClr val="000000"/>
                          </a:solidFill>
                          <a:latin typeface="Arial"/>
                        </a:rPr>
                        <a:t>3</a:t>
                      </a:r>
                    </a:p>
                  </a:txBody>
                  <a:tcPr marL="12700" marR="12700" marT="12700" marB="0" anchor="ctr">
                    <a:solidFill>
                      <a:srgbClr val="FFFF00"/>
                    </a:solidFill>
                  </a:tcPr>
                </a:tc>
                <a:tc>
                  <a:txBody>
                    <a:bodyPr/>
                    <a:lstStyle/>
                    <a:p>
                      <a:pPr algn="l" fontAlgn="b"/>
                      <a:r>
                        <a:rPr lang="en-US" sz="1100" b="0" i="0" u="none" strike="noStrike" dirty="0">
                          <a:solidFill>
                            <a:srgbClr val="000000"/>
                          </a:solidFill>
                          <a:latin typeface="Arial"/>
                        </a:rPr>
                        <a:t>Registered Nursing</a:t>
                      </a:r>
                      <a:r>
                        <a:rPr lang="en-US" sz="1100" b="0" i="0" u="none" strike="noStrike" dirty="0" smtClean="0">
                          <a:solidFill>
                            <a:srgbClr val="000000"/>
                          </a:solidFill>
                          <a:latin typeface="Arial"/>
                        </a:rPr>
                        <a:t>/Registered </a:t>
                      </a:r>
                      <a:r>
                        <a:rPr lang="en-US" sz="1100" b="0" i="0" u="none" strike="noStrike" dirty="0">
                          <a:solidFill>
                            <a:srgbClr val="000000"/>
                          </a:solidFill>
                          <a:latin typeface="Arial"/>
                        </a:rPr>
                        <a:t>Nurse.</a:t>
                      </a:r>
                    </a:p>
                  </a:txBody>
                  <a:tcPr marL="12700" marR="12700" marT="12700" marB="0" anchor="ctr">
                    <a:solidFill>
                      <a:srgbClr val="FFFF00"/>
                    </a:solidFill>
                  </a:tcPr>
                </a:tc>
                <a:tc>
                  <a:txBody>
                    <a:bodyPr/>
                    <a:lstStyle/>
                    <a:p>
                      <a:pPr algn="ctr" fontAlgn="ctr"/>
                      <a:r>
                        <a:rPr lang="en-US" sz="1100" b="0" i="0" u="none" strike="noStrike" dirty="0">
                          <a:solidFill>
                            <a:srgbClr val="000000"/>
                          </a:solidFill>
                          <a:latin typeface="Arial"/>
                        </a:rPr>
                        <a:t>5,585</a:t>
                      </a:r>
                    </a:p>
                  </a:txBody>
                  <a:tcPr marL="12700" marR="12700" marT="12700" marB="0" anchor="ctr">
                    <a:solidFill>
                      <a:srgbClr val="FFFF00"/>
                    </a:solidFill>
                  </a:tcPr>
                </a:tc>
              </a:tr>
              <a:tr h="347980">
                <a:tc>
                  <a:txBody>
                    <a:bodyPr/>
                    <a:lstStyle/>
                    <a:p>
                      <a:pPr algn="ctr" fontAlgn="ctr"/>
                      <a:r>
                        <a:rPr lang="en-US" sz="1100" b="0" i="0" u="none" strike="noStrike">
                          <a:solidFill>
                            <a:srgbClr val="000000"/>
                          </a:solidFill>
                          <a:latin typeface="Arial"/>
                        </a:rPr>
                        <a:t>4</a:t>
                      </a:r>
                    </a:p>
                  </a:txBody>
                  <a:tcPr marL="12700" marR="12700" marT="12700" marB="0" anchor="ctr"/>
                </a:tc>
                <a:tc>
                  <a:txBody>
                    <a:bodyPr/>
                    <a:lstStyle/>
                    <a:p>
                      <a:pPr algn="l" fontAlgn="b"/>
                      <a:r>
                        <a:rPr lang="en-US" sz="1100" b="0" i="0" u="none" strike="noStrike">
                          <a:solidFill>
                            <a:srgbClr val="000000"/>
                          </a:solidFill>
                          <a:latin typeface="Arial"/>
                        </a:rPr>
                        <a:t>Liberal Arts and Sciences/Liberal Studies.</a:t>
                      </a:r>
                    </a:p>
                  </a:txBody>
                  <a:tcPr marL="12700" marR="12700" marT="12700" marB="0" anchor="ctr"/>
                </a:tc>
                <a:tc>
                  <a:txBody>
                    <a:bodyPr/>
                    <a:lstStyle/>
                    <a:p>
                      <a:pPr algn="ctr" fontAlgn="ctr"/>
                      <a:r>
                        <a:rPr lang="en-US" sz="1100" b="0" i="0" u="none" strike="noStrike" dirty="0">
                          <a:solidFill>
                            <a:srgbClr val="000000"/>
                          </a:solidFill>
                          <a:latin typeface="Arial"/>
                        </a:rPr>
                        <a:t>4,783</a:t>
                      </a:r>
                    </a:p>
                  </a:txBody>
                  <a:tcPr marL="12700" marR="12700" marT="12700" marB="0" anchor="ctr"/>
                </a:tc>
              </a:tr>
              <a:tr h="347980">
                <a:tc>
                  <a:txBody>
                    <a:bodyPr/>
                    <a:lstStyle/>
                    <a:p>
                      <a:pPr algn="ctr" fontAlgn="ctr"/>
                      <a:r>
                        <a:rPr lang="en-US" sz="1100" b="0" i="0" u="none" strike="noStrike">
                          <a:solidFill>
                            <a:srgbClr val="000000"/>
                          </a:solidFill>
                          <a:latin typeface="Arial"/>
                        </a:rPr>
                        <a:t>5</a:t>
                      </a:r>
                    </a:p>
                  </a:txBody>
                  <a:tcPr marL="12700" marR="12700" marT="12700" marB="0" anchor="ctr"/>
                </a:tc>
                <a:tc>
                  <a:txBody>
                    <a:bodyPr/>
                    <a:lstStyle/>
                    <a:p>
                      <a:pPr algn="l" fontAlgn="b"/>
                      <a:r>
                        <a:rPr lang="en-US" sz="1100" b="0" i="0" u="none" strike="noStrike" dirty="0">
                          <a:solidFill>
                            <a:srgbClr val="000000"/>
                          </a:solidFill>
                          <a:latin typeface="Arial"/>
                        </a:rPr>
                        <a:t>Administrative Assistant and Secretarial Science, General.</a:t>
                      </a:r>
                    </a:p>
                  </a:txBody>
                  <a:tcPr marL="12700" marR="12700" marT="12700" marB="0" anchor="ctr"/>
                </a:tc>
                <a:tc>
                  <a:txBody>
                    <a:bodyPr/>
                    <a:lstStyle/>
                    <a:p>
                      <a:pPr algn="ctr" fontAlgn="ctr"/>
                      <a:r>
                        <a:rPr lang="en-US" sz="1100" b="0" i="0" u="none" strike="noStrike" dirty="0">
                          <a:solidFill>
                            <a:srgbClr val="000000"/>
                          </a:solidFill>
                          <a:latin typeface="Arial"/>
                        </a:rPr>
                        <a:t>2,298</a:t>
                      </a:r>
                    </a:p>
                  </a:txBody>
                  <a:tcPr marL="12700" marR="12700" marT="12700" marB="0" anchor="ctr"/>
                </a:tc>
              </a:tr>
              <a:tr h="347980">
                <a:tc>
                  <a:txBody>
                    <a:bodyPr/>
                    <a:lstStyle/>
                    <a:p>
                      <a:pPr algn="ctr" fontAlgn="ctr"/>
                      <a:r>
                        <a:rPr lang="en-US" sz="1100" b="0" i="0" u="none" strike="noStrike">
                          <a:solidFill>
                            <a:srgbClr val="000000"/>
                          </a:solidFill>
                          <a:latin typeface="Arial"/>
                        </a:rPr>
                        <a:t>6</a:t>
                      </a:r>
                    </a:p>
                  </a:txBody>
                  <a:tcPr marL="12700" marR="12700" marT="12700" marB="0" anchor="ctr"/>
                </a:tc>
                <a:tc>
                  <a:txBody>
                    <a:bodyPr/>
                    <a:lstStyle/>
                    <a:p>
                      <a:pPr algn="l" fontAlgn="b"/>
                      <a:r>
                        <a:rPr lang="en-US" sz="1100" b="0" i="0" u="none" strike="noStrike">
                          <a:solidFill>
                            <a:srgbClr val="000000"/>
                          </a:solidFill>
                          <a:latin typeface="Arial"/>
                        </a:rPr>
                        <a:t>Computer and Information Sciences, General.</a:t>
                      </a:r>
                    </a:p>
                  </a:txBody>
                  <a:tcPr marL="12700" marR="12700" marT="12700" marB="0" anchor="ctr"/>
                </a:tc>
                <a:tc>
                  <a:txBody>
                    <a:bodyPr/>
                    <a:lstStyle/>
                    <a:p>
                      <a:pPr algn="ctr" fontAlgn="ctr"/>
                      <a:r>
                        <a:rPr lang="en-US" sz="1100" b="0" i="0" u="none" strike="noStrike" dirty="0">
                          <a:solidFill>
                            <a:srgbClr val="000000"/>
                          </a:solidFill>
                          <a:latin typeface="Arial"/>
                        </a:rPr>
                        <a:t>1,916</a:t>
                      </a:r>
                    </a:p>
                  </a:txBody>
                  <a:tcPr marL="12700" marR="12700" marT="12700" marB="0" anchor="ctr"/>
                </a:tc>
              </a:tr>
              <a:tr h="347980">
                <a:tc>
                  <a:txBody>
                    <a:bodyPr/>
                    <a:lstStyle/>
                    <a:p>
                      <a:pPr algn="ctr" fontAlgn="ctr"/>
                      <a:r>
                        <a:rPr lang="en-US" sz="1100" b="0" i="0" u="none" strike="noStrike">
                          <a:solidFill>
                            <a:srgbClr val="000000"/>
                          </a:solidFill>
                          <a:latin typeface="Arial"/>
                        </a:rPr>
                        <a:t>7</a:t>
                      </a:r>
                    </a:p>
                  </a:txBody>
                  <a:tcPr marL="12700" marR="12700" marT="12700" marB="0" anchor="ctr"/>
                </a:tc>
                <a:tc>
                  <a:txBody>
                    <a:bodyPr/>
                    <a:lstStyle/>
                    <a:p>
                      <a:pPr algn="l" fontAlgn="b"/>
                      <a:r>
                        <a:rPr lang="en-US" sz="1100" b="0" i="0" u="none" strike="noStrike" dirty="0">
                          <a:solidFill>
                            <a:srgbClr val="000000"/>
                          </a:solidFill>
                          <a:latin typeface="Arial"/>
                        </a:rPr>
                        <a:t>Business Administration and Management, General.</a:t>
                      </a:r>
                    </a:p>
                  </a:txBody>
                  <a:tcPr marL="12700" marR="12700" marT="12700" marB="0" anchor="ctr"/>
                </a:tc>
                <a:tc>
                  <a:txBody>
                    <a:bodyPr/>
                    <a:lstStyle/>
                    <a:p>
                      <a:pPr algn="ctr" fontAlgn="ctr"/>
                      <a:r>
                        <a:rPr lang="en-US" sz="1100" b="0" i="0" u="none" strike="noStrike" dirty="0">
                          <a:solidFill>
                            <a:srgbClr val="000000"/>
                          </a:solidFill>
                          <a:latin typeface="Arial"/>
                        </a:rPr>
                        <a:t>1,633</a:t>
                      </a:r>
                    </a:p>
                  </a:txBody>
                  <a:tcPr marL="12700" marR="12700" marT="12700" marB="0" anchor="ctr"/>
                </a:tc>
              </a:tr>
              <a:tr h="347980">
                <a:tc>
                  <a:txBody>
                    <a:bodyPr/>
                    <a:lstStyle/>
                    <a:p>
                      <a:pPr algn="ctr" fontAlgn="ctr"/>
                      <a:r>
                        <a:rPr lang="en-US" sz="1100" b="0" i="0" u="none" strike="noStrike">
                          <a:solidFill>
                            <a:srgbClr val="000000"/>
                          </a:solidFill>
                          <a:latin typeface="Arial"/>
                        </a:rPr>
                        <a:t>8</a:t>
                      </a:r>
                    </a:p>
                  </a:txBody>
                  <a:tcPr marL="12700" marR="12700" marT="12700" marB="0" anchor="ctr"/>
                </a:tc>
                <a:tc>
                  <a:txBody>
                    <a:bodyPr/>
                    <a:lstStyle/>
                    <a:p>
                      <a:pPr algn="l" fontAlgn="b"/>
                      <a:r>
                        <a:rPr lang="en-US" sz="1100" b="0" i="0" u="none" strike="noStrike" dirty="0">
                          <a:solidFill>
                            <a:srgbClr val="000000"/>
                          </a:solidFill>
                          <a:latin typeface="Arial"/>
                        </a:rPr>
                        <a:t>Welding Technology/Welder.</a:t>
                      </a:r>
                    </a:p>
                  </a:txBody>
                  <a:tcPr marL="12700" marR="12700" marT="12700" marB="0" anchor="ctr"/>
                </a:tc>
                <a:tc>
                  <a:txBody>
                    <a:bodyPr/>
                    <a:lstStyle/>
                    <a:p>
                      <a:pPr algn="ctr" fontAlgn="ctr"/>
                      <a:r>
                        <a:rPr lang="en-US" sz="1100" b="0" i="0" u="none" strike="noStrike" dirty="0">
                          <a:solidFill>
                            <a:srgbClr val="000000"/>
                          </a:solidFill>
                          <a:latin typeface="Arial"/>
                        </a:rPr>
                        <a:t>1,334</a:t>
                      </a:r>
                    </a:p>
                  </a:txBody>
                  <a:tcPr marL="12700" marR="12700" marT="12700" marB="0" anchor="ctr"/>
                </a:tc>
              </a:tr>
              <a:tr h="347980">
                <a:tc>
                  <a:txBody>
                    <a:bodyPr/>
                    <a:lstStyle/>
                    <a:p>
                      <a:pPr algn="ctr" fontAlgn="ctr"/>
                      <a:r>
                        <a:rPr lang="en-US" sz="1100" b="0" i="0" u="none" strike="noStrike" dirty="0">
                          <a:solidFill>
                            <a:srgbClr val="000000"/>
                          </a:solidFill>
                          <a:latin typeface="Arial"/>
                        </a:rPr>
                        <a:t>9</a:t>
                      </a:r>
                    </a:p>
                  </a:txBody>
                  <a:tcPr marL="12700" marR="12700" marT="12700" marB="0" anchor="ctr">
                    <a:solidFill>
                      <a:srgbClr val="FFFF00"/>
                    </a:solidFill>
                  </a:tcPr>
                </a:tc>
                <a:tc>
                  <a:txBody>
                    <a:bodyPr/>
                    <a:lstStyle/>
                    <a:p>
                      <a:pPr algn="l" fontAlgn="b"/>
                      <a:r>
                        <a:rPr lang="en-US" sz="1100" b="0" i="0" u="none" strike="noStrike" dirty="0">
                          <a:solidFill>
                            <a:srgbClr val="000000"/>
                          </a:solidFill>
                          <a:latin typeface="Arial"/>
                        </a:rPr>
                        <a:t>Licensed Practical/Vocational Nurse Training.</a:t>
                      </a:r>
                    </a:p>
                  </a:txBody>
                  <a:tcPr marL="12700" marR="12700" marT="12700" marB="0" anchor="ctr">
                    <a:solidFill>
                      <a:srgbClr val="FFFF00"/>
                    </a:solidFill>
                  </a:tcPr>
                </a:tc>
                <a:tc>
                  <a:txBody>
                    <a:bodyPr/>
                    <a:lstStyle/>
                    <a:p>
                      <a:pPr algn="ctr" fontAlgn="ctr"/>
                      <a:r>
                        <a:rPr lang="en-US" sz="1100" b="0" i="0" u="none" strike="noStrike" dirty="0">
                          <a:solidFill>
                            <a:srgbClr val="000000"/>
                          </a:solidFill>
                          <a:latin typeface="Arial"/>
                        </a:rPr>
                        <a:t>1,305</a:t>
                      </a:r>
                    </a:p>
                  </a:txBody>
                  <a:tcPr marL="12700" marR="12700" marT="12700" marB="0" anchor="ctr">
                    <a:solidFill>
                      <a:srgbClr val="FFFF00"/>
                    </a:solidFill>
                  </a:tcPr>
                </a:tc>
              </a:tr>
              <a:tr h="347980">
                <a:tc>
                  <a:txBody>
                    <a:bodyPr/>
                    <a:lstStyle/>
                    <a:p>
                      <a:pPr algn="ctr" fontAlgn="ctr"/>
                      <a:r>
                        <a:rPr lang="en-US" sz="1100" b="0" i="0" u="none" strike="noStrike">
                          <a:solidFill>
                            <a:srgbClr val="000000"/>
                          </a:solidFill>
                          <a:latin typeface="Arial"/>
                        </a:rPr>
                        <a:t>10</a:t>
                      </a:r>
                    </a:p>
                  </a:txBody>
                  <a:tcPr marL="12700" marR="12700" marT="12700" marB="0" anchor="ctr"/>
                </a:tc>
                <a:tc>
                  <a:txBody>
                    <a:bodyPr/>
                    <a:lstStyle/>
                    <a:p>
                      <a:pPr algn="l" fontAlgn="b"/>
                      <a:r>
                        <a:rPr lang="en-US" sz="1100" b="0" i="0" u="none" strike="noStrike" dirty="0">
                          <a:solidFill>
                            <a:srgbClr val="000000"/>
                          </a:solidFill>
                          <a:latin typeface="Arial"/>
                        </a:rPr>
                        <a:t>Multi-/Interdisciplinary Studies, Other.</a:t>
                      </a:r>
                    </a:p>
                  </a:txBody>
                  <a:tcPr marL="12700" marR="12700" marT="12700" marB="0" anchor="ctr"/>
                </a:tc>
                <a:tc>
                  <a:txBody>
                    <a:bodyPr/>
                    <a:lstStyle/>
                    <a:p>
                      <a:pPr algn="ctr" fontAlgn="ctr"/>
                      <a:r>
                        <a:rPr lang="en-US" sz="1100" b="0" i="0" u="none" strike="noStrike" dirty="0">
                          <a:solidFill>
                            <a:srgbClr val="000000"/>
                          </a:solidFill>
                          <a:latin typeface="Arial"/>
                        </a:rPr>
                        <a:t>1,152</a:t>
                      </a:r>
                    </a:p>
                  </a:txBody>
                  <a:tcPr marL="12700" marR="12700" marT="12700" marB="0" anchor="ctr"/>
                </a:tc>
              </a:tr>
              <a:tr h="347980">
                <a:tc>
                  <a:txBody>
                    <a:bodyPr/>
                    <a:lstStyle/>
                    <a:p>
                      <a:pPr algn="ctr" fontAlgn="ctr"/>
                      <a:r>
                        <a:rPr lang="en-US" sz="1100" b="0" i="0" u="none" strike="noStrike">
                          <a:solidFill>
                            <a:srgbClr val="000000"/>
                          </a:solidFill>
                          <a:latin typeface="Arial"/>
                        </a:rPr>
                        <a:t>11</a:t>
                      </a:r>
                    </a:p>
                  </a:txBody>
                  <a:tcPr marL="12700" marR="12700" marT="12700" marB="0" anchor="ctr"/>
                </a:tc>
                <a:tc>
                  <a:txBody>
                    <a:bodyPr/>
                    <a:lstStyle/>
                    <a:p>
                      <a:pPr algn="l" fontAlgn="b"/>
                      <a:r>
                        <a:rPr lang="en-US" sz="1100" b="0" i="0" u="none" strike="noStrike" dirty="0">
                          <a:solidFill>
                            <a:srgbClr val="000000"/>
                          </a:solidFill>
                          <a:latin typeface="Arial"/>
                        </a:rPr>
                        <a:t>Child Care and Support Services Management.</a:t>
                      </a:r>
                    </a:p>
                  </a:txBody>
                  <a:tcPr marL="12700" marR="12700" marT="12700" marB="0" anchor="ctr"/>
                </a:tc>
                <a:tc>
                  <a:txBody>
                    <a:bodyPr/>
                    <a:lstStyle/>
                    <a:p>
                      <a:pPr algn="ctr" fontAlgn="ctr"/>
                      <a:r>
                        <a:rPr lang="en-US" sz="1100" b="0" i="0" u="none" strike="noStrike" dirty="0">
                          <a:solidFill>
                            <a:srgbClr val="000000"/>
                          </a:solidFill>
                          <a:latin typeface="Arial"/>
                        </a:rPr>
                        <a:t>1,130</a:t>
                      </a:r>
                    </a:p>
                  </a:txBody>
                  <a:tcPr marL="12700" marR="12700" marT="12700" marB="0" anchor="ctr"/>
                </a:tc>
              </a:tr>
              <a:tr h="347980">
                <a:tc>
                  <a:txBody>
                    <a:bodyPr/>
                    <a:lstStyle/>
                    <a:p>
                      <a:pPr algn="ctr" fontAlgn="ctr"/>
                      <a:r>
                        <a:rPr lang="en-US" sz="1100" b="0" i="0" u="none" strike="noStrike" dirty="0">
                          <a:solidFill>
                            <a:srgbClr val="000000"/>
                          </a:solidFill>
                          <a:latin typeface="Arial"/>
                        </a:rPr>
                        <a:t>12</a:t>
                      </a:r>
                    </a:p>
                  </a:txBody>
                  <a:tcPr marL="12700" marR="12700" marT="12700" marB="0" anchor="ctr">
                    <a:solidFill>
                      <a:srgbClr val="FFFF00"/>
                    </a:solidFill>
                  </a:tcPr>
                </a:tc>
                <a:tc>
                  <a:txBody>
                    <a:bodyPr/>
                    <a:lstStyle/>
                    <a:p>
                      <a:pPr algn="l" fontAlgn="b"/>
                      <a:r>
                        <a:rPr lang="en-US" sz="1100" b="0" i="0" u="none" strike="noStrike" dirty="0">
                          <a:solidFill>
                            <a:srgbClr val="000000"/>
                          </a:solidFill>
                          <a:latin typeface="Arial"/>
                        </a:rPr>
                        <a:t>Emergency Medical Technology/Technician (EMT Paramedic).</a:t>
                      </a:r>
                    </a:p>
                  </a:txBody>
                  <a:tcPr marL="12700" marR="12700" marT="12700" marB="0" anchor="ctr">
                    <a:solidFill>
                      <a:srgbClr val="FFFF00"/>
                    </a:solidFill>
                  </a:tcPr>
                </a:tc>
                <a:tc>
                  <a:txBody>
                    <a:bodyPr/>
                    <a:lstStyle/>
                    <a:p>
                      <a:pPr algn="ctr" fontAlgn="ctr"/>
                      <a:r>
                        <a:rPr lang="en-US" sz="1100" b="0" i="0" u="none" strike="noStrike" dirty="0">
                          <a:solidFill>
                            <a:srgbClr val="000000"/>
                          </a:solidFill>
                          <a:latin typeface="Arial"/>
                        </a:rPr>
                        <a:t>990</a:t>
                      </a:r>
                    </a:p>
                  </a:txBody>
                  <a:tcPr marL="12700" marR="12700" marT="12700" marB="0" anchor="ctr">
                    <a:solidFill>
                      <a:srgbClr val="FFFF00"/>
                    </a:solidFill>
                  </a:tcPr>
                </a:tc>
              </a:tr>
              <a:tr h="347980">
                <a:tc>
                  <a:txBody>
                    <a:bodyPr/>
                    <a:lstStyle/>
                    <a:p>
                      <a:pPr algn="ctr" fontAlgn="ctr"/>
                      <a:r>
                        <a:rPr lang="en-US" sz="1100" b="0" i="0" u="none" strike="noStrike">
                          <a:solidFill>
                            <a:srgbClr val="000000"/>
                          </a:solidFill>
                          <a:latin typeface="Arial"/>
                        </a:rPr>
                        <a:t>13</a:t>
                      </a:r>
                    </a:p>
                  </a:txBody>
                  <a:tcPr marL="12700" marR="12700" marT="12700" marB="0" anchor="ctr"/>
                </a:tc>
                <a:tc>
                  <a:txBody>
                    <a:bodyPr/>
                    <a:lstStyle/>
                    <a:p>
                      <a:pPr algn="l" fontAlgn="b"/>
                      <a:r>
                        <a:rPr lang="en-US" sz="1100" b="0" i="0" u="none" strike="noStrike">
                          <a:solidFill>
                            <a:srgbClr val="000000"/>
                          </a:solidFill>
                          <a:latin typeface="Arial"/>
                        </a:rPr>
                        <a:t>Manufacturing Engineering Technology/Technician.</a:t>
                      </a:r>
                    </a:p>
                  </a:txBody>
                  <a:tcPr marL="12700" marR="12700" marT="12700" marB="0" anchor="ctr"/>
                </a:tc>
                <a:tc>
                  <a:txBody>
                    <a:bodyPr/>
                    <a:lstStyle/>
                    <a:p>
                      <a:pPr algn="ctr" fontAlgn="ctr"/>
                      <a:r>
                        <a:rPr lang="en-US" sz="1100" b="0" i="0" u="none" strike="noStrike" dirty="0">
                          <a:solidFill>
                            <a:srgbClr val="000000"/>
                          </a:solidFill>
                          <a:latin typeface="Arial"/>
                        </a:rPr>
                        <a:t>890</a:t>
                      </a:r>
                    </a:p>
                  </a:txBody>
                  <a:tcPr marL="12700" marR="12700" marT="12700" marB="0" anchor="ctr"/>
                </a:tc>
              </a:tr>
              <a:tr h="347980">
                <a:tc>
                  <a:txBody>
                    <a:bodyPr/>
                    <a:lstStyle/>
                    <a:p>
                      <a:pPr algn="ctr" fontAlgn="ctr"/>
                      <a:r>
                        <a:rPr lang="en-US" sz="1100" b="0" i="0" u="none" strike="noStrike" dirty="0">
                          <a:solidFill>
                            <a:srgbClr val="000000"/>
                          </a:solidFill>
                          <a:latin typeface="Arial"/>
                        </a:rPr>
                        <a:t>14</a:t>
                      </a:r>
                    </a:p>
                  </a:txBody>
                  <a:tcPr marL="12700" marR="12700" marT="12700" marB="0" anchor="ctr">
                    <a:solidFill>
                      <a:srgbClr val="FFFF00"/>
                    </a:solidFill>
                  </a:tcPr>
                </a:tc>
                <a:tc>
                  <a:txBody>
                    <a:bodyPr/>
                    <a:lstStyle/>
                    <a:p>
                      <a:pPr algn="l" fontAlgn="b"/>
                      <a:r>
                        <a:rPr lang="en-US" sz="1100" b="0" i="0" u="none" strike="noStrike" dirty="0">
                          <a:solidFill>
                            <a:srgbClr val="000000"/>
                          </a:solidFill>
                          <a:latin typeface="Arial"/>
                        </a:rPr>
                        <a:t>Physical Therapy Technician/Assistant.</a:t>
                      </a:r>
                    </a:p>
                  </a:txBody>
                  <a:tcPr marL="12700" marR="12700" marT="12700" marB="0" anchor="ctr">
                    <a:solidFill>
                      <a:srgbClr val="FFFF00"/>
                    </a:solidFill>
                  </a:tcPr>
                </a:tc>
                <a:tc>
                  <a:txBody>
                    <a:bodyPr/>
                    <a:lstStyle/>
                    <a:p>
                      <a:pPr algn="ctr" fontAlgn="ctr"/>
                      <a:r>
                        <a:rPr lang="en-US" sz="1100" b="0" i="0" u="none" strike="noStrike" dirty="0">
                          <a:solidFill>
                            <a:srgbClr val="000000"/>
                          </a:solidFill>
                          <a:latin typeface="Arial"/>
                        </a:rPr>
                        <a:t>813</a:t>
                      </a:r>
                    </a:p>
                  </a:txBody>
                  <a:tcPr marL="12700" marR="12700" marT="12700" marB="0" anchor="ctr">
                    <a:solidFill>
                      <a:srgbClr val="FFFF00"/>
                    </a:solidFill>
                  </a:tcPr>
                </a:tc>
              </a:tr>
              <a:tr h="347980">
                <a:tc>
                  <a:txBody>
                    <a:bodyPr/>
                    <a:lstStyle/>
                    <a:p>
                      <a:pPr algn="ctr" fontAlgn="ctr"/>
                      <a:r>
                        <a:rPr lang="en-US" sz="1100" b="0" i="0" u="none" strike="noStrike">
                          <a:solidFill>
                            <a:srgbClr val="000000"/>
                          </a:solidFill>
                          <a:latin typeface="Arial"/>
                        </a:rPr>
                        <a:t>15</a:t>
                      </a:r>
                    </a:p>
                  </a:txBody>
                  <a:tcPr marL="12700" marR="12700" marT="12700" marB="0" anchor="ctr">
                    <a:solidFill>
                      <a:srgbClr val="FFFF00"/>
                    </a:solidFill>
                  </a:tcPr>
                </a:tc>
                <a:tc>
                  <a:txBody>
                    <a:bodyPr/>
                    <a:lstStyle/>
                    <a:p>
                      <a:pPr algn="l" fontAlgn="b"/>
                      <a:r>
                        <a:rPr lang="en-US" sz="1100" b="0" i="0" u="none" strike="noStrike" dirty="0">
                          <a:solidFill>
                            <a:srgbClr val="000000"/>
                          </a:solidFill>
                          <a:latin typeface="Arial"/>
                        </a:rPr>
                        <a:t>Medical/Clinical Assistant.</a:t>
                      </a:r>
                    </a:p>
                  </a:txBody>
                  <a:tcPr marL="12700" marR="12700" marT="12700" marB="0" anchor="ctr">
                    <a:solidFill>
                      <a:srgbClr val="FFFF00"/>
                    </a:solidFill>
                  </a:tcPr>
                </a:tc>
                <a:tc>
                  <a:txBody>
                    <a:bodyPr/>
                    <a:lstStyle/>
                    <a:p>
                      <a:pPr algn="ctr" fontAlgn="ctr"/>
                      <a:r>
                        <a:rPr lang="en-US" sz="1100" b="0" i="0" u="none" strike="noStrike" dirty="0">
                          <a:solidFill>
                            <a:srgbClr val="000000"/>
                          </a:solidFill>
                          <a:latin typeface="Arial"/>
                        </a:rPr>
                        <a:t>806</a:t>
                      </a:r>
                    </a:p>
                  </a:txBody>
                  <a:tcPr marL="12700" marR="12700" marT="12700" marB="0" anchor="ctr">
                    <a:solidFill>
                      <a:srgbClr val="FFFF00"/>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0996"/>
          </a:xfrm>
        </p:spPr>
        <p:txBody>
          <a:bodyPr anchor="t">
            <a:normAutofit/>
          </a:bodyPr>
          <a:lstStyle/>
          <a:p>
            <a:r>
              <a:rPr lang="en-US" sz="2400" b="1" dirty="0" smtClean="0"/>
              <a:t>What are they taking?</a:t>
            </a:r>
            <a:br>
              <a:rPr lang="en-US" sz="2400" b="1" dirty="0" smtClean="0"/>
            </a:br>
            <a:r>
              <a:rPr lang="en-US" sz="2000" b="1" dirty="0" smtClean="0"/>
              <a:t>Choices of All Undergrads enrolled in AL </a:t>
            </a:r>
            <a:r>
              <a:rPr lang="en-US" sz="2000" b="1" i="1" u="sng" dirty="0" smtClean="0"/>
              <a:t>Public 4YR Colleges </a:t>
            </a:r>
            <a:endParaRPr lang="en-US" sz="2000" b="1" i="1" u="sng" dirty="0"/>
          </a:p>
        </p:txBody>
      </p:sp>
      <p:graphicFrame>
        <p:nvGraphicFramePr>
          <p:cNvPr id="5" name="Content Placeholder 4"/>
          <p:cNvGraphicFramePr>
            <a:graphicFrameLocks noGrp="1"/>
          </p:cNvGraphicFramePr>
          <p:nvPr>
            <p:ph sz="half" idx="1"/>
          </p:nvPr>
        </p:nvGraphicFramePr>
        <p:xfrm>
          <a:off x="114408" y="1155631"/>
          <a:ext cx="4381393" cy="5617049"/>
        </p:xfrm>
        <a:graphic>
          <a:graphicData uri="http://schemas.openxmlformats.org/drawingml/2006/table">
            <a:tbl>
              <a:tblPr firstRow="1" bandRow="1">
                <a:tableStyleId>{5C22544A-7EE6-4342-B048-85BDC9FD1C3A}</a:tableStyleId>
              </a:tblPr>
              <a:tblGrid>
                <a:gridCol w="480510"/>
                <a:gridCol w="2780097"/>
                <a:gridCol w="1120786"/>
              </a:tblGrid>
              <a:tr h="357223">
                <a:tc>
                  <a:txBody>
                    <a:bodyPr/>
                    <a:lstStyle/>
                    <a:p>
                      <a:pPr algn="ctr" fontAlgn="ctr"/>
                      <a:r>
                        <a:rPr lang="en-US" sz="1100" b="1" i="0" u="none" strike="noStrike" dirty="0">
                          <a:solidFill>
                            <a:srgbClr val="FFFFFF"/>
                          </a:solidFill>
                          <a:latin typeface="Arial"/>
                        </a:rPr>
                        <a:t>Rank </a:t>
                      </a:r>
                    </a:p>
                  </a:txBody>
                  <a:tcPr marL="12700" marR="12700" marT="12700" marB="0" anchor="ctr"/>
                </a:tc>
                <a:tc>
                  <a:txBody>
                    <a:bodyPr/>
                    <a:lstStyle/>
                    <a:p>
                      <a:pPr algn="ctr" fontAlgn="ctr"/>
                      <a:r>
                        <a:rPr lang="en-US" sz="1100" b="1" i="0" u="none" strike="noStrike" dirty="0" smtClean="0">
                          <a:solidFill>
                            <a:srgbClr val="FFFFFF"/>
                          </a:solidFill>
                          <a:latin typeface="Arial"/>
                        </a:rPr>
                        <a:t>Occupation</a:t>
                      </a:r>
                      <a:endParaRPr lang="en-US" sz="1100" b="1" i="0" u="none" strike="noStrike" dirty="0">
                        <a:solidFill>
                          <a:srgbClr val="FFFFFF"/>
                        </a:solidFill>
                        <a:latin typeface="Arial"/>
                      </a:endParaRPr>
                    </a:p>
                  </a:txBody>
                  <a:tcPr marL="12700" marR="12700" marT="12700" marB="0" anchor="ctr"/>
                </a:tc>
                <a:tc>
                  <a:txBody>
                    <a:bodyPr/>
                    <a:lstStyle/>
                    <a:p>
                      <a:pPr algn="ctr" fontAlgn="ctr"/>
                      <a:r>
                        <a:rPr lang="en-US" sz="1100" b="1" i="0" u="none" strike="noStrike" dirty="0">
                          <a:solidFill>
                            <a:srgbClr val="FFFFFF"/>
                          </a:solidFill>
                          <a:latin typeface="Arial"/>
                        </a:rPr>
                        <a:t>Change in Jobs (2013-2023)</a:t>
                      </a:r>
                    </a:p>
                  </a:txBody>
                  <a:tcPr marL="12700" marR="12700" marT="12700" marB="0" anchor="ctr"/>
                </a:tc>
              </a:tr>
              <a:tr h="324670">
                <a:tc>
                  <a:txBody>
                    <a:bodyPr/>
                    <a:lstStyle/>
                    <a:p>
                      <a:pPr algn="ctr" fontAlgn="ctr"/>
                      <a:r>
                        <a:rPr lang="en-US" sz="1100" b="0" i="0" u="none" strike="noStrike" dirty="0">
                          <a:latin typeface="Arial"/>
                        </a:rPr>
                        <a:t>1</a:t>
                      </a:r>
                    </a:p>
                  </a:txBody>
                  <a:tcPr marL="12700" marR="12700" marT="12700" marB="0" anchor="ctr"/>
                </a:tc>
                <a:tc>
                  <a:txBody>
                    <a:bodyPr/>
                    <a:lstStyle/>
                    <a:p>
                      <a:pPr algn="l" fontAlgn="ctr"/>
                      <a:r>
                        <a:rPr lang="en-US" sz="1100" b="0" i="0" u="none" strike="noStrike" dirty="0">
                          <a:latin typeface="Arial"/>
                        </a:rPr>
                        <a:t>Home Health Aides</a:t>
                      </a:r>
                    </a:p>
                  </a:txBody>
                  <a:tcPr marL="12700" marR="12700" marT="12700" marB="0" anchor="ctr"/>
                </a:tc>
                <a:tc>
                  <a:txBody>
                    <a:bodyPr/>
                    <a:lstStyle/>
                    <a:p>
                      <a:pPr algn="ctr" fontAlgn="ctr"/>
                      <a:r>
                        <a:rPr lang="en-US" sz="1100" b="0" i="0" u="none" strike="noStrike" dirty="0" smtClean="0">
                          <a:latin typeface="Arial"/>
                        </a:rPr>
                        <a:t>4,010</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2</a:t>
                      </a:r>
                    </a:p>
                  </a:txBody>
                  <a:tcPr marL="12700" marR="12700" marT="12700" marB="0" anchor="ctr"/>
                </a:tc>
                <a:tc>
                  <a:txBody>
                    <a:bodyPr/>
                    <a:lstStyle/>
                    <a:p>
                      <a:pPr algn="l" fontAlgn="ctr"/>
                      <a:r>
                        <a:rPr lang="en-US" sz="1100" b="0" i="0" u="none" strike="noStrike" dirty="0">
                          <a:latin typeface="Arial"/>
                        </a:rPr>
                        <a:t>Personal Care Aides</a:t>
                      </a:r>
                    </a:p>
                  </a:txBody>
                  <a:tcPr marL="12700" marR="12700" marT="12700" marB="0" anchor="ctr"/>
                </a:tc>
                <a:tc>
                  <a:txBody>
                    <a:bodyPr/>
                    <a:lstStyle/>
                    <a:p>
                      <a:pPr algn="ctr" fontAlgn="ctr"/>
                      <a:r>
                        <a:rPr lang="en-US" sz="1100" b="0" i="0" u="none" strike="noStrike" dirty="0" smtClean="0">
                          <a:latin typeface="Arial"/>
                        </a:rPr>
                        <a:t>6,162</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3</a:t>
                      </a:r>
                    </a:p>
                  </a:txBody>
                  <a:tcPr marL="12700" marR="12700" marT="12700" marB="0" anchor="ctr"/>
                </a:tc>
                <a:tc>
                  <a:txBody>
                    <a:bodyPr/>
                    <a:lstStyle/>
                    <a:p>
                      <a:pPr algn="l" fontAlgn="ctr"/>
                      <a:r>
                        <a:rPr lang="en-US" sz="1100" b="0" i="0" u="none" strike="noStrike" dirty="0">
                          <a:latin typeface="Arial"/>
                        </a:rPr>
                        <a:t>Medical Secretaries</a:t>
                      </a:r>
                    </a:p>
                  </a:txBody>
                  <a:tcPr marL="12700" marR="12700" marT="12700" marB="0" anchor="ctr"/>
                </a:tc>
                <a:tc>
                  <a:txBody>
                    <a:bodyPr/>
                    <a:lstStyle/>
                    <a:p>
                      <a:pPr algn="ctr" fontAlgn="ctr"/>
                      <a:r>
                        <a:rPr lang="en-US" sz="1100" b="0" i="0" u="none" strike="noStrike" dirty="0" smtClean="0">
                          <a:latin typeface="Arial"/>
                        </a:rPr>
                        <a:t>2,168</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4</a:t>
                      </a:r>
                    </a:p>
                  </a:txBody>
                  <a:tcPr marL="12700" marR="12700" marT="12700" marB="0" anchor="ctr"/>
                </a:tc>
                <a:tc>
                  <a:txBody>
                    <a:bodyPr/>
                    <a:lstStyle/>
                    <a:p>
                      <a:pPr algn="l" fontAlgn="ctr"/>
                      <a:r>
                        <a:rPr lang="en-US" sz="1100" b="0" i="0" u="none" strike="noStrike">
                          <a:latin typeface="Arial"/>
                        </a:rPr>
                        <a:t>Software Developers, Applications</a:t>
                      </a:r>
                    </a:p>
                  </a:txBody>
                  <a:tcPr marL="12700" marR="12700" marT="12700" marB="0" anchor="ctr"/>
                </a:tc>
                <a:tc>
                  <a:txBody>
                    <a:bodyPr/>
                    <a:lstStyle/>
                    <a:p>
                      <a:pPr algn="ctr" fontAlgn="ctr"/>
                      <a:r>
                        <a:rPr lang="en-US" sz="1100" b="0" i="0" u="none" strike="noStrike" dirty="0" smtClean="0">
                          <a:latin typeface="Arial"/>
                        </a:rPr>
                        <a:t>1,976</a:t>
                      </a:r>
                      <a:endParaRPr lang="en-US" sz="1100" b="0" i="0" u="none" strike="noStrike" dirty="0">
                        <a:latin typeface="Arial"/>
                      </a:endParaRPr>
                    </a:p>
                  </a:txBody>
                  <a:tcPr marL="12700" marR="12700" marT="12700" marB="0" anchor="ctr"/>
                </a:tc>
              </a:tr>
              <a:tr h="357223">
                <a:tc>
                  <a:txBody>
                    <a:bodyPr/>
                    <a:lstStyle/>
                    <a:p>
                      <a:pPr algn="ctr" fontAlgn="ctr"/>
                      <a:r>
                        <a:rPr lang="en-US" sz="1100" b="0" i="0" u="none" strike="noStrike">
                          <a:latin typeface="Arial"/>
                        </a:rPr>
                        <a:t>5</a:t>
                      </a:r>
                    </a:p>
                  </a:txBody>
                  <a:tcPr marL="12700" marR="12700" marT="12700" marB="0" anchor="ctr"/>
                </a:tc>
                <a:tc>
                  <a:txBody>
                    <a:bodyPr/>
                    <a:lstStyle/>
                    <a:p>
                      <a:pPr algn="l" fontAlgn="ctr"/>
                      <a:r>
                        <a:rPr lang="en-US" sz="1100" b="0" i="0" u="none" strike="noStrike">
                          <a:latin typeface="Arial"/>
                        </a:rPr>
                        <a:t>Market Research Analysts and Marketing Specialists</a:t>
                      </a:r>
                    </a:p>
                  </a:txBody>
                  <a:tcPr marL="12700" marR="12700" marT="12700" marB="0" anchor="ctr"/>
                </a:tc>
                <a:tc>
                  <a:txBody>
                    <a:bodyPr/>
                    <a:lstStyle/>
                    <a:p>
                      <a:pPr algn="ctr" fontAlgn="ctr"/>
                      <a:r>
                        <a:rPr lang="en-US" sz="1100" b="0" i="0" u="none" strike="noStrike" dirty="0" smtClean="0">
                          <a:latin typeface="Arial"/>
                        </a:rPr>
                        <a:t>1,103</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6</a:t>
                      </a:r>
                    </a:p>
                  </a:txBody>
                  <a:tcPr marL="12700" marR="12700" marT="12700" marB="0" anchor="ctr"/>
                </a:tc>
                <a:tc>
                  <a:txBody>
                    <a:bodyPr/>
                    <a:lstStyle/>
                    <a:p>
                      <a:pPr algn="l" fontAlgn="ctr"/>
                      <a:r>
                        <a:rPr lang="en-US" sz="1100" b="0" i="0" u="none" strike="noStrike">
                          <a:latin typeface="Arial"/>
                        </a:rPr>
                        <a:t>Medical Assistants</a:t>
                      </a:r>
                    </a:p>
                  </a:txBody>
                  <a:tcPr marL="12700" marR="12700" marT="12700" marB="0" anchor="ctr"/>
                </a:tc>
                <a:tc>
                  <a:txBody>
                    <a:bodyPr/>
                    <a:lstStyle/>
                    <a:p>
                      <a:pPr algn="ctr" fontAlgn="ctr"/>
                      <a:r>
                        <a:rPr lang="en-US" sz="1100" b="0" i="0" u="none" strike="noStrike" dirty="0" smtClean="0">
                          <a:latin typeface="Arial"/>
                        </a:rPr>
                        <a:t>2,284</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7</a:t>
                      </a:r>
                    </a:p>
                  </a:txBody>
                  <a:tcPr marL="12700" marR="12700" marT="12700" marB="0" anchor="ctr"/>
                </a:tc>
                <a:tc>
                  <a:txBody>
                    <a:bodyPr/>
                    <a:lstStyle/>
                    <a:p>
                      <a:pPr algn="l" fontAlgn="ctr"/>
                      <a:r>
                        <a:rPr lang="en-US" sz="1100" b="0" i="0" u="none" strike="noStrike" dirty="0">
                          <a:latin typeface="Arial"/>
                        </a:rPr>
                        <a:t>Software Developers, Systems Software</a:t>
                      </a:r>
                    </a:p>
                  </a:txBody>
                  <a:tcPr marL="12700" marR="12700" marT="12700" marB="0" anchor="ctr"/>
                </a:tc>
                <a:tc>
                  <a:txBody>
                    <a:bodyPr/>
                    <a:lstStyle/>
                    <a:p>
                      <a:pPr algn="ctr" fontAlgn="ctr"/>
                      <a:r>
                        <a:rPr lang="en-US" sz="1100" b="0" i="0" u="none" strike="noStrike" dirty="0" smtClean="0">
                          <a:latin typeface="Arial"/>
                        </a:rPr>
                        <a:t>1,291</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8</a:t>
                      </a:r>
                    </a:p>
                  </a:txBody>
                  <a:tcPr marL="12700" marR="12700" marT="12700" marB="0" anchor="ctr"/>
                </a:tc>
                <a:tc>
                  <a:txBody>
                    <a:bodyPr/>
                    <a:lstStyle/>
                    <a:p>
                      <a:pPr algn="l" fontAlgn="ctr"/>
                      <a:r>
                        <a:rPr lang="en-US" sz="1100" b="0" i="0" u="none" strike="noStrike" dirty="0">
                          <a:latin typeface="Arial"/>
                        </a:rPr>
                        <a:t>Computer Systems Analysts</a:t>
                      </a:r>
                    </a:p>
                  </a:txBody>
                  <a:tcPr marL="12700" marR="12700" marT="12700" marB="0" anchor="ctr"/>
                </a:tc>
                <a:tc>
                  <a:txBody>
                    <a:bodyPr/>
                    <a:lstStyle/>
                    <a:p>
                      <a:pPr algn="ctr" fontAlgn="ctr"/>
                      <a:r>
                        <a:rPr lang="en-US" sz="1100" b="0" i="0" u="none" strike="noStrike" dirty="0" smtClean="0">
                          <a:latin typeface="Arial"/>
                        </a:rPr>
                        <a:t>1,871</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9</a:t>
                      </a:r>
                    </a:p>
                  </a:txBody>
                  <a:tcPr marL="12700" marR="12700" marT="12700" marB="0" anchor="ctr"/>
                </a:tc>
                <a:tc>
                  <a:txBody>
                    <a:bodyPr/>
                    <a:lstStyle/>
                    <a:p>
                      <a:pPr algn="l" fontAlgn="ctr"/>
                      <a:r>
                        <a:rPr lang="en-US" sz="1100" b="0" i="0" u="none" strike="noStrike" dirty="0">
                          <a:latin typeface="Arial"/>
                        </a:rPr>
                        <a:t>Cleaners of Vehicles and Equipment</a:t>
                      </a:r>
                    </a:p>
                  </a:txBody>
                  <a:tcPr marL="12700" marR="12700" marT="12700" marB="0" anchor="ctr"/>
                </a:tc>
                <a:tc>
                  <a:txBody>
                    <a:bodyPr/>
                    <a:lstStyle/>
                    <a:p>
                      <a:pPr algn="ctr" fontAlgn="ctr"/>
                      <a:r>
                        <a:rPr lang="en-US" sz="1100" b="0" i="0" u="none" strike="noStrike" dirty="0" smtClean="0">
                          <a:latin typeface="Arial"/>
                        </a:rPr>
                        <a:t>1,143</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10</a:t>
                      </a:r>
                    </a:p>
                  </a:txBody>
                  <a:tcPr marL="12700" marR="12700" marT="12700" marB="0" anchor="ctr"/>
                </a:tc>
                <a:tc>
                  <a:txBody>
                    <a:bodyPr/>
                    <a:lstStyle/>
                    <a:p>
                      <a:pPr algn="l" fontAlgn="ctr"/>
                      <a:r>
                        <a:rPr lang="en-US" sz="1100" b="0" i="0" u="none" strike="noStrike">
                          <a:latin typeface="Arial"/>
                        </a:rPr>
                        <a:t>Computer User Support Specialists</a:t>
                      </a:r>
                    </a:p>
                  </a:txBody>
                  <a:tcPr marL="12700" marR="12700" marT="12700" marB="0" anchor="ctr"/>
                </a:tc>
                <a:tc>
                  <a:txBody>
                    <a:bodyPr/>
                    <a:lstStyle/>
                    <a:p>
                      <a:pPr algn="ctr" fontAlgn="ctr"/>
                      <a:r>
                        <a:rPr lang="en-US" sz="1100" b="0" i="0" u="none" strike="noStrike" dirty="0" smtClean="0">
                          <a:latin typeface="Arial"/>
                        </a:rPr>
                        <a:t>1,760</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dirty="0" smtClean="0">
                          <a:latin typeface="Arial"/>
                        </a:rPr>
                        <a:t>13</a:t>
                      </a:r>
                      <a:endParaRPr lang="en-US" sz="1100" b="0" i="0" u="none" strike="noStrike" dirty="0">
                        <a:latin typeface="Arial"/>
                      </a:endParaRPr>
                    </a:p>
                  </a:txBody>
                  <a:tcPr marL="12700" marR="12700" marT="12700" marB="0" anchor="ctr"/>
                </a:tc>
                <a:tc>
                  <a:txBody>
                    <a:bodyPr/>
                    <a:lstStyle/>
                    <a:p>
                      <a:pPr algn="l" fontAlgn="b"/>
                      <a:r>
                        <a:rPr lang="en-US" sz="1100" b="0" i="0" u="none" strike="noStrike" dirty="0" smtClean="0">
                          <a:latin typeface="Arial"/>
                        </a:rPr>
                        <a:t>Pharmacy Technicians</a:t>
                      </a:r>
                      <a:r>
                        <a:rPr lang="en-US" sz="1100" b="0" i="0" u="none" strike="noStrike" baseline="0" dirty="0" smtClean="0">
                          <a:latin typeface="Arial"/>
                        </a:rPr>
                        <a:t> </a:t>
                      </a:r>
                      <a:endParaRPr lang="en-US" sz="1100" b="0" i="0" u="none" strike="noStrike" dirty="0">
                        <a:latin typeface="Arial"/>
                      </a:endParaRPr>
                    </a:p>
                  </a:txBody>
                  <a:tcPr marL="12700" marR="12700" marT="12700" marB="0" anchor="ctr"/>
                </a:tc>
                <a:tc>
                  <a:txBody>
                    <a:bodyPr/>
                    <a:lstStyle/>
                    <a:p>
                      <a:pPr algn="ctr" fontAlgn="ctr"/>
                      <a:r>
                        <a:rPr lang="en-US" sz="1100" b="0" i="0" u="none" strike="noStrike" dirty="0" smtClean="0">
                          <a:latin typeface="Arial"/>
                        </a:rPr>
                        <a:t>1,388</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dirty="0">
                          <a:latin typeface="Arial"/>
                        </a:rPr>
                        <a:t>14</a:t>
                      </a:r>
                    </a:p>
                  </a:txBody>
                  <a:tcPr marL="12700" marR="12700" marT="12700" marB="0" anchor="ctr"/>
                </a:tc>
                <a:tc>
                  <a:txBody>
                    <a:bodyPr/>
                    <a:lstStyle/>
                    <a:p>
                      <a:pPr algn="l" fontAlgn="b"/>
                      <a:r>
                        <a:rPr lang="en-US" sz="1100" b="0" i="0" u="none" strike="noStrike" dirty="0">
                          <a:latin typeface="Arial"/>
                        </a:rPr>
                        <a:t>Team Assemblers</a:t>
                      </a:r>
                    </a:p>
                  </a:txBody>
                  <a:tcPr marL="12700" marR="12700" marT="12700" marB="0" anchor="ctr"/>
                </a:tc>
                <a:tc>
                  <a:txBody>
                    <a:bodyPr/>
                    <a:lstStyle/>
                    <a:p>
                      <a:pPr algn="ctr" fontAlgn="ctr"/>
                      <a:r>
                        <a:rPr lang="en-US" sz="1100" b="0" i="0" u="none" strike="noStrike" dirty="0" smtClean="0">
                          <a:latin typeface="Arial"/>
                        </a:rPr>
                        <a:t>5,656</a:t>
                      </a:r>
                      <a:endParaRPr lang="en-US" sz="1100" b="0" i="0" u="none" strike="noStrike" dirty="0">
                        <a:latin typeface="Arial"/>
                      </a:endParaRPr>
                    </a:p>
                  </a:txBody>
                  <a:tcPr marL="12700" marR="12700" marT="12700" marB="0" anchor="ctr"/>
                </a:tc>
              </a:tr>
              <a:tr h="357223">
                <a:tc>
                  <a:txBody>
                    <a:bodyPr/>
                    <a:lstStyle/>
                    <a:p>
                      <a:pPr algn="ctr" fontAlgn="ctr"/>
                      <a:r>
                        <a:rPr lang="en-US" sz="1100" b="0" i="0" u="none" strike="noStrike">
                          <a:latin typeface="Arial"/>
                        </a:rPr>
                        <a:t>15</a:t>
                      </a:r>
                    </a:p>
                  </a:txBody>
                  <a:tcPr marL="12700" marR="12700" marT="12700" marB="0" anchor="ctr"/>
                </a:tc>
                <a:tc>
                  <a:txBody>
                    <a:bodyPr/>
                    <a:lstStyle/>
                    <a:p>
                      <a:pPr algn="l" fontAlgn="ctr"/>
                      <a:r>
                        <a:rPr lang="en-US" sz="1100" b="0" i="0" u="none" strike="noStrike">
                          <a:latin typeface="Arial"/>
                        </a:rPr>
                        <a:t>Licensed Practical and Licensed Vocational Nurses</a:t>
                      </a:r>
                    </a:p>
                  </a:txBody>
                  <a:tcPr marL="12700" marR="12700" marT="12700" marB="0" anchor="ctr"/>
                </a:tc>
                <a:tc>
                  <a:txBody>
                    <a:bodyPr/>
                    <a:lstStyle/>
                    <a:p>
                      <a:pPr algn="ctr" fontAlgn="ctr"/>
                      <a:r>
                        <a:rPr lang="en-US" sz="1100" b="0" i="0" u="none" strike="noStrike" dirty="0" smtClean="0">
                          <a:latin typeface="Arial"/>
                        </a:rPr>
                        <a:t>2,779</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17</a:t>
                      </a:r>
                    </a:p>
                  </a:txBody>
                  <a:tcPr marL="12700" marR="12700" marT="12700" marB="0" anchor="ctr"/>
                </a:tc>
                <a:tc>
                  <a:txBody>
                    <a:bodyPr/>
                    <a:lstStyle/>
                    <a:p>
                      <a:pPr algn="l" fontAlgn="ctr"/>
                      <a:r>
                        <a:rPr lang="en-US" sz="1100" b="0" i="0" u="none" strike="noStrike" dirty="0">
                          <a:latin typeface="Arial"/>
                        </a:rPr>
                        <a:t>Machinists</a:t>
                      </a:r>
                    </a:p>
                  </a:txBody>
                  <a:tcPr marL="12700" marR="12700" marT="12700" marB="0" anchor="ctr"/>
                </a:tc>
                <a:tc>
                  <a:txBody>
                    <a:bodyPr/>
                    <a:lstStyle/>
                    <a:p>
                      <a:pPr algn="ctr" fontAlgn="ctr"/>
                      <a:r>
                        <a:rPr lang="en-US" sz="1100" b="0" i="0" u="none" strike="noStrike" dirty="0" smtClean="0">
                          <a:latin typeface="Arial"/>
                        </a:rPr>
                        <a:t>1,264</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20</a:t>
                      </a:r>
                    </a:p>
                  </a:txBody>
                  <a:tcPr marL="12700" marR="12700" marT="12700" marB="0" anchor="ctr"/>
                </a:tc>
                <a:tc>
                  <a:txBody>
                    <a:bodyPr/>
                    <a:lstStyle/>
                    <a:p>
                      <a:pPr algn="l" fontAlgn="ctr"/>
                      <a:r>
                        <a:rPr lang="en-US" sz="1100" b="0" i="0" u="none" strike="noStrike">
                          <a:latin typeface="Arial"/>
                        </a:rPr>
                        <a:t>Industrial Machinery Mechanics</a:t>
                      </a:r>
                    </a:p>
                  </a:txBody>
                  <a:tcPr marL="12700" marR="12700" marT="12700" marB="0" anchor="ctr"/>
                </a:tc>
                <a:tc>
                  <a:txBody>
                    <a:bodyPr/>
                    <a:lstStyle/>
                    <a:p>
                      <a:pPr algn="ctr" fontAlgn="ctr"/>
                      <a:r>
                        <a:rPr lang="en-US" sz="1100" b="0" i="0" u="none" strike="noStrike" dirty="0" smtClean="0">
                          <a:latin typeface="Arial"/>
                        </a:rPr>
                        <a:t>1,537</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21</a:t>
                      </a:r>
                    </a:p>
                  </a:txBody>
                  <a:tcPr marL="12700" marR="12700" marT="12700" marB="0" anchor="ctr"/>
                </a:tc>
                <a:tc>
                  <a:txBody>
                    <a:bodyPr/>
                    <a:lstStyle/>
                    <a:p>
                      <a:pPr algn="l" fontAlgn="ctr"/>
                      <a:r>
                        <a:rPr lang="en-US" sz="1100" b="0" i="0" u="none" strike="noStrike" dirty="0">
                          <a:latin typeface="Arial"/>
                        </a:rPr>
                        <a:t>Registered Nurses</a:t>
                      </a:r>
                    </a:p>
                  </a:txBody>
                  <a:tcPr marL="12700" marR="12700" marT="12700" marB="0" anchor="ctr"/>
                </a:tc>
                <a:tc>
                  <a:txBody>
                    <a:bodyPr/>
                    <a:lstStyle/>
                    <a:p>
                      <a:pPr algn="ctr" fontAlgn="ctr"/>
                      <a:r>
                        <a:rPr lang="en-US" sz="1100" b="0" i="0" u="none" strike="noStrike" dirty="0" smtClean="0">
                          <a:latin typeface="Arial"/>
                        </a:rPr>
                        <a:t>6,901</a:t>
                      </a:r>
                      <a:endParaRPr lang="en-US" sz="1100" b="0" i="0" u="none" strike="noStrike" dirty="0">
                        <a:latin typeface="Arial"/>
                      </a:endParaRPr>
                    </a:p>
                  </a:txBody>
                  <a:tcPr marL="12700" marR="12700" marT="12700" marB="0" anchor="ctr"/>
                </a:tc>
              </a:tr>
            </a:tbl>
          </a:graphicData>
        </a:graphic>
      </p:graphicFrame>
      <p:graphicFrame>
        <p:nvGraphicFramePr>
          <p:cNvPr id="8" name="Content Placeholder 7"/>
          <p:cNvGraphicFramePr>
            <a:graphicFrameLocks noGrp="1"/>
          </p:cNvGraphicFramePr>
          <p:nvPr>
            <p:ph sz="half" idx="2"/>
          </p:nvPr>
        </p:nvGraphicFramePr>
        <p:xfrm>
          <a:off x="4648198" y="1155624"/>
          <a:ext cx="4344212" cy="5617052"/>
        </p:xfrm>
        <a:graphic>
          <a:graphicData uri="http://schemas.openxmlformats.org/drawingml/2006/table">
            <a:tbl>
              <a:tblPr firstRow="1" bandRow="1">
                <a:tableStyleId>{5C22544A-7EE6-4342-B048-85BDC9FD1C3A}</a:tableStyleId>
              </a:tblPr>
              <a:tblGrid>
                <a:gridCol w="431484"/>
                <a:gridCol w="3111878"/>
                <a:gridCol w="800850"/>
              </a:tblGrid>
              <a:tr h="344744">
                <a:tc>
                  <a:txBody>
                    <a:bodyPr/>
                    <a:lstStyle/>
                    <a:p>
                      <a:pPr algn="ctr" fontAlgn="ctr"/>
                      <a:r>
                        <a:rPr lang="en-US" sz="1200" b="1" i="0" u="none" strike="noStrike" dirty="0">
                          <a:solidFill>
                            <a:schemeClr val="bg1"/>
                          </a:solidFill>
                          <a:latin typeface="Arial"/>
                        </a:rPr>
                        <a:t>Rank</a:t>
                      </a:r>
                    </a:p>
                  </a:txBody>
                  <a:tcPr marL="12700" marR="12700" marT="12700" marB="0" anchor="ctr"/>
                </a:tc>
                <a:tc>
                  <a:txBody>
                    <a:bodyPr/>
                    <a:lstStyle/>
                    <a:p>
                      <a:pPr algn="ctr" fontAlgn="ctr"/>
                      <a:r>
                        <a:rPr lang="en-US" sz="1200" b="1" i="0" u="none" strike="noStrike" dirty="0">
                          <a:solidFill>
                            <a:schemeClr val="bg1"/>
                          </a:solidFill>
                          <a:latin typeface="Arial"/>
                        </a:rPr>
                        <a:t>CIP Description</a:t>
                      </a:r>
                    </a:p>
                  </a:txBody>
                  <a:tcPr marL="12700" marR="12700" marT="12700" marB="0" anchor="ctr"/>
                </a:tc>
                <a:tc>
                  <a:txBody>
                    <a:bodyPr/>
                    <a:lstStyle/>
                    <a:p>
                      <a:pPr algn="ctr" fontAlgn="b"/>
                      <a:r>
                        <a:rPr lang="en-US" sz="1200" b="1" i="0" u="none" strike="noStrike" dirty="0">
                          <a:solidFill>
                            <a:schemeClr val="bg1"/>
                          </a:solidFill>
                          <a:latin typeface="Arial"/>
                        </a:rPr>
                        <a:t>Four-Year</a:t>
                      </a:r>
                    </a:p>
                  </a:txBody>
                  <a:tcPr marL="12700" marR="12700" marT="12700" marB="0" anchor="ctr"/>
                </a:tc>
              </a:tr>
              <a:tr h="344744">
                <a:tc>
                  <a:txBody>
                    <a:bodyPr/>
                    <a:lstStyle/>
                    <a:p>
                      <a:pPr algn="ctr" fontAlgn="ctr"/>
                      <a:r>
                        <a:rPr lang="en-US" sz="1200" b="0" i="0" u="none" strike="noStrike" dirty="0">
                          <a:solidFill>
                            <a:srgbClr val="000000"/>
                          </a:solidFill>
                          <a:latin typeface="Arial"/>
                        </a:rPr>
                        <a:t>1</a:t>
                      </a:r>
                    </a:p>
                  </a:txBody>
                  <a:tcPr marL="12700" marR="12700" marT="12700" marB="0" anchor="ctr">
                    <a:solidFill>
                      <a:srgbClr val="CCFFCC"/>
                    </a:solidFill>
                  </a:tcPr>
                </a:tc>
                <a:tc>
                  <a:txBody>
                    <a:bodyPr/>
                    <a:lstStyle/>
                    <a:p>
                      <a:pPr algn="l" fontAlgn="b"/>
                      <a:r>
                        <a:rPr lang="en-US" sz="1200" b="0" i="0" u="none" strike="noStrike" dirty="0">
                          <a:solidFill>
                            <a:srgbClr val="000000"/>
                          </a:solidFill>
                          <a:latin typeface="Arial"/>
                        </a:rPr>
                        <a:t>Undeclared.</a:t>
                      </a:r>
                    </a:p>
                  </a:txBody>
                  <a:tcPr marL="12700" marR="12700" marT="12700" marB="0" anchor="ctr">
                    <a:solidFill>
                      <a:srgbClr val="CCFFCC"/>
                    </a:solidFill>
                  </a:tcPr>
                </a:tc>
                <a:tc>
                  <a:txBody>
                    <a:bodyPr/>
                    <a:lstStyle/>
                    <a:p>
                      <a:pPr algn="ctr" fontAlgn="b"/>
                      <a:r>
                        <a:rPr lang="en-US" sz="1200" b="0" i="0" u="none" strike="noStrike" dirty="0">
                          <a:solidFill>
                            <a:srgbClr val="000000"/>
                          </a:solidFill>
                          <a:latin typeface="Arial"/>
                        </a:rPr>
                        <a:t>14,122</a:t>
                      </a:r>
                    </a:p>
                  </a:txBody>
                  <a:tcPr marL="12700" marR="12700" marT="12700" marB="0" anchor="ctr">
                    <a:solidFill>
                      <a:srgbClr val="CCFFCC"/>
                    </a:solidFill>
                  </a:tcPr>
                </a:tc>
              </a:tr>
              <a:tr h="372777">
                <a:tc>
                  <a:txBody>
                    <a:bodyPr/>
                    <a:lstStyle/>
                    <a:p>
                      <a:pPr algn="ctr" fontAlgn="ctr"/>
                      <a:r>
                        <a:rPr lang="en-US" sz="1200" b="0" i="0" u="none" strike="noStrike">
                          <a:solidFill>
                            <a:srgbClr val="000000"/>
                          </a:solidFill>
                          <a:latin typeface="Arial"/>
                        </a:rPr>
                        <a:t>2</a:t>
                      </a:r>
                    </a:p>
                  </a:txBody>
                  <a:tcPr marL="12700" marR="12700" marT="12700" marB="0" anchor="ctr">
                    <a:solidFill>
                      <a:srgbClr val="CCFFCC"/>
                    </a:solidFill>
                  </a:tcPr>
                </a:tc>
                <a:tc>
                  <a:txBody>
                    <a:bodyPr/>
                    <a:lstStyle/>
                    <a:p>
                      <a:pPr algn="l" fontAlgn="b"/>
                      <a:r>
                        <a:rPr lang="en-US" sz="1200" b="0" i="0" u="none" strike="noStrike" dirty="0">
                          <a:solidFill>
                            <a:srgbClr val="000000"/>
                          </a:solidFill>
                          <a:latin typeface="Arial"/>
                        </a:rPr>
                        <a:t>Business Administration and Management, General.</a:t>
                      </a:r>
                    </a:p>
                  </a:txBody>
                  <a:tcPr marL="12700" marR="12700" marT="12700" marB="0" anchor="ctr">
                    <a:solidFill>
                      <a:srgbClr val="CCFFCC"/>
                    </a:solidFill>
                  </a:tcPr>
                </a:tc>
                <a:tc>
                  <a:txBody>
                    <a:bodyPr/>
                    <a:lstStyle/>
                    <a:p>
                      <a:pPr algn="ctr" fontAlgn="b"/>
                      <a:r>
                        <a:rPr lang="en-US" sz="1200" b="0" i="0" u="none" strike="noStrike" dirty="0">
                          <a:solidFill>
                            <a:srgbClr val="000000"/>
                          </a:solidFill>
                          <a:latin typeface="Arial"/>
                        </a:rPr>
                        <a:t>8,026</a:t>
                      </a:r>
                    </a:p>
                  </a:txBody>
                  <a:tcPr marL="12700" marR="12700" marT="12700" marB="0" anchor="ctr">
                    <a:solidFill>
                      <a:srgbClr val="CCFFCC"/>
                    </a:solidFill>
                  </a:tcPr>
                </a:tc>
              </a:tr>
              <a:tr h="344744">
                <a:tc>
                  <a:txBody>
                    <a:bodyPr/>
                    <a:lstStyle/>
                    <a:p>
                      <a:pPr algn="ctr" fontAlgn="ctr"/>
                      <a:r>
                        <a:rPr lang="en-US" sz="1200" b="0" i="0" u="none" strike="noStrike">
                          <a:solidFill>
                            <a:srgbClr val="000000"/>
                          </a:solidFill>
                          <a:latin typeface="Arial"/>
                        </a:rPr>
                        <a:t>3</a:t>
                      </a:r>
                    </a:p>
                  </a:txBody>
                  <a:tcPr marL="12700" marR="12700" marT="12700" marB="0" anchor="ctr"/>
                </a:tc>
                <a:tc>
                  <a:txBody>
                    <a:bodyPr/>
                    <a:lstStyle/>
                    <a:p>
                      <a:pPr algn="l" fontAlgn="b"/>
                      <a:r>
                        <a:rPr lang="en-US" sz="1200" b="0" i="0" u="none" strike="noStrike">
                          <a:solidFill>
                            <a:srgbClr val="000000"/>
                          </a:solidFill>
                          <a:latin typeface="Arial"/>
                        </a:rPr>
                        <a:t>Registered Nursing/Registered Nurse.</a:t>
                      </a:r>
                    </a:p>
                  </a:txBody>
                  <a:tcPr marL="12700" marR="12700" marT="12700" marB="0" anchor="ctr"/>
                </a:tc>
                <a:tc>
                  <a:txBody>
                    <a:bodyPr/>
                    <a:lstStyle/>
                    <a:p>
                      <a:pPr algn="ctr" fontAlgn="b"/>
                      <a:r>
                        <a:rPr lang="en-US" sz="1200" b="0" i="0" u="none" strike="noStrike" dirty="0">
                          <a:solidFill>
                            <a:srgbClr val="000000"/>
                          </a:solidFill>
                          <a:latin typeface="Arial"/>
                        </a:rPr>
                        <a:t>7,570</a:t>
                      </a:r>
                    </a:p>
                  </a:txBody>
                  <a:tcPr marL="12700" marR="12700" marT="12700" marB="0" anchor="ctr"/>
                </a:tc>
              </a:tr>
              <a:tr h="344744">
                <a:tc>
                  <a:txBody>
                    <a:bodyPr/>
                    <a:lstStyle/>
                    <a:p>
                      <a:pPr algn="ctr" fontAlgn="ctr"/>
                      <a:r>
                        <a:rPr lang="en-US" sz="1200" b="0" i="0" u="none" strike="noStrike">
                          <a:solidFill>
                            <a:srgbClr val="000000"/>
                          </a:solidFill>
                          <a:latin typeface="Arial"/>
                        </a:rPr>
                        <a:t>4</a:t>
                      </a:r>
                    </a:p>
                  </a:txBody>
                  <a:tcPr marL="12700" marR="12700" marT="12700" marB="0" anchor="ctr"/>
                </a:tc>
                <a:tc>
                  <a:txBody>
                    <a:bodyPr/>
                    <a:lstStyle/>
                    <a:p>
                      <a:pPr algn="l" fontAlgn="b"/>
                      <a:r>
                        <a:rPr lang="en-US" sz="1200" b="0" i="0" u="none" strike="noStrike">
                          <a:solidFill>
                            <a:srgbClr val="000000"/>
                          </a:solidFill>
                          <a:latin typeface="Arial"/>
                        </a:rPr>
                        <a:t>Biology/Biological Sciences, General.</a:t>
                      </a:r>
                    </a:p>
                  </a:txBody>
                  <a:tcPr marL="12700" marR="12700" marT="12700" marB="0" anchor="ctr"/>
                </a:tc>
                <a:tc>
                  <a:txBody>
                    <a:bodyPr/>
                    <a:lstStyle/>
                    <a:p>
                      <a:pPr algn="ctr" fontAlgn="b"/>
                      <a:r>
                        <a:rPr lang="en-US" sz="1200" b="0" i="0" u="none" strike="noStrike">
                          <a:solidFill>
                            <a:srgbClr val="000000"/>
                          </a:solidFill>
                          <a:latin typeface="Arial"/>
                        </a:rPr>
                        <a:t>5,527</a:t>
                      </a:r>
                    </a:p>
                  </a:txBody>
                  <a:tcPr marL="12700" marR="12700" marT="12700" marB="0" anchor="ctr"/>
                </a:tc>
              </a:tr>
              <a:tr h="344744">
                <a:tc>
                  <a:txBody>
                    <a:bodyPr/>
                    <a:lstStyle/>
                    <a:p>
                      <a:pPr algn="ctr" fontAlgn="ctr"/>
                      <a:r>
                        <a:rPr lang="en-US" sz="1200" b="0" i="0" u="none" strike="noStrike">
                          <a:solidFill>
                            <a:srgbClr val="000000"/>
                          </a:solidFill>
                          <a:latin typeface="Arial"/>
                        </a:rPr>
                        <a:t>5</a:t>
                      </a:r>
                    </a:p>
                  </a:txBody>
                  <a:tcPr marL="12700" marR="12700" marT="12700" marB="0" anchor="ctr"/>
                </a:tc>
                <a:tc>
                  <a:txBody>
                    <a:bodyPr/>
                    <a:lstStyle/>
                    <a:p>
                      <a:pPr algn="l" fontAlgn="b"/>
                      <a:r>
                        <a:rPr lang="en-US" sz="1200" b="0" i="0" u="none" strike="noStrike">
                          <a:solidFill>
                            <a:srgbClr val="000000"/>
                          </a:solidFill>
                          <a:latin typeface="Arial"/>
                        </a:rPr>
                        <a:t>Psychology, General.</a:t>
                      </a:r>
                    </a:p>
                  </a:txBody>
                  <a:tcPr marL="12700" marR="12700" marT="12700" marB="0" anchor="ctr"/>
                </a:tc>
                <a:tc>
                  <a:txBody>
                    <a:bodyPr/>
                    <a:lstStyle/>
                    <a:p>
                      <a:pPr algn="ctr" fontAlgn="b"/>
                      <a:r>
                        <a:rPr lang="en-US" sz="1200" b="0" i="0" u="none" strike="noStrike" dirty="0">
                          <a:solidFill>
                            <a:srgbClr val="000000"/>
                          </a:solidFill>
                          <a:latin typeface="Arial"/>
                        </a:rPr>
                        <a:t>4,757</a:t>
                      </a:r>
                    </a:p>
                  </a:txBody>
                  <a:tcPr marL="12700" marR="12700" marT="12700" marB="0" anchor="ctr"/>
                </a:tc>
              </a:tr>
              <a:tr h="344744">
                <a:tc>
                  <a:txBody>
                    <a:bodyPr/>
                    <a:lstStyle/>
                    <a:p>
                      <a:pPr algn="ctr" fontAlgn="ctr"/>
                      <a:r>
                        <a:rPr lang="en-US" sz="1200" b="0" i="0" u="none" strike="noStrike">
                          <a:solidFill>
                            <a:srgbClr val="000000"/>
                          </a:solidFill>
                          <a:latin typeface="Arial"/>
                        </a:rPr>
                        <a:t>6</a:t>
                      </a:r>
                    </a:p>
                  </a:txBody>
                  <a:tcPr marL="12700" marR="12700" marT="12700" marB="0" anchor="ctr"/>
                </a:tc>
                <a:tc>
                  <a:txBody>
                    <a:bodyPr/>
                    <a:lstStyle/>
                    <a:p>
                      <a:pPr algn="l" fontAlgn="b"/>
                      <a:r>
                        <a:rPr lang="en-US" sz="1200" b="0" i="0" u="none" strike="noStrike">
                          <a:solidFill>
                            <a:srgbClr val="000000"/>
                          </a:solidFill>
                          <a:latin typeface="Arial"/>
                        </a:rPr>
                        <a:t>Accounting.</a:t>
                      </a:r>
                    </a:p>
                  </a:txBody>
                  <a:tcPr marL="12700" marR="12700" marT="12700" marB="0" anchor="ctr"/>
                </a:tc>
                <a:tc>
                  <a:txBody>
                    <a:bodyPr/>
                    <a:lstStyle/>
                    <a:p>
                      <a:pPr algn="ctr" fontAlgn="b"/>
                      <a:r>
                        <a:rPr lang="en-US" sz="1200" b="0" i="0" u="none" strike="noStrike">
                          <a:solidFill>
                            <a:srgbClr val="000000"/>
                          </a:solidFill>
                          <a:latin typeface="Arial"/>
                        </a:rPr>
                        <a:t>4,124</a:t>
                      </a:r>
                    </a:p>
                  </a:txBody>
                  <a:tcPr marL="12700" marR="12700" marT="12700" marB="0" anchor="ctr"/>
                </a:tc>
              </a:tr>
              <a:tr h="344744">
                <a:tc>
                  <a:txBody>
                    <a:bodyPr/>
                    <a:lstStyle/>
                    <a:p>
                      <a:pPr algn="ctr" fontAlgn="ctr"/>
                      <a:r>
                        <a:rPr lang="en-US" sz="1200" b="0" i="0" u="none" strike="noStrike">
                          <a:solidFill>
                            <a:srgbClr val="000000"/>
                          </a:solidFill>
                          <a:latin typeface="Arial"/>
                        </a:rPr>
                        <a:t>7</a:t>
                      </a:r>
                    </a:p>
                  </a:txBody>
                  <a:tcPr marL="12700" marR="12700" marT="12700" marB="0" anchor="ctr"/>
                </a:tc>
                <a:tc>
                  <a:txBody>
                    <a:bodyPr/>
                    <a:lstStyle/>
                    <a:p>
                      <a:pPr algn="l" fontAlgn="b"/>
                      <a:r>
                        <a:rPr lang="en-US" sz="1200" b="0" i="0" u="none" strike="noStrike">
                          <a:solidFill>
                            <a:srgbClr val="000000"/>
                          </a:solidFill>
                          <a:latin typeface="Arial"/>
                        </a:rPr>
                        <a:t>Elementary Education and Teaching.</a:t>
                      </a:r>
                    </a:p>
                  </a:txBody>
                  <a:tcPr marL="12700" marR="12700" marT="12700" marB="0" anchor="ctr"/>
                </a:tc>
                <a:tc>
                  <a:txBody>
                    <a:bodyPr/>
                    <a:lstStyle/>
                    <a:p>
                      <a:pPr algn="ctr" fontAlgn="b"/>
                      <a:r>
                        <a:rPr lang="en-US" sz="1200" b="0" i="0" u="none" strike="noStrike" dirty="0">
                          <a:solidFill>
                            <a:srgbClr val="000000"/>
                          </a:solidFill>
                          <a:latin typeface="Arial"/>
                        </a:rPr>
                        <a:t>4,123</a:t>
                      </a:r>
                    </a:p>
                  </a:txBody>
                  <a:tcPr marL="12700" marR="12700" marT="12700" marB="0" anchor="ctr"/>
                </a:tc>
              </a:tr>
              <a:tr h="372777">
                <a:tc>
                  <a:txBody>
                    <a:bodyPr/>
                    <a:lstStyle/>
                    <a:p>
                      <a:pPr algn="ctr" fontAlgn="ctr"/>
                      <a:r>
                        <a:rPr lang="en-US" sz="1200" b="0" i="0" u="none" strike="noStrike">
                          <a:solidFill>
                            <a:srgbClr val="000000"/>
                          </a:solidFill>
                          <a:latin typeface="Arial"/>
                        </a:rPr>
                        <a:t>8</a:t>
                      </a:r>
                    </a:p>
                  </a:txBody>
                  <a:tcPr marL="12700" marR="12700" marT="12700" marB="0" anchor="ctr"/>
                </a:tc>
                <a:tc>
                  <a:txBody>
                    <a:bodyPr/>
                    <a:lstStyle/>
                    <a:p>
                      <a:pPr algn="l" fontAlgn="b"/>
                      <a:r>
                        <a:rPr lang="en-US" sz="1200" b="0" i="0" u="none" strike="noStrike">
                          <a:solidFill>
                            <a:srgbClr val="000000"/>
                          </a:solidFill>
                          <a:latin typeface="Arial"/>
                        </a:rPr>
                        <a:t>Liberal Arts and Sciences, General Studies and Humanities, Other.</a:t>
                      </a:r>
                    </a:p>
                  </a:txBody>
                  <a:tcPr marL="12700" marR="12700" marT="12700" marB="0" anchor="ctr"/>
                </a:tc>
                <a:tc>
                  <a:txBody>
                    <a:bodyPr/>
                    <a:lstStyle/>
                    <a:p>
                      <a:pPr algn="ctr" fontAlgn="b"/>
                      <a:r>
                        <a:rPr lang="en-US" sz="1200" b="0" i="0" u="none" strike="noStrike">
                          <a:solidFill>
                            <a:srgbClr val="000000"/>
                          </a:solidFill>
                          <a:latin typeface="Arial"/>
                        </a:rPr>
                        <a:t>2,958</a:t>
                      </a:r>
                    </a:p>
                  </a:txBody>
                  <a:tcPr marL="12700" marR="12700" marT="12700" marB="0" anchor="ctr"/>
                </a:tc>
              </a:tr>
              <a:tr h="344744">
                <a:tc>
                  <a:txBody>
                    <a:bodyPr/>
                    <a:lstStyle/>
                    <a:p>
                      <a:pPr algn="ctr" fontAlgn="ctr"/>
                      <a:r>
                        <a:rPr lang="en-US" sz="1200" b="0" i="0" u="none" strike="noStrike">
                          <a:solidFill>
                            <a:srgbClr val="000000"/>
                          </a:solidFill>
                          <a:latin typeface="Arial"/>
                        </a:rPr>
                        <a:t>9</a:t>
                      </a:r>
                    </a:p>
                  </a:txBody>
                  <a:tcPr marL="12700" marR="12700" marT="12700" marB="0" anchor="ctr"/>
                </a:tc>
                <a:tc>
                  <a:txBody>
                    <a:bodyPr/>
                    <a:lstStyle/>
                    <a:p>
                      <a:pPr algn="l" fontAlgn="b"/>
                      <a:r>
                        <a:rPr lang="en-US" sz="1200" b="0" i="0" u="none" strike="noStrike">
                          <a:solidFill>
                            <a:srgbClr val="000000"/>
                          </a:solidFill>
                          <a:latin typeface="Arial"/>
                        </a:rPr>
                        <a:t>Mechanical Engineering.</a:t>
                      </a:r>
                    </a:p>
                  </a:txBody>
                  <a:tcPr marL="12700" marR="12700" marT="12700" marB="0" anchor="ctr"/>
                </a:tc>
                <a:tc>
                  <a:txBody>
                    <a:bodyPr/>
                    <a:lstStyle/>
                    <a:p>
                      <a:pPr algn="ctr" fontAlgn="b"/>
                      <a:r>
                        <a:rPr lang="en-US" sz="1200" b="0" i="0" u="none" strike="noStrike" dirty="0">
                          <a:solidFill>
                            <a:srgbClr val="000000"/>
                          </a:solidFill>
                          <a:latin typeface="Arial"/>
                        </a:rPr>
                        <a:t>2,823</a:t>
                      </a:r>
                    </a:p>
                  </a:txBody>
                  <a:tcPr marL="12700" marR="12700" marT="12700" marB="0" anchor="ctr"/>
                </a:tc>
              </a:tr>
              <a:tr h="344744">
                <a:tc>
                  <a:txBody>
                    <a:bodyPr/>
                    <a:lstStyle/>
                    <a:p>
                      <a:pPr algn="ctr" fontAlgn="ctr"/>
                      <a:r>
                        <a:rPr lang="en-US" sz="1200" b="0" i="0" u="none" strike="noStrike">
                          <a:solidFill>
                            <a:srgbClr val="000000"/>
                          </a:solidFill>
                          <a:latin typeface="Arial"/>
                        </a:rPr>
                        <a:t>10</a:t>
                      </a:r>
                    </a:p>
                  </a:txBody>
                  <a:tcPr marL="12700" marR="12700" marT="12700" marB="0" anchor="ctr"/>
                </a:tc>
                <a:tc>
                  <a:txBody>
                    <a:bodyPr/>
                    <a:lstStyle/>
                    <a:p>
                      <a:pPr algn="l" fontAlgn="b"/>
                      <a:r>
                        <a:rPr lang="en-US" sz="1200" b="0" i="0" u="none" strike="noStrike">
                          <a:solidFill>
                            <a:srgbClr val="000000"/>
                          </a:solidFill>
                          <a:latin typeface="Arial"/>
                        </a:rPr>
                        <a:t>Finance, General.</a:t>
                      </a:r>
                    </a:p>
                  </a:txBody>
                  <a:tcPr marL="12700" marR="12700" marT="12700" marB="0" anchor="ctr"/>
                </a:tc>
                <a:tc>
                  <a:txBody>
                    <a:bodyPr/>
                    <a:lstStyle/>
                    <a:p>
                      <a:pPr algn="ctr" fontAlgn="b"/>
                      <a:r>
                        <a:rPr lang="en-US" sz="1200" b="0" i="0" u="none" strike="noStrike" dirty="0">
                          <a:solidFill>
                            <a:srgbClr val="000000"/>
                          </a:solidFill>
                          <a:latin typeface="Arial"/>
                        </a:rPr>
                        <a:t>2,690</a:t>
                      </a:r>
                    </a:p>
                  </a:txBody>
                  <a:tcPr marL="12700" marR="12700" marT="12700" marB="0" anchor="ctr"/>
                </a:tc>
              </a:tr>
              <a:tr h="344744">
                <a:tc>
                  <a:txBody>
                    <a:bodyPr/>
                    <a:lstStyle/>
                    <a:p>
                      <a:pPr algn="ctr" fontAlgn="ctr"/>
                      <a:r>
                        <a:rPr lang="en-US" sz="1200" b="0" i="0" u="none" strike="noStrike">
                          <a:solidFill>
                            <a:srgbClr val="000000"/>
                          </a:solidFill>
                          <a:latin typeface="Arial"/>
                        </a:rPr>
                        <a:t>11</a:t>
                      </a:r>
                    </a:p>
                  </a:txBody>
                  <a:tcPr marL="12700" marR="12700" marT="12700" marB="0" anchor="ctr"/>
                </a:tc>
                <a:tc>
                  <a:txBody>
                    <a:bodyPr/>
                    <a:lstStyle/>
                    <a:p>
                      <a:pPr algn="l" fontAlgn="b"/>
                      <a:r>
                        <a:rPr lang="en-US" sz="1200" b="0" i="0" u="none" strike="noStrike" dirty="0">
                          <a:solidFill>
                            <a:srgbClr val="000000"/>
                          </a:solidFill>
                          <a:latin typeface="Arial"/>
                        </a:rPr>
                        <a:t>Physical Education Teaching and Coaching.</a:t>
                      </a:r>
                    </a:p>
                  </a:txBody>
                  <a:tcPr marL="12700" marR="12700" marT="12700" marB="0" anchor="ctr"/>
                </a:tc>
                <a:tc>
                  <a:txBody>
                    <a:bodyPr/>
                    <a:lstStyle/>
                    <a:p>
                      <a:pPr algn="ctr" fontAlgn="b"/>
                      <a:r>
                        <a:rPr lang="en-US" sz="1200" b="0" i="0" u="none" strike="noStrike" dirty="0">
                          <a:solidFill>
                            <a:srgbClr val="000000"/>
                          </a:solidFill>
                          <a:latin typeface="Arial"/>
                        </a:rPr>
                        <a:t>2,624</a:t>
                      </a:r>
                    </a:p>
                  </a:txBody>
                  <a:tcPr marL="12700" marR="12700" marT="12700" marB="0" anchor="ctr"/>
                </a:tc>
              </a:tr>
              <a:tr h="372777">
                <a:tc>
                  <a:txBody>
                    <a:bodyPr/>
                    <a:lstStyle/>
                    <a:p>
                      <a:pPr algn="ctr" fontAlgn="ctr"/>
                      <a:r>
                        <a:rPr lang="en-US" sz="1200" b="0" i="0" u="none" strike="noStrike">
                          <a:solidFill>
                            <a:srgbClr val="000000"/>
                          </a:solidFill>
                          <a:latin typeface="Arial"/>
                        </a:rPr>
                        <a:t>12</a:t>
                      </a:r>
                    </a:p>
                  </a:txBody>
                  <a:tcPr marL="12700" marR="12700" marT="12700" marB="0" anchor="ctr"/>
                </a:tc>
                <a:tc>
                  <a:txBody>
                    <a:bodyPr/>
                    <a:lstStyle/>
                    <a:p>
                      <a:pPr algn="l" fontAlgn="b"/>
                      <a:r>
                        <a:rPr lang="en-US" sz="1200" b="0" i="0" u="none" strike="noStrike">
                          <a:solidFill>
                            <a:srgbClr val="000000"/>
                          </a:solidFill>
                          <a:latin typeface="Arial"/>
                        </a:rPr>
                        <a:t>Computer and Information Sciences, General.</a:t>
                      </a:r>
                    </a:p>
                  </a:txBody>
                  <a:tcPr marL="12700" marR="12700" marT="12700" marB="0" anchor="ctr"/>
                </a:tc>
                <a:tc>
                  <a:txBody>
                    <a:bodyPr/>
                    <a:lstStyle/>
                    <a:p>
                      <a:pPr algn="ctr" fontAlgn="b"/>
                      <a:r>
                        <a:rPr lang="en-US" sz="1200" b="0" i="0" u="none" strike="noStrike">
                          <a:solidFill>
                            <a:srgbClr val="000000"/>
                          </a:solidFill>
                          <a:latin typeface="Arial"/>
                        </a:rPr>
                        <a:t>2,484</a:t>
                      </a:r>
                    </a:p>
                  </a:txBody>
                  <a:tcPr marL="12700" marR="12700" marT="12700" marB="0" anchor="ctr"/>
                </a:tc>
              </a:tr>
              <a:tr h="344744">
                <a:tc>
                  <a:txBody>
                    <a:bodyPr/>
                    <a:lstStyle/>
                    <a:p>
                      <a:pPr algn="ctr" fontAlgn="ctr"/>
                      <a:r>
                        <a:rPr lang="en-US" sz="1200" b="0" i="0" u="none" strike="noStrike">
                          <a:solidFill>
                            <a:srgbClr val="000000"/>
                          </a:solidFill>
                          <a:latin typeface="Arial"/>
                        </a:rPr>
                        <a:t>13</a:t>
                      </a:r>
                    </a:p>
                  </a:txBody>
                  <a:tcPr marL="12700" marR="12700" marT="12700" marB="0" anchor="ctr"/>
                </a:tc>
                <a:tc>
                  <a:txBody>
                    <a:bodyPr/>
                    <a:lstStyle/>
                    <a:p>
                      <a:pPr algn="l" fontAlgn="b"/>
                      <a:r>
                        <a:rPr lang="en-US" sz="1200" b="0" i="0" u="none" strike="noStrike">
                          <a:solidFill>
                            <a:srgbClr val="000000"/>
                          </a:solidFill>
                          <a:latin typeface="Arial"/>
                        </a:rPr>
                        <a:t>Business/Commerce, General.</a:t>
                      </a:r>
                    </a:p>
                  </a:txBody>
                  <a:tcPr marL="12700" marR="12700" marT="12700" marB="0" anchor="ctr"/>
                </a:tc>
                <a:tc>
                  <a:txBody>
                    <a:bodyPr/>
                    <a:lstStyle/>
                    <a:p>
                      <a:pPr algn="ctr" fontAlgn="b"/>
                      <a:r>
                        <a:rPr lang="en-US" sz="1200" b="0" i="0" u="none" strike="noStrike" dirty="0">
                          <a:solidFill>
                            <a:srgbClr val="000000"/>
                          </a:solidFill>
                          <a:latin typeface="Arial"/>
                        </a:rPr>
                        <a:t>2,405</a:t>
                      </a:r>
                    </a:p>
                  </a:txBody>
                  <a:tcPr marL="12700" marR="12700" marT="12700" marB="0" anchor="ctr"/>
                </a:tc>
              </a:tr>
              <a:tr h="344744">
                <a:tc>
                  <a:txBody>
                    <a:bodyPr/>
                    <a:lstStyle/>
                    <a:p>
                      <a:pPr algn="ctr" fontAlgn="ctr"/>
                      <a:r>
                        <a:rPr lang="en-US" sz="1200" b="0" i="0" u="none" strike="noStrike">
                          <a:solidFill>
                            <a:srgbClr val="000000"/>
                          </a:solidFill>
                          <a:latin typeface="Arial"/>
                        </a:rPr>
                        <a:t>14</a:t>
                      </a:r>
                    </a:p>
                  </a:txBody>
                  <a:tcPr marL="12700" marR="12700" marT="12700" marB="0" anchor="ctr"/>
                </a:tc>
                <a:tc>
                  <a:txBody>
                    <a:bodyPr/>
                    <a:lstStyle/>
                    <a:p>
                      <a:pPr algn="l" fontAlgn="b"/>
                      <a:r>
                        <a:rPr lang="en-US" sz="1200" b="0" i="0" u="none" strike="noStrike">
                          <a:solidFill>
                            <a:srgbClr val="000000"/>
                          </a:solidFill>
                          <a:latin typeface="Arial"/>
                        </a:rPr>
                        <a:t>Marketing/Marketing Management, General.</a:t>
                      </a:r>
                    </a:p>
                  </a:txBody>
                  <a:tcPr marL="12700" marR="12700" marT="12700" marB="0" anchor="ctr"/>
                </a:tc>
                <a:tc>
                  <a:txBody>
                    <a:bodyPr/>
                    <a:lstStyle/>
                    <a:p>
                      <a:pPr algn="ctr" fontAlgn="b"/>
                      <a:r>
                        <a:rPr lang="en-US" sz="1200" b="0" i="0" u="none" strike="noStrike" dirty="0">
                          <a:solidFill>
                            <a:srgbClr val="000000"/>
                          </a:solidFill>
                          <a:latin typeface="Arial"/>
                        </a:rPr>
                        <a:t>2,102</a:t>
                      </a:r>
                    </a:p>
                  </a:txBody>
                  <a:tcPr marL="12700" marR="12700" marT="12700" marB="0" anchor="ctr"/>
                </a:tc>
              </a:tr>
              <a:tr h="344744">
                <a:tc>
                  <a:txBody>
                    <a:bodyPr/>
                    <a:lstStyle/>
                    <a:p>
                      <a:pPr algn="ctr" fontAlgn="ctr"/>
                      <a:r>
                        <a:rPr lang="en-US" sz="1200" b="0" i="0" u="none" strike="noStrike">
                          <a:solidFill>
                            <a:srgbClr val="000000"/>
                          </a:solidFill>
                          <a:latin typeface="Arial"/>
                        </a:rPr>
                        <a:t>15</a:t>
                      </a:r>
                    </a:p>
                  </a:txBody>
                  <a:tcPr marL="12700" marR="12700" marT="12700" marB="0" anchor="ctr"/>
                </a:tc>
                <a:tc>
                  <a:txBody>
                    <a:bodyPr/>
                    <a:lstStyle/>
                    <a:p>
                      <a:pPr algn="l" fontAlgn="b"/>
                      <a:r>
                        <a:rPr lang="en-US" sz="1200" b="0" i="0" u="none" strike="noStrike">
                          <a:solidFill>
                            <a:srgbClr val="000000"/>
                          </a:solidFill>
                          <a:latin typeface="Arial"/>
                        </a:rPr>
                        <a:t>Criminal Justice/Safety Studies.</a:t>
                      </a:r>
                    </a:p>
                  </a:txBody>
                  <a:tcPr marL="12700" marR="12700" marT="12700" marB="0" anchor="ctr"/>
                </a:tc>
                <a:tc>
                  <a:txBody>
                    <a:bodyPr/>
                    <a:lstStyle/>
                    <a:p>
                      <a:pPr algn="ctr" fontAlgn="b"/>
                      <a:r>
                        <a:rPr lang="en-US" sz="1200" b="0" i="0" u="none" strike="noStrike" dirty="0">
                          <a:solidFill>
                            <a:srgbClr val="000000"/>
                          </a:solidFill>
                          <a:latin typeface="Arial"/>
                        </a:rPr>
                        <a:t>2,100</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0996"/>
          </a:xfrm>
        </p:spPr>
        <p:txBody>
          <a:bodyPr anchor="t">
            <a:normAutofit/>
          </a:bodyPr>
          <a:lstStyle/>
          <a:p>
            <a:r>
              <a:rPr lang="en-US" sz="2400" b="1" dirty="0" smtClean="0"/>
              <a:t>Projected (2013-2023) Fastest Growing Occupations </a:t>
            </a:r>
            <a:r>
              <a:rPr lang="en-US" sz="2400" b="1" i="1" dirty="0" smtClean="0"/>
              <a:t>vs.</a:t>
            </a:r>
            <a:r>
              <a:rPr lang="en-US" sz="2400" b="1" dirty="0" smtClean="0"/>
              <a:t> Degree Choices of All Undergrads enrolled in AL </a:t>
            </a:r>
            <a:r>
              <a:rPr lang="en-US" sz="2400" b="1" i="1" dirty="0" smtClean="0"/>
              <a:t>Public 4YR Colleges </a:t>
            </a:r>
            <a:endParaRPr lang="en-US" sz="2400" b="1" i="1" dirty="0"/>
          </a:p>
        </p:txBody>
      </p:sp>
      <p:graphicFrame>
        <p:nvGraphicFramePr>
          <p:cNvPr id="5" name="Content Placeholder 4"/>
          <p:cNvGraphicFramePr>
            <a:graphicFrameLocks noGrp="1"/>
          </p:cNvGraphicFramePr>
          <p:nvPr>
            <p:ph sz="half" idx="1"/>
          </p:nvPr>
        </p:nvGraphicFramePr>
        <p:xfrm>
          <a:off x="114408" y="1155631"/>
          <a:ext cx="4381393" cy="5617049"/>
        </p:xfrm>
        <a:graphic>
          <a:graphicData uri="http://schemas.openxmlformats.org/drawingml/2006/table">
            <a:tbl>
              <a:tblPr firstRow="1" bandRow="1">
                <a:tableStyleId>{5C22544A-7EE6-4342-B048-85BDC9FD1C3A}</a:tableStyleId>
              </a:tblPr>
              <a:tblGrid>
                <a:gridCol w="480510"/>
                <a:gridCol w="2780097"/>
                <a:gridCol w="1120786"/>
              </a:tblGrid>
              <a:tr h="357223">
                <a:tc>
                  <a:txBody>
                    <a:bodyPr/>
                    <a:lstStyle/>
                    <a:p>
                      <a:pPr algn="ctr" fontAlgn="ctr"/>
                      <a:r>
                        <a:rPr lang="en-US" sz="1100" b="1" i="0" u="none" strike="noStrike" dirty="0">
                          <a:solidFill>
                            <a:srgbClr val="FFFFFF"/>
                          </a:solidFill>
                          <a:latin typeface="Arial"/>
                        </a:rPr>
                        <a:t>Rank </a:t>
                      </a:r>
                    </a:p>
                  </a:txBody>
                  <a:tcPr marL="12700" marR="12700" marT="12700" marB="0" anchor="ctr"/>
                </a:tc>
                <a:tc>
                  <a:txBody>
                    <a:bodyPr/>
                    <a:lstStyle/>
                    <a:p>
                      <a:pPr algn="ctr" fontAlgn="ctr"/>
                      <a:r>
                        <a:rPr lang="en-US" sz="1100" b="1" i="0" u="none" strike="noStrike" dirty="0" smtClean="0">
                          <a:solidFill>
                            <a:srgbClr val="FFFFFF"/>
                          </a:solidFill>
                          <a:latin typeface="Arial"/>
                        </a:rPr>
                        <a:t>Occupation</a:t>
                      </a:r>
                      <a:endParaRPr lang="en-US" sz="1100" b="1" i="0" u="none" strike="noStrike" dirty="0">
                        <a:solidFill>
                          <a:srgbClr val="FFFFFF"/>
                        </a:solidFill>
                        <a:latin typeface="Arial"/>
                      </a:endParaRPr>
                    </a:p>
                  </a:txBody>
                  <a:tcPr marL="12700" marR="12700" marT="12700" marB="0" anchor="ctr"/>
                </a:tc>
                <a:tc>
                  <a:txBody>
                    <a:bodyPr/>
                    <a:lstStyle/>
                    <a:p>
                      <a:pPr algn="ctr" fontAlgn="ctr"/>
                      <a:r>
                        <a:rPr lang="en-US" sz="1100" b="1" i="0" u="none" strike="noStrike" dirty="0">
                          <a:solidFill>
                            <a:srgbClr val="FFFFFF"/>
                          </a:solidFill>
                          <a:latin typeface="Arial"/>
                        </a:rPr>
                        <a:t>Change in Jobs (2013-2023)</a:t>
                      </a:r>
                    </a:p>
                  </a:txBody>
                  <a:tcPr marL="12700" marR="12700" marT="12700" marB="0" anchor="ctr"/>
                </a:tc>
              </a:tr>
              <a:tr h="324670">
                <a:tc>
                  <a:txBody>
                    <a:bodyPr/>
                    <a:lstStyle/>
                    <a:p>
                      <a:pPr algn="ctr" fontAlgn="ctr"/>
                      <a:r>
                        <a:rPr lang="en-US" sz="1100" b="0" i="0" u="none" strike="noStrike" dirty="0">
                          <a:latin typeface="Arial"/>
                        </a:rPr>
                        <a:t>1</a:t>
                      </a:r>
                    </a:p>
                  </a:txBody>
                  <a:tcPr marL="12700" marR="12700" marT="12700" marB="0" anchor="ctr"/>
                </a:tc>
                <a:tc>
                  <a:txBody>
                    <a:bodyPr/>
                    <a:lstStyle/>
                    <a:p>
                      <a:pPr algn="l" fontAlgn="ctr"/>
                      <a:r>
                        <a:rPr lang="en-US" sz="1100" b="0" i="0" u="none" strike="noStrike" dirty="0">
                          <a:latin typeface="Arial"/>
                        </a:rPr>
                        <a:t>Home Health Aides</a:t>
                      </a:r>
                    </a:p>
                  </a:txBody>
                  <a:tcPr marL="12700" marR="12700" marT="12700" marB="0" anchor="ctr"/>
                </a:tc>
                <a:tc>
                  <a:txBody>
                    <a:bodyPr/>
                    <a:lstStyle/>
                    <a:p>
                      <a:pPr algn="ctr" fontAlgn="ctr"/>
                      <a:r>
                        <a:rPr lang="en-US" sz="1100" b="0" i="0" u="none" strike="noStrike" dirty="0" smtClean="0">
                          <a:latin typeface="Arial"/>
                        </a:rPr>
                        <a:t>4,010</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2</a:t>
                      </a:r>
                    </a:p>
                  </a:txBody>
                  <a:tcPr marL="12700" marR="12700" marT="12700" marB="0" anchor="ctr"/>
                </a:tc>
                <a:tc>
                  <a:txBody>
                    <a:bodyPr/>
                    <a:lstStyle/>
                    <a:p>
                      <a:pPr algn="l" fontAlgn="ctr"/>
                      <a:r>
                        <a:rPr lang="en-US" sz="1100" b="0" i="0" u="none" strike="noStrike" dirty="0">
                          <a:latin typeface="Arial"/>
                        </a:rPr>
                        <a:t>Personal Care Aides</a:t>
                      </a:r>
                    </a:p>
                  </a:txBody>
                  <a:tcPr marL="12700" marR="12700" marT="12700" marB="0" anchor="ctr"/>
                </a:tc>
                <a:tc>
                  <a:txBody>
                    <a:bodyPr/>
                    <a:lstStyle/>
                    <a:p>
                      <a:pPr algn="ctr" fontAlgn="ctr"/>
                      <a:r>
                        <a:rPr lang="en-US" sz="1100" b="0" i="0" u="none" strike="noStrike" dirty="0" smtClean="0">
                          <a:latin typeface="Arial"/>
                        </a:rPr>
                        <a:t>6,162</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3</a:t>
                      </a:r>
                    </a:p>
                  </a:txBody>
                  <a:tcPr marL="12700" marR="12700" marT="12700" marB="0" anchor="ctr"/>
                </a:tc>
                <a:tc>
                  <a:txBody>
                    <a:bodyPr/>
                    <a:lstStyle/>
                    <a:p>
                      <a:pPr algn="l" fontAlgn="ctr"/>
                      <a:r>
                        <a:rPr lang="en-US" sz="1100" b="0" i="0" u="none" strike="noStrike" dirty="0">
                          <a:latin typeface="Arial"/>
                        </a:rPr>
                        <a:t>Medical Secretaries</a:t>
                      </a:r>
                    </a:p>
                  </a:txBody>
                  <a:tcPr marL="12700" marR="12700" marT="12700" marB="0" anchor="ctr"/>
                </a:tc>
                <a:tc>
                  <a:txBody>
                    <a:bodyPr/>
                    <a:lstStyle/>
                    <a:p>
                      <a:pPr algn="ctr" fontAlgn="ctr"/>
                      <a:r>
                        <a:rPr lang="en-US" sz="1100" b="0" i="0" u="none" strike="noStrike" dirty="0" smtClean="0">
                          <a:latin typeface="Arial"/>
                        </a:rPr>
                        <a:t>2,168</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4</a:t>
                      </a:r>
                    </a:p>
                  </a:txBody>
                  <a:tcPr marL="12700" marR="12700" marT="12700" marB="0" anchor="ctr"/>
                </a:tc>
                <a:tc>
                  <a:txBody>
                    <a:bodyPr/>
                    <a:lstStyle/>
                    <a:p>
                      <a:pPr algn="l" fontAlgn="ctr"/>
                      <a:r>
                        <a:rPr lang="en-US" sz="1100" b="0" i="0" u="none" strike="noStrike">
                          <a:latin typeface="Arial"/>
                        </a:rPr>
                        <a:t>Software Developers, Applications</a:t>
                      </a:r>
                    </a:p>
                  </a:txBody>
                  <a:tcPr marL="12700" marR="12700" marT="12700" marB="0" anchor="ctr"/>
                </a:tc>
                <a:tc>
                  <a:txBody>
                    <a:bodyPr/>
                    <a:lstStyle/>
                    <a:p>
                      <a:pPr algn="ctr" fontAlgn="ctr"/>
                      <a:r>
                        <a:rPr lang="en-US" sz="1100" b="0" i="0" u="none" strike="noStrike" dirty="0" smtClean="0">
                          <a:latin typeface="Arial"/>
                        </a:rPr>
                        <a:t>1,976</a:t>
                      </a:r>
                      <a:endParaRPr lang="en-US" sz="1100" b="0" i="0" u="none" strike="noStrike" dirty="0">
                        <a:latin typeface="Arial"/>
                      </a:endParaRPr>
                    </a:p>
                  </a:txBody>
                  <a:tcPr marL="12700" marR="12700" marT="12700" marB="0" anchor="ctr"/>
                </a:tc>
              </a:tr>
              <a:tr h="357223">
                <a:tc>
                  <a:txBody>
                    <a:bodyPr/>
                    <a:lstStyle/>
                    <a:p>
                      <a:pPr algn="ctr" fontAlgn="ctr"/>
                      <a:r>
                        <a:rPr lang="en-US" sz="1100" b="0" i="0" u="none" strike="noStrike">
                          <a:latin typeface="Arial"/>
                        </a:rPr>
                        <a:t>5</a:t>
                      </a:r>
                    </a:p>
                  </a:txBody>
                  <a:tcPr marL="12700" marR="12700" marT="12700" marB="0" anchor="ctr"/>
                </a:tc>
                <a:tc>
                  <a:txBody>
                    <a:bodyPr/>
                    <a:lstStyle/>
                    <a:p>
                      <a:pPr algn="l" fontAlgn="ctr"/>
                      <a:r>
                        <a:rPr lang="en-US" sz="1100" b="0" i="0" u="none" strike="noStrike">
                          <a:latin typeface="Arial"/>
                        </a:rPr>
                        <a:t>Market Research Analysts and Marketing Specialists</a:t>
                      </a:r>
                    </a:p>
                  </a:txBody>
                  <a:tcPr marL="12700" marR="12700" marT="12700" marB="0" anchor="ctr"/>
                </a:tc>
                <a:tc>
                  <a:txBody>
                    <a:bodyPr/>
                    <a:lstStyle/>
                    <a:p>
                      <a:pPr algn="ctr" fontAlgn="ctr"/>
                      <a:r>
                        <a:rPr lang="en-US" sz="1100" b="0" i="0" u="none" strike="noStrike" dirty="0" smtClean="0">
                          <a:latin typeface="Arial"/>
                        </a:rPr>
                        <a:t>1,103</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6</a:t>
                      </a:r>
                    </a:p>
                  </a:txBody>
                  <a:tcPr marL="12700" marR="12700" marT="12700" marB="0" anchor="ctr"/>
                </a:tc>
                <a:tc>
                  <a:txBody>
                    <a:bodyPr/>
                    <a:lstStyle/>
                    <a:p>
                      <a:pPr algn="l" fontAlgn="ctr"/>
                      <a:r>
                        <a:rPr lang="en-US" sz="1100" b="0" i="0" u="none" strike="noStrike">
                          <a:latin typeface="Arial"/>
                        </a:rPr>
                        <a:t>Medical Assistants</a:t>
                      </a:r>
                    </a:p>
                  </a:txBody>
                  <a:tcPr marL="12700" marR="12700" marT="12700" marB="0" anchor="ctr"/>
                </a:tc>
                <a:tc>
                  <a:txBody>
                    <a:bodyPr/>
                    <a:lstStyle/>
                    <a:p>
                      <a:pPr algn="ctr" fontAlgn="ctr"/>
                      <a:r>
                        <a:rPr lang="en-US" sz="1100" b="0" i="0" u="none" strike="noStrike" dirty="0" smtClean="0">
                          <a:latin typeface="Arial"/>
                        </a:rPr>
                        <a:t>2,284</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7</a:t>
                      </a:r>
                    </a:p>
                  </a:txBody>
                  <a:tcPr marL="12700" marR="12700" marT="12700" marB="0" anchor="ctr"/>
                </a:tc>
                <a:tc>
                  <a:txBody>
                    <a:bodyPr/>
                    <a:lstStyle/>
                    <a:p>
                      <a:pPr algn="l" fontAlgn="ctr"/>
                      <a:r>
                        <a:rPr lang="en-US" sz="1100" b="0" i="0" u="none" strike="noStrike" dirty="0">
                          <a:latin typeface="Arial"/>
                        </a:rPr>
                        <a:t>Software Developers, Systems Software</a:t>
                      </a:r>
                    </a:p>
                  </a:txBody>
                  <a:tcPr marL="12700" marR="12700" marT="12700" marB="0" anchor="ctr"/>
                </a:tc>
                <a:tc>
                  <a:txBody>
                    <a:bodyPr/>
                    <a:lstStyle/>
                    <a:p>
                      <a:pPr algn="ctr" fontAlgn="ctr"/>
                      <a:r>
                        <a:rPr lang="en-US" sz="1100" b="0" i="0" u="none" strike="noStrike" dirty="0" smtClean="0">
                          <a:latin typeface="Arial"/>
                        </a:rPr>
                        <a:t>1,291</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8</a:t>
                      </a:r>
                    </a:p>
                  </a:txBody>
                  <a:tcPr marL="12700" marR="12700" marT="12700" marB="0" anchor="ctr"/>
                </a:tc>
                <a:tc>
                  <a:txBody>
                    <a:bodyPr/>
                    <a:lstStyle/>
                    <a:p>
                      <a:pPr algn="l" fontAlgn="ctr"/>
                      <a:r>
                        <a:rPr lang="en-US" sz="1100" b="0" i="0" u="none" strike="noStrike" dirty="0">
                          <a:latin typeface="Arial"/>
                        </a:rPr>
                        <a:t>Computer Systems Analysts</a:t>
                      </a:r>
                    </a:p>
                  </a:txBody>
                  <a:tcPr marL="12700" marR="12700" marT="12700" marB="0" anchor="ctr"/>
                </a:tc>
                <a:tc>
                  <a:txBody>
                    <a:bodyPr/>
                    <a:lstStyle/>
                    <a:p>
                      <a:pPr algn="ctr" fontAlgn="ctr"/>
                      <a:r>
                        <a:rPr lang="en-US" sz="1100" b="0" i="0" u="none" strike="noStrike" dirty="0" smtClean="0">
                          <a:latin typeface="Arial"/>
                        </a:rPr>
                        <a:t>1,871</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9</a:t>
                      </a:r>
                    </a:p>
                  </a:txBody>
                  <a:tcPr marL="12700" marR="12700" marT="12700" marB="0" anchor="ctr"/>
                </a:tc>
                <a:tc>
                  <a:txBody>
                    <a:bodyPr/>
                    <a:lstStyle/>
                    <a:p>
                      <a:pPr algn="l" fontAlgn="ctr"/>
                      <a:r>
                        <a:rPr lang="en-US" sz="1100" b="0" i="0" u="none" strike="noStrike" dirty="0">
                          <a:latin typeface="Arial"/>
                        </a:rPr>
                        <a:t>Cleaners of Vehicles and Equipment</a:t>
                      </a:r>
                    </a:p>
                  </a:txBody>
                  <a:tcPr marL="12700" marR="12700" marT="12700" marB="0" anchor="ctr"/>
                </a:tc>
                <a:tc>
                  <a:txBody>
                    <a:bodyPr/>
                    <a:lstStyle/>
                    <a:p>
                      <a:pPr algn="ctr" fontAlgn="ctr"/>
                      <a:r>
                        <a:rPr lang="en-US" sz="1100" b="0" i="0" u="none" strike="noStrike" dirty="0" smtClean="0">
                          <a:latin typeface="Arial"/>
                        </a:rPr>
                        <a:t>1,143</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10</a:t>
                      </a:r>
                    </a:p>
                  </a:txBody>
                  <a:tcPr marL="12700" marR="12700" marT="12700" marB="0" anchor="ctr"/>
                </a:tc>
                <a:tc>
                  <a:txBody>
                    <a:bodyPr/>
                    <a:lstStyle/>
                    <a:p>
                      <a:pPr algn="l" fontAlgn="ctr"/>
                      <a:r>
                        <a:rPr lang="en-US" sz="1100" b="0" i="0" u="none" strike="noStrike">
                          <a:latin typeface="Arial"/>
                        </a:rPr>
                        <a:t>Computer User Support Specialists</a:t>
                      </a:r>
                    </a:p>
                  </a:txBody>
                  <a:tcPr marL="12700" marR="12700" marT="12700" marB="0" anchor="ctr"/>
                </a:tc>
                <a:tc>
                  <a:txBody>
                    <a:bodyPr/>
                    <a:lstStyle/>
                    <a:p>
                      <a:pPr algn="ctr" fontAlgn="ctr"/>
                      <a:r>
                        <a:rPr lang="en-US" sz="1100" b="0" i="0" u="none" strike="noStrike" dirty="0" smtClean="0">
                          <a:latin typeface="Arial"/>
                        </a:rPr>
                        <a:t>1,760</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dirty="0" smtClean="0">
                          <a:latin typeface="Arial"/>
                        </a:rPr>
                        <a:t>13</a:t>
                      </a:r>
                      <a:endParaRPr lang="en-US" sz="1100" b="0" i="0" u="none" strike="noStrike" dirty="0">
                        <a:latin typeface="Arial"/>
                      </a:endParaRPr>
                    </a:p>
                  </a:txBody>
                  <a:tcPr marL="12700" marR="12700" marT="12700" marB="0" anchor="ctr"/>
                </a:tc>
                <a:tc>
                  <a:txBody>
                    <a:bodyPr/>
                    <a:lstStyle/>
                    <a:p>
                      <a:pPr algn="l" fontAlgn="b"/>
                      <a:r>
                        <a:rPr lang="en-US" sz="1100" b="0" i="0" u="none" strike="noStrike" dirty="0" smtClean="0">
                          <a:latin typeface="Arial"/>
                        </a:rPr>
                        <a:t>Pharmacy Technicians</a:t>
                      </a:r>
                      <a:r>
                        <a:rPr lang="en-US" sz="1100" b="0" i="0" u="none" strike="noStrike" baseline="0" dirty="0" smtClean="0">
                          <a:latin typeface="Arial"/>
                        </a:rPr>
                        <a:t> </a:t>
                      </a:r>
                      <a:endParaRPr lang="en-US" sz="1100" b="0" i="0" u="none" strike="noStrike" dirty="0">
                        <a:latin typeface="Arial"/>
                      </a:endParaRPr>
                    </a:p>
                  </a:txBody>
                  <a:tcPr marL="12700" marR="12700" marT="12700" marB="0" anchor="ctr"/>
                </a:tc>
                <a:tc>
                  <a:txBody>
                    <a:bodyPr/>
                    <a:lstStyle/>
                    <a:p>
                      <a:pPr algn="ctr" fontAlgn="ctr"/>
                      <a:r>
                        <a:rPr lang="en-US" sz="1100" b="0" i="0" u="none" strike="noStrike" dirty="0" smtClean="0">
                          <a:latin typeface="Arial"/>
                        </a:rPr>
                        <a:t>1,388</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dirty="0">
                          <a:latin typeface="Arial"/>
                        </a:rPr>
                        <a:t>14</a:t>
                      </a:r>
                    </a:p>
                  </a:txBody>
                  <a:tcPr marL="12700" marR="12700" marT="12700" marB="0" anchor="ctr">
                    <a:solidFill>
                      <a:srgbClr val="FFFF00"/>
                    </a:solidFill>
                  </a:tcPr>
                </a:tc>
                <a:tc>
                  <a:txBody>
                    <a:bodyPr/>
                    <a:lstStyle/>
                    <a:p>
                      <a:pPr algn="l" fontAlgn="b"/>
                      <a:r>
                        <a:rPr lang="en-US" sz="1100" b="0" i="0" u="none" strike="noStrike" dirty="0">
                          <a:latin typeface="Arial"/>
                        </a:rPr>
                        <a:t>Team Assemblers</a:t>
                      </a:r>
                    </a:p>
                  </a:txBody>
                  <a:tcPr marL="12700" marR="12700" marT="12700" marB="0" anchor="ctr">
                    <a:solidFill>
                      <a:srgbClr val="FFFF00"/>
                    </a:solidFill>
                  </a:tcPr>
                </a:tc>
                <a:tc>
                  <a:txBody>
                    <a:bodyPr/>
                    <a:lstStyle/>
                    <a:p>
                      <a:pPr algn="ctr" fontAlgn="ctr"/>
                      <a:r>
                        <a:rPr lang="en-US" sz="1100" b="0" i="0" u="none" strike="noStrike" dirty="0" smtClean="0">
                          <a:latin typeface="Arial"/>
                        </a:rPr>
                        <a:t>5,656</a:t>
                      </a:r>
                      <a:endParaRPr lang="en-US" sz="1100" b="0" i="0" u="none" strike="noStrike" dirty="0">
                        <a:latin typeface="Arial"/>
                      </a:endParaRPr>
                    </a:p>
                  </a:txBody>
                  <a:tcPr marL="12700" marR="12700" marT="12700" marB="0" anchor="ctr">
                    <a:solidFill>
                      <a:srgbClr val="FFFF00"/>
                    </a:solidFill>
                  </a:tcPr>
                </a:tc>
              </a:tr>
              <a:tr h="357223">
                <a:tc>
                  <a:txBody>
                    <a:bodyPr/>
                    <a:lstStyle/>
                    <a:p>
                      <a:pPr algn="ctr" fontAlgn="ctr"/>
                      <a:r>
                        <a:rPr lang="en-US" sz="1100" b="0" i="0" u="none" strike="noStrike">
                          <a:latin typeface="Arial"/>
                        </a:rPr>
                        <a:t>15</a:t>
                      </a:r>
                    </a:p>
                  </a:txBody>
                  <a:tcPr marL="12700" marR="12700" marT="12700" marB="0" anchor="ctr"/>
                </a:tc>
                <a:tc>
                  <a:txBody>
                    <a:bodyPr/>
                    <a:lstStyle/>
                    <a:p>
                      <a:pPr algn="l" fontAlgn="ctr"/>
                      <a:r>
                        <a:rPr lang="en-US" sz="1100" b="0" i="0" u="none" strike="noStrike">
                          <a:latin typeface="Arial"/>
                        </a:rPr>
                        <a:t>Licensed Practical and Licensed Vocational Nurses</a:t>
                      </a:r>
                    </a:p>
                  </a:txBody>
                  <a:tcPr marL="12700" marR="12700" marT="12700" marB="0" anchor="ctr"/>
                </a:tc>
                <a:tc>
                  <a:txBody>
                    <a:bodyPr/>
                    <a:lstStyle/>
                    <a:p>
                      <a:pPr algn="ctr" fontAlgn="ctr"/>
                      <a:r>
                        <a:rPr lang="en-US" sz="1100" b="0" i="0" u="none" strike="noStrike" dirty="0" smtClean="0">
                          <a:latin typeface="Arial"/>
                        </a:rPr>
                        <a:t>2,779</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dirty="0">
                          <a:latin typeface="Arial"/>
                        </a:rPr>
                        <a:t>17</a:t>
                      </a:r>
                    </a:p>
                  </a:txBody>
                  <a:tcPr marL="12700" marR="12700" marT="12700" marB="0" anchor="ctr">
                    <a:solidFill>
                      <a:srgbClr val="FFFF00"/>
                    </a:solidFill>
                  </a:tcPr>
                </a:tc>
                <a:tc>
                  <a:txBody>
                    <a:bodyPr/>
                    <a:lstStyle/>
                    <a:p>
                      <a:pPr algn="l" fontAlgn="ctr"/>
                      <a:r>
                        <a:rPr lang="en-US" sz="1100" b="0" i="0" u="none" strike="noStrike" dirty="0">
                          <a:latin typeface="Arial"/>
                        </a:rPr>
                        <a:t>Machinists</a:t>
                      </a:r>
                    </a:p>
                  </a:txBody>
                  <a:tcPr marL="12700" marR="12700" marT="12700" marB="0" anchor="ctr">
                    <a:solidFill>
                      <a:srgbClr val="FFFF00"/>
                    </a:solidFill>
                  </a:tcPr>
                </a:tc>
                <a:tc>
                  <a:txBody>
                    <a:bodyPr/>
                    <a:lstStyle/>
                    <a:p>
                      <a:pPr algn="ctr" fontAlgn="ctr"/>
                      <a:r>
                        <a:rPr lang="en-US" sz="1100" b="0" i="0" u="none" strike="noStrike" dirty="0" smtClean="0">
                          <a:latin typeface="Arial"/>
                        </a:rPr>
                        <a:t>1,264</a:t>
                      </a:r>
                      <a:endParaRPr lang="en-US" sz="1100" b="0" i="0" u="none" strike="noStrike" dirty="0">
                        <a:latin typeface="Arial"/>
                      </a:endParaRPr>
                    </a:p>
                  </a:txBody>
                  <a:tcPr marL="12700" marR="12700" marT="12700" marB="0" anchor="ctr">
                    <a:solidFill>
                      <a:srgbClr val="FFFF00"/>
                    </a:solidFill>
                  </a:tcPr>
                </a:tc>
              </a:tr>
              <a:tr h="324670">
                <a:tc>
                  <a:txBody>
                    <a:bodyPr/>
                    <a:lstStyle/>
                    <a:p>
                      <a:pPr algn="ctr" fontAlgn="ctr"/>
                      <a:r>
                        <a:rPr lang="en-US" sz="1100" b="0" i="0" u="none" strike="noStrike" dirty="0">
                          <a:latin typeface="Arial"/>
                        </a:rPr>
                        <a:t>20</a:t>
                      </a:r>
                    </a:p>
                  </a:txBody>
                  <a:tcPr marL="12700" marR="12700" marT="12700" marB="0" anchor="ctr">
                    <a:solidFill>
                      <a:srgbClr val="FFFF00"/>
                    </a:solidFill>
                  </a:tcPr>
                </a:tc>
                <a:tc>
                  <a:txBody>
                    <a:bodyPr/>
                    <a:lstStyle/>
                    <a:p>
                      <a:pPr algn="l" fontAlgn="ctr"/>
                      <a:r>
                        <a:rPr lang="en-US" sz="1100" b="0" i="0" u="none" strike="noStrike" dirty="0">
                          <a:latin typeface="Arial"/>
                        </a:rPr>
                        <a:t>Industrial Machinery Mechanics</a:t>
                      </a:r>
                    </a:p>
                  </a:txBody>
                  <a:tcPr marL="12700" marR="12700" marT="12700" marB="0" anchor="ctr">
                    <a:solidFill>
                      <a:srgbClr val="FFFF00"/>
                    </a:solidFill>
                  </a:tcPr>
                </a:tc>
                <a:tc>
                  <a:txBody>
                    <a:bodyPr/>
                    <a:lstStyle/>
                    <a:p>
                      <a:pPr algn="ctr" fontAlgn="ctr"/>
                      <a:r>
                        <a:rPr lang="en-US" sz="1100" b="0" i="0" u="none" strike="noStrike" dirty="0" smtClean="0">
                          <a:latin typeface="Arial"/>
                        </a:rPr>
                        <a:t>1,537</a:t>
                      </a:r>
                      <a:endParaRPr lang="en-US" sz="1100" b="0" i="0" u="none" strike="noStrike" dirty="0">
                        <a:latin typeface="Arial"/>
                      </a:endParaRPr>
                    </a:p>
                  </a:txBody>
                  <a:tcPr marL="12700" marR="12700" marT="12700" marB="0" anchor="ctr">
                    <a:solidFill>
                      <a:srgbClr val="FFFF00"/>
                    </a:solidFill>
                  </a:tcPr>
                </a:tc>
              </a:tr>
              <a:tr h="324670">
                <a:tc>
                  <a:txBody>
                    <a:bodyPr/>
                    <a:lstStyle/>
                    <a:p>
                      <a:pPr algn="ctr" fontAlgn="ctr"/>
                      <a:r>
                        <a:rPr lang="en-US" sz="1100" b="0" i="0" u="none" strike="noStrike">
                          <a:latin typeface="Arial"/>
                        </a:rPr>
                        <a:t>21</a:t>
                      </a:r>
                    </a:p>
                  </a:txBody>
                  <a:tcPr marL="12700" marR="12700" marT="12700" marB="0" anchor="ctr"/>
                </a:tc>
                <a:tc>
                  <a:txBody>
                    <a:bodyPr/>
                    <a:lstStyle/>
                    <a:p>
                      <a:pPr algn="l" fontAlgn="ctr"/>
                      <a:r>
                        <a:rPr lang="en-US" sz="1100" b="0" i="0" u="none" strike="noStrike" dirty="0">
                          <a:latin typeface="Arial"/>
                        </a:rPr>
                        <a:t>Registered Nurses</a:t>
                      </a:r>
                    </a:p>
                  </a:txBody>
                  <a:tcPr marL="12700" marR="12700" marT="12700" marB="0" anchor="ctr"/>
                </a:tc>
                <a:tc>
                  <a:txBody>
                    <a:bodyPr/>
                    <a:lstStyle/>
                    <a:p>
                      <a:pPr algn="ctr" fontAlgn="ctr"/>
                      <a:r>
                        <a:rPr lang="en-US" sz="1100" b="0" i="0" u="none" strike="noStrike" dirty="0" smtClean="0">
                          <a:latin typeface="Arial"/>
                        </a:rPr>
                        <a:t>6,901</a:t>
                      </a:r>
                      <a:endParaRPr lang="en-US" sz="1100" b="0" i="0" u="none" strike="noStrike" dirty="0">
                        <a:latin typeface="Arial"/>
                      </a:endParaRPr>
                    </a:p>
                  </a:txBody>
                  <a:tcPr marL="12700" marR="12700" marT="12700" marB="0" anchor="ctr"/>
                </a:tc>
              </a:tr>
            </a:tbl>
          </a:graphicData>
        </a:graphic>
      </p:graphicFrame>
      <p:graphicFrame>
        <p:nvGraphicFramePr>
          <p:cNvPr id="8" name="Content Placeholder 7"/>
          <p:cNvGraphicFramePr>
            <a:graphicFrameLocks noGrp="1"/>
          </p:cNvGraphicFramePr>
          <p:nvPr>
            <p:ph sz="half" idx="2"/>
          </p:nvPr>
        </p:nvGraphicFramePr>
        <p:xfrm>
          <a:off x="4648198" y="1155624"/>
          <a:ext cx="4344212" cy="5617052"/>
        </p:xfrm>
        <a:graphic>
          <a:graphicData uri="http://schemas.openxmlformats.org/drawingml/2006/table">
            <a:tbl>
              <a:tblPr firstRow="1" bandRow="1">
                <a:tableStyleId>{5C22544A-7EE6-4342-B048-85BDC9FD1C3A}</a:tableStyleId>
              </a:tblPr>
              <a:tblGrid>
                <a:gridCol w="431484"/>
                <a:gridCol w="3111878"/>
                <a:gridCol w="800850"/>
              </a:tblGrid>
              <a:tr h="344744">
                <a:tc>
                  <a:txBody>
                    <a:bodyPr/>
                    <a:lstStyle/>
                    <a:p>
                      <a:pPr algn="ctr" fontAlgn="ctr"/>
                      <a:r>
                        <a:rPr lang="en-US" sz="1200" b="1" i="0" u="none" strike="noStrike" dirty="0">
                          <a:solidFill>
                            <a:schemeClr val="bg1"/>
                          </a:solidFill>
                          <a:latin typeface="Arial"/>
                        </a:rPr>
                        <a:t>Rank</a:t>
                      </a:r>
                    </a:p>
                  </a:txBody>
                  <a:tcPr marL="12700" marR="12700" marT="12700" marB="0" anchor="ctr"/>
                </a:tc>
                <a:tc>
                  <a:txBody>
                    <a:bodyPr/>
                    <a:lstStyle/>
                    <a:p>
                      <a:pPr algn="ctr" fontAlgn="ctr"/>
                      <a:r>
                        <a:rPr lang="en-US" sz="1200" b="1" i="0" u="none" strike="noStrike" dirty="0">
                          <a:solidFill>
                            <a:schemeClr val="bg1"/>
                          </a:solidFill>
                          <a:latin typeface="Arial"/>
                        </a:rPr>
                        <a:t>CIP Description</a:t>
                      </a:r>
                    </a:p>
                  </a:txBody>
                  <a:tcPr marL="12700" marR="12700" marT="12700" marB="0" anchor="ctr"/>
                </a:tc>
                <a:tc>
                  <a:txBody>
                    <a:bodyPr/>
                    <a:lstStyle/>
                    <a:p>
                      <a:pPr algn="ctr" fontAlgn="b"/>
                      <a:r>
                        <a:rPr lang="en-US" sz="1200" b="1" i="0" u="none" strike="noStrike" dirty="0">
                          <a:solidFill>
                            <a:schemeClr val="bg1"/>
                          </a:solidFill>
                          <a:latin typeface="Arial"/>
                        </a:rPr>
                        <a:t>Four-Year</a:t>
                      </a:r>
                    </a:p>
                  </a:txBody>
                  <a:tcPr marL="12700" marR="12700" marT="12700" marB="0" anchor="ctr"/>
                </a:tc>
              </a:tr>
              <a:tr h="344744">
                <a:tc>
                  <a:txBody>
                    <a:bodyPr/>
                    <a:lstStyle/>
                    <a:p>
                      <a:pPr algn="ctr" fontAlgn="ctr"/>
                      <a:r>
                        <a:rPr lang="en-US" sz="1200" b="0" i="0" u="none" strike="noStrike" dirty="0">
                          <a:solidFill>
                            <a:srgbClr val="000000"/>
                          </a:solidFill>
                          <a:latin typeface="Arial"/>
                        </a:rPr>
                        <a:t>1</a:t>
                      </a:r>
                    </a:p>
                  </a:txBody>
                  <a:tcPr marL="12700" marR="12700" marT="12700" marB="0" anchor="ctr"/>
                </a:tc>
                <a:tc>
                  <a:txBody>
                    <a:bodyPr/>
                    <a:lstStyle/>
                    <a:p>
                      <a:pPr algn="l" fontAlgn="b"/>
                      <a:r>
                        <a:rPr lang="en-US" sz="1200" b="0" i="0" u="none" strike="noStrike" dirty="0">
                          <a:solidFill>
                            <a:srgbClr val="000000"/>
                          </a:solidFill>
                          <a:latin typeface="Arial"/>
                        </a:rPr>
                        <a:t>Undeclared.</a:t>
                      </a:r>
                    </a:p>
                  </a:txBody>
                  <a:tcPr marL="12700" marR="12700" marT="12700" marB="0" anchor="ctr"/>
                </a:tc>
                <a:tc>
                  <a:txBody>
                    <a:bodyPr/>
                    <a:lstStyle/>
                    <a:p>
                      <a:pPr algn="ctr" fontAlgn="b"/>
                      <a:r>
                        <a:rPr lang="en-US" sz="1200" b="0" i="0" u="none" strike="noStrike" dirty="0">
                          <a:solidFill>
                            <a:srgbClr val="000000"/>
                          </a:solidFill>
                          <a:latin typeface="Arial"/>
                        </a:rPr>
                        <a:t>14,122</a:t>
                      </a:r>
                    </a:p>
                  </a:txBody>
                  <a:tcPr marL="12700" marR="12700" marT="12700" marB="0" anchor="ctr"/>
                </a:tc>
              </a:tr>
              <a:tr h="372777">
                <a:tc>
                  <a:txBody>
                    <a:bodyPr/>
                    <a:lstStyle/>
                    <a:p>
                      <a:pPr algn="ctr" fontAlgn="ctr"/>
                      <a:r>
                        <a:rPr lang="en-US" sz="1200" b="0" i="0" u="none" strike="noStrike">
                          <a:solidFill>
                            <a:srgbClr val="000000"/>
                          </a:solidFill>
                          <a:latin typeface="Arial"/>
                        </a:rPr>
                        <a:t>2</a:t>
                      </a:r>
                    </a:p>
                  </a:txBody>
                  <a:tcPr marL="12700" marR="12700" marT="12700" marB="0" anchor="ctr"/>
                </a:tc>
                <a:tc>
                  <a:txBody>
                    <a:bodyPr/>
                    <a:lstStyle/>
                    <a:p>
                      <a:pPr algn="l" fontAlgn="b"/>
                      <a:r>
                        <a:rPr lang="en-US" sz="1200" b="0" i="0" u="none" strike="noStrike">
                          <a:solidFill>
                            <a:srgbClr val="000000"/>
                          </a:solidFill>
                          <a:latin typeface="Arial"/>
                        </a:rPr>
                        <a:t>Business Administration and Management, General.</a:t>
                      </a:r>
                    </a:p>
                  </a:txBody>
                  <a:tcPr marL="12700" marR="12700" marT="12700" marB="0" anchor="ctr"/>
                </a:tc>
                <a:tc>
                  <a:txBody>
                    <a:bodyPr/>
                    <a:lstStyle/>
                    <a:p>
                      <a:pPr algn="ctr" fontAlgn="b"/>
                      <a:r>
                        <a:rPr lang="en-US" sz="1200" b="0" i="0" u="none" strike="noStrike" dirty="0">
                          <a:solidFill>
                            <a:srgbClr val="000000"/>
                          </a:solidFill>
                          <a:latin typeface="Arial"/>
                        </a:rPr>
                        <a:t>8,026</a:t>
                      </a:r>
                    </a:p>
                  </a:txBody>
                  <a:tcPr marL="12700" marR="12700" marT="12700" marB="0" anchor="ctr"/>
                </a:tc>
              </a:tr>
              <a:tr h="344744">
                <a:tc>
                  <a:txBody>
                    <a:bodyPr/>
                    <a:lstStyle/>
                    <a:p>
                      <a:pPr algn="ctr" fontAlgn="ctr"/>
                      <a:r>
                        <a:rPr lang="en-US" sz="1200" b="0" i="0" u="none" strike="noStrike">
                          <a:solidFill>
                            <a:srgbClr val="000000"/>
                          </a:solidFill>
                          <a:latin typeface="Arial"/>
                        </a:rPr>
                        <a:t>3</a:t>
                      </a:r>
                    </a:p>
                  </a:txBody>
                  <a:tcPr marL="12700" marR="12700" marT="12700" marB="0" anchor="ctr"/>
                </a:tc>
                <a:tc>
                  <a:txBody>
                    <a:bodyPr/>
                    <a:lstStyle/>
                    <a:p>
                      <a:pPr algn="l" fontAlgn="b"/>
                      <a:r>
                        <a:rPr lang="en-US" sz="1200" b="0" i="0" u="none" strike="noStrike">
                          <a:solidFill>
                            <a:srgbClr val="000000"/>
                          </a:solidFill>
                          <a:latin typeface="Arial"/>
                        </a:rPr>
                        <a:t>Registered Nursing/Registered Nurse.</a:t>
                      </a:r>
                    </a:p>
                  </a:txBody>
                  <a:tcPr marL="12700" marR="12700" marT="12700" marB="0" anchor="ctr"/>
                </a:tc>
                <a:tc>
                  <a:txBody>
                    <a:bodyPr/>
                    <a:lstStyle/>
                    <a:p>
                      <a:pPr algn="ctr" fontAlgn="b"/>
                      <a:r>
                        <a:rPr lang="en-US" sz="1200" b="0" i="0" u="none" strike="noStrike" dirty="0">
                          <a:solidFill>
                            <a:srgbClr val="000000"/>
                          </a:solidFill>
                          <a:latin typeface="Arial"/>
                        </a:rPr>
                        <a:t>7,570</a:t>
                      </a:r>
                    </a:p>
                  </a:txBody>
                  <a:tcPr marL="12700" marR="12700" marT="12700" marB="0" anchor="ctr"/>
                </a:tc>
              </a:tr>
              <a:tr h="344744">
                <a:tc>
                  <a:txBody>
                    <a:bodyPr/>
                    <a:lstStyle/>
                    <a:p>
                      <a:pPr algn="ctr" fontAlgn="ctr"/>
                      <a:r>
                        <a:rPr lang="en-US" sz="1200" b="0" i="0" u="none" strike="noStrike">
                          <a:solidFill>
                            <a:srgbClr val="000000"/>
                          </a:solidFill>
                          <a:latin typeface="Arial"/>
                        </a:rPr>
                        <a:t>4</a:t>
                      </a:r>
                    </a:p>
                  </a:txBody>
                  <a:tcPr marL="12700" marR="12700" marT="12700" marB="0" anchor="ctr"/>
                </a:tc>
                <a:tc>
                  <a:txBody>
                    <a:bodyPr/>
                    <a:lstStyle/>
                    <a:p>
                      <a:pPr algn="l" fontAlgn="b"/>
                      <a:r>
                        <a:rPr lang="en-US" sz="1200" b="0" i="0" u="none" strike="noStrike">
                          <a:solidFill>
                            <a:srgbClr val="000000"/>
                          </a:solidFill>
                          <a:latin typeface="Arial"/>
                        </a:rPr>
                        <a:t>Biology/Biological Sciences, General.</a:t>
                      </a:r>
                    </a:p>
                  </a:txBody>
                  <a:tcPr marL="12700" marR="12700" marT="12700" marB="0" anchor="ctr"/>
                </a:tc>
                <a:tc>
                  <a:txBody>
                    <a:bodyPr/>
                    <a:lstStyle/>
                    <a:p>
                      <a:pPr algn="ctr" fontAlgn="b"/>
                      <a:r>
                        <a:rPr lang="en-US" sz="1200" b="0" i="0" u="none" strike="noStrike">
                          <a:solidFill>
                            <a:srgbClr val="000000"/>
                          </a:solidFill>
                          <a:latin typeface="Arial"/>
                        </a:rPr>
                        <a:t>5,527</a:t>
                      </a:r>
                    </a:p>
                  </a:txBody>
                  <a:tcPr marL="12700" marR="12700" marT="12700" marB="0" anchor="ctr"/>
                </a:tc>
              </a:tr>
              <a:tr h="344744">
                <a:tc>
                  <a:txBody>
                    <a:bodyPr/>
                    <a:lstStyle/>
                    <a:p>
                      <a:pPr algn="ctr" fontAlgn="ctr"/>
                      <a:r>
                        <a:rPr lang="en-US" sz="1200" b="0" i="0" u="none" strike="noStrike">
                          <a:solidFill>
                            <a:srgbClr val="000000"/>
                          </a:solidFill>
                          <a:latin typeface="Arial"/>
                        </a:rPr>
                        <a:t>5</a:t>
                      </a:r>
                    </a:p>
                  </a:txBody>
                  <a:tcPr marL="12700" marR="12700" marT="12700" marB="0" anchor="ctr"/>
                </a:tc>
                <a:tc>
                  <a:txBody>
                    <a:bodyPr/>
                    <a:lstStyle/>
                    <a:p>
                      <a:pPr algn="l" fontAlgn="b"/>
                      <a:r>
                        <a:rPr lang="en-US" sz="1200" b="0" i="0" u="none" strike="noStrike">
                          <a:solidFill>
                            <a:srgbClr val="000000"/>
                          </a:solidFill>
                          <a:latin typeface="Arial"/>
                        </a:rPr>
                        <a:t>Psychology, General.</a:t>
                      </a:r>
                    </a:p>
                  </a:txBody>
                  <a:tcPr marL="12700" marR="12700" marT="12700" marB="0" anchor="ctr"/>
                </a:tc>
                <a:tc>
                  <a:txBody>
                    <a:bodyPr/>
                    <a:lstStyle/>
                    <a:p>
                      <a:pPr algn="ctr" fontAlgn="b"/>
                      <a:r>
                        <a:rPr lang="en-US" sz="1200" b="0" i="0" u="none" strike="noStrike" dirty="0">
                          <a:solidFill>
                            <a:srgbClr val="000000"/>
                          </a:solidFill>
                          <a:latin typeface="Arial"/>
                        </a:rPr>
                        <a:t>4,757</a:t>
                      </a:r>
                    </a:p>
                  </a:txBody>
                  <a:tcPr marL="12700" marR="12700" marT="12700" marB="0" anchor="ctr"/>
                </a:tc>
              </a:tr>
              <a:tr h="344744">
                <a:tc>
                  <a:txBody>
                    <a:bodyPr/>
                    <a:lstStyle/>
                    <a:p>
                      <a:pPr algn="ctr" fontAlgn="ctr"/>
                      <a:r>
                        <a:rPr lang="en-US" sz="1200" b="0" i="0" u="none" strike="noStrike">
                          <a:solidFill>
                            <a:srgbClr val="000000"/>
                          </a:solidFill>
                          <a:latin typeface="Arial"/>
                        </a:rPr>
                        <a:t>6</a:t>
                      </a:r>
                    </a:p>
                  </a:txBody>
                  <a:tcPr marL="12700" marR="12700" marT="12700" marB="0" anchor="ctr"/>
                </a:tc>
                <a:tc>
                  <a:txBody>
                    <a:bodyPr/>
                    <a:lstStyle/>
                    <a:p>
                      <a:pPr algn="l" fontAlgn="b"/>
                      <a:r>
                        <a:rPr lang="en-US" sz="1200" b="0" i="0" u="none" strike="noStrike">
                          <a:solidFill>
                            <a:srgbClr val="000000"/>
                          </a:solidFill>
                          <a:latin typeface="Arial"/>
                        </a:rPr>
                        <a:t>Accounting.</a:t>
                      </a:r>
                    </a:p>
                  </a:txBody>
                  <a:tcPr marL="12700" marR="12700" marT="12700" marB="0" anchor="ctr"/>
                </a:tc>
                <a:tc>
                  <a:txBody>
                    <a:bodyPr/>
                    <a:lstStyle/>
                    <a:p>
                      <a:pPr algn="ctr" fontAlgn="b"/>
                      <a:r>
                        <a:rPr lang="en-US" sz="1200" b="0" i="0" u="none" strike="noStrike">
                          <a:solidFill>
                            <a:srgbClr val="000000"/>
                          </a:solidFill>
                          <a:latin typeface="Arial"/>
                        </a:rPr>
                        <a:t>4,124</a:t>
                      </a:r>
                    </a:p>
                  </a:txBody>
                  <a:tcPr marL="12700" marR="12700" marT="12700" marB="0" anchor="ctr"/>
                </a:tc>
              </a:tr>
              <a:tr h="344744">
                <a:tc>
                  <a:txBody>
                    <a:bodyPr/>
                    <a:lstStyle/>
                    <a:p>
                      <a:pPr algn="ctr" fontAlgn="ctr"/>
                      <a:r>
                        <a:rPr lang="en-US" sz="1200" b="0" i="0" u="none" strike="noStrike">
                          <a:solidFill>
                            <a:srgbClr val="000000"/>
                          </a:solidFill>
                          <a:latin typeface="Arial"/>
                        </a:rPr>
                        <a:t>7</a:t>
                      </a:r>
                    </a:p>
                  </a:txBody>
                  <a:tcPr marL="12700" marR="12700" marT="12700" marB="0" anchor="ctr"/>
                </a:tc>
                <a:tc>
                  <a:txBody>
                    <a:bodyPr/>
                    <a:lstStyle/>
                    <a:p>
                      <a:pPr algn="l" fontAlgn="b"/>
                      <a:r>
                        <a:rPr lang="en-US" sz="1200" b="0" i="0" u="none" strike="noStrike">
                          <a:solidFill>
                            <a:srgbClr val="000000"/>
                          </a:solidFill>
                          <a:latin typeface="Arial"/>
                        </a:rPr>
                        <a:t>Elementary Education and Teaching.</a:t>
                      </a:r>
                    </a:p>
                  </a:txBody>
                  <a:tcPr marL="12700" marR="12700" marT="12700" marB="0" anchor="ctr"/>
                </a:tc>
                <a:tc>
                  <a:txBody>
                    <a:bodyPr/>
                    <a:lstStyle/>
                    <a:p>
                      <a:pPr algn="ctr" fontAlgn="b"/>
                      <a:r>
                        <a:rPr lang="en-US" sz="1200" b="0" i="0" u="none" strike="noStrike" dirty="0">
                          <a:solidFill>
                            <a:srgbClr val="000000"/>
                          </a:solidFill>
                          <a:latin typeface="Arial"/>
                        </a:rPr>
                        <a:t>4,123</a:t>
                      </a:r>
                    </a:p>
                  </a:txBody>
                  <a:tcPr marL="12700" marR="12700" marT="12700" marB="0" anchor="ctr"/>
                </a:tc>
              </a:tr>
              <a:tr h="372777">
                <a:tc>
                  <a:txBody>
                    <a:bodyPr/>
                    <a:lstStyle/>
                    <a:p>
                      <a:pPr algn="ctr" fontAlgn="ctr"/>
                      <a:r>
                        <a:rPr lang="en-US" sz="1200" b="0" i="0" u="none" strike="noStrike">
                          <a:solidFill>
                            <a:srgbClr val="000000"/>
                          </a:solidFill>
                          <a:latin typeface="Arial"/>
                        </a:rPr>
                        <a:t>8</a:t>
                      </a:r>
                    </a:p>
                  </a:txBody>
                  <a:tcPr marL="12700" marR="12700" marT="12700" marB="0" anchor="ctr"/>
                </a:tc>
                <a:tc>
                  <a:txBody>
                    <a:bodyPr/>
                    <a:lstStyle/>
                    <a:p>
                      <a:pPr algn="l" fontAlgn="b"/>
                      <a:r>
                        <a:rPr lang="en-US" sz="1200" b="0" i="0" u="none" strike="noStrike">
                          <a:solidFill>
                            <a:srgbClr val="000000"/>
                          </a:solidFill>
                          <a:latin typeface="Arial"/>
                        </a:rPr>
                        <a:t>Liberal Arts and Sciences, General Studies and Humanities, Other.</a:t>
                      </a:r>
                    </a:p>
                  </a:txBody>
                  <a:tcPr marL="12700" marR="12700" marT="12700" marB="0" anchor="ctr"/>
                </a:tc>
                <a:tc>
                  <a:txBody>
                    <a:bodyPr/>
                    <a:lstStyle/>
                    <a:p>
                      <a:pPr algn="ctr" fontAlgn="b"/>
                      <a:r>
                        <a:rPr lang="en-US" sz="1200" b="0" i="0" u="none" strike="noStrike">
                          <a:solidFill>
                            <a:srgbClr val="000000"/>
                          </a:solidFill>
                          <a:latin typeface="Arial"/>
                        </a:rPr>
                        <a:t>2,958</a:t>
                      </a:r>
                    </a:p>
                  </a:txBody>
                  <a:tcPr marL="12700" marR="12700" marT="12700" marB="0" anchor="ctr"/>
                </a:tc>
              </a:tr>
              <a:tr h="344744">
                <a:tc>
                  <a:txBody>
                    <a:bodyPr/>
                    <a:lstStyle/>
                    <a:p>
                      <a:pPr algn="ctr" fontAlgn="ctr"/>
                      <a:r>
                        <a:rPr lang="en-US" sz="1200" b="0" i="0" u="none" strike="noStrike" dirty="0">
                          <a:solidFill>
                            <a:srgbClr val="000000"/>
                          </a:solidFill>
                          <a:latin typeface="Arial"/>
                        </a:rPr>
                        <a:t>9</a:t>
                      </a:r>
                    </a:p>
                  </a:txBody>
                  <a:tcPr marL="12700" marR="12700" marT="12700" marB="0" anchor="ctr">
                    <a:solidFill>
                      <a:srgbClr val="FFFF00"/>
                    </a:solidFill>
                  </a:tcPr>
                </a:tc>
                <a:tc>
                  <a:txBody>
                    <a:bodyPr/>
                    <a:lstStyle/>
                    <a:p>
                      <a:pPr algn="l" fontAlgn="b"/>
                      <a:r>
                        <a:rPr lang="en-US" sz="1200" b="0" i="0" u="none" strike="noStrike" dirty="0">
                          <a:solidFill>
                            <a:srgbClr val="000000"/>
                          </a:solidFill>
                          <a:latin typeface="Arial"/>
                        </a:rPr>
                        <a:t>Mechanical Engineering.</a:t>
                      </a:r>
                    </a:p>
                  </a:txBody>
                  <a:tcPr marL="12700" marR="12700" marT="12700" marB="0" anchor="ctr">
                    <a:solidFill>
                      <a:srgbClr val="FFFF00"/>
                    </a:solidFill>
                  </a:tcPr>
                </a:tc>
                <a:tc>
                  <a:txBody>
                    <a:bodyPr/>
                    <a:lstStyle/>
                    <a:p>
                      <a:pPr algn="ctr" fontAlgn="b"/>
                      <a:r>
                        <a:rPr lang="en-US" sz="1200" b="0" i="0" u="none" strike="noStrike" dirty="0">
                          <a:solidFill>
                            <a:srgbClr val="000000"/>
                          </a:solidFill>
                          <a:latin typeface="Arial"/>
                        </a:rPr>
                        <a:t>2,823</a:t>
                      </a:r>
                    </a:p>
                  </a:txBody>
                  <a:tcPr marL="12700" marR="12700" marT="12700" marB="0" anchor="ctr">
                    <a:solidFill>
                      <a:srgbClr val="FFFF00"/>
                    </a:solidFill>
                  </a:tcPr>
                </a:tc>
              </a:tr>
              <a:tr h="344744">
                <a:tc>
                  <a:txBody>
                    <a:bodyPr/>
                    <a:lstStyle/>
                    <a:p>
                      <a:pPr algn="ctr" fontAlgn="ctr"/>
                      <a:r>
                        <a:rPr lang="en-US" sz="1200" b="0" i="0" u="none" strike="noStrike">
                          <a:solidFill>
                            <a:srgbClr val="000000"/>
                          </a:solidFill>
                          <a:latin typeface="Arial"/>
                        </a:rPr>
                        <a:t>10</a:t>
                      </a:r>
                    </a:p>
                  </a:txBody>
                  <a:tcPr marL="12700" marR="12700" marT="12700" marB="0" anchor="ctr"/>
                </a:tc>
                <a:tc>
                  <a:txBody>
                    <a:bodyPr/>
                    <a:lstStyle/>
                    <a:p>
                      <a:pPr algn="l" fontAlgn="b"/>
                      <a:r>
                        <a:rPr lang="en-US" sz="1200" b="0" i="0" u="none" strike="noStrike">
                          <a:solidFill>
                            <a:srgbClr val="000000"/>
                          </a:solidFill>
                          <a:latin typeface="Arial"/>
                        </a:rPr>
                        <a:t>Finance, General.</a:t>
                      </a:r>
                    </a:p>
                  </a:txBody>
                  <a:tcPr marL="12700" marR="12700" marT="12700" marB="0" anchor="ctr"/>
                </a:tc>
                <a:tc>
                  <a:txBody>
                    <a:bodyPr/>
                    <a:lstStyle/>
                    <a:p>
                      <a:pPr algn="ctr" fontAlgn="b"/>
                      <a:r>
                        <a:rPr lang="en-US" sz="1200" b="0" i="0" u="none" strike="noStrike" dirty="0">
                          <a:solidFill>
                            <a:srgbClr val="000000"/>
                          </a:solidFill>
                          <a:latin typeface="Arial"/>
                        </a:rPr>
                        <a:t>2,690</a:t>
                      </a:r>
                    </a:p>
                  </a:txBody>
                  <a:tcPr marL="12700" marR="12700" marT="12700" marB="0" anchor="ctr"/>
                </a:tc>
              </a:tr>
              <a:tr h="344744">
                <a:tc>
                  <a:txBody>
                    <a:bodyPr/>
                    <a:lstStyle/>
                    <a:p>
                      <a:pPr algn="ctr" fontAlgn="ctr"/>
                      <a:r>
                        <a:rPr lang="en-US" sz="1200" b="0" i="0" u="none" strike="noStrike">
                          <a:solidFill>
                            <a:srgbClr val="000000"/>
                          </a:solidFill>
                          <a:latin typeface="Arial"/>
                        </a:rPr>
                        <a:t>11</a:t>
                      </a:r>
                    </a:p>
                  </a:txBody>
                  <a:tcPr marL="12700" marR="12700" marT="12700" marB="0" anchor="ctr"/>
                </a:tc>
                <a:tc>
                  <a:txBody>
                    <a:bodyPr/>
                    <a:lstStyle/>
                    <a:p>
                      <a:pPr algn="l" fontAlgn="b"/>
                      <a:r>
                        <a:rPr lang="en-US" sz="1200" b="0" i="0" u="none" strike="noStrike" dirty="0">
                          <a:solidFill>
                            <a:srgbClr val="000000"/>
                          </a:solidFill>
                          <a:latin typeface="Arial"/>
                        </a:rPr>
                        <a:t>Physical Education Teaching and Coaching.</a:t>
                      </a:r>
                    </a:p>
                  </a:txBody>
                  <a:tcPr marL="12700" marR="12700" marT="12700" marB="0" anchor="ctr"/>
                </a:tc>
                <a:tc>
                  <a:txBody>
                    <a:bodyPr/>
                    <a:lstStyle/>
                    <a:p>
                      <a:pPr algn="ctr" fontAlgn="b"/>
                      <a:r>
                        <a:rPr lang="en-US" sz="1200" b="0" i="0" u="none" strike="noStrike" dirty="0">
                          <a:solidFill>
                            <a:srgbClr val="000000"/>
                          </a:solidFill>
                          <a:latin typeface="Arial"/>
                        </a:rPr>
                        <a:t>2,624</a:t>
                      </a:r>
                    </a:p>
                  </a:txBody>
                  <a:tcPr marL="12700" marR="12700" marT="12700" marB="0" anchor="ctr"/>
                </a:tc>
              </a:tr>
              <a:tr h="372777">
                <a:tc>
                  <a:txBody>
                    <a:bodyPr/>
                    <a:lstStyle/>
                    <a:p>
                      <a:pPr algn="ctr" fontAlgn="ctr"/>
                      <a:r>
                        <a:rPr lang="en-US" sz="1200" b="0" i="0" u="none" strike="noStrike">
                          <a:solidFill>
                            <a:srgbClr val="000000"/>
                          </a:solidFill>
                          <a:latin typeface="Arial"/>
                        </a:rPr>
                        <a:t>12</a:t>
                      </a:r>
                    </a:p>
                  </a:txBody>
                  <a:tcPr marL="12700" marR="12700" marT="12700" marB="0" anchor="ctr"/>
                </a:tc>
                <a:tc>
                  <a:txBody>
                    <a:bodyPr/>
                    <a:lstStyle/>
                    <a:p>
                      <a:pPr algn="l" fontAlgn="b"/>
                      <a:r>
                        <a:rPr lang="en-US" sz="1200" b="0" i="0" u="none" strike="noStrike">
                          <a:solidFill>
                            <a:srgbClr val="000000"/>
                          </a:solidFill>
                          <a:latin typeface="Arial"/>
                        </a:rPr>
                        <a:t>Computer and Information Sciences, General.</a:t>
                      </a:r>
                    </a:p>
                  </a:txBody>
                  <a:tcPr marL="12700" marR="12700" marT="12700" marB="0" anchor="ctr"/>
                </a:tc>
                <a:tc>
                  <a:txBody>
                    <a:bodyPr/>
                    <a:lstStyle/>
                    <a:p>
                      <a:pPr algn="ctr" fontAlgn="b"/>
                      <a:r>
                        <a:rPr lang="en-US" sz="1200" b="0" i="0" u="none" strike="noStrike">
                          <a:solidFill>
                            <a:srgbClr val="000000"/>
                          </a:solidFill>
                          <a:latin typeface="Arial"/>
                        </a:rPr>
                        <a:t>2,484</a:t>
                      </a:r>
                    </a:p>
                  </a:txBody>
                  <a:tcPr marL="12700" marR="12700" marT="12700" marB="0" anchor="ctr"/>
                </a:tc>
              </a:tr>
              <a:tr h="344744">
                <a:tc>
                  <a:txBody>
                    <a:bodyPr/>
                    <a:lstStyle/>
                    <a:p>
                      <a:pPr algn="ctr" fontAlgn="ctr"/>
                      <a:r>
                        <a:rPr lang="en-US" sz="1200" b="0" i="0" u="none" strike="noStrike">
                          <a:solidFill>
                            <a:srgbClr val="000000"/>
                          </a:solidFill>
                          <a:latin typeface="Arial"/>
                        </a:rPr>
                        <a:t>13</a:t>
                      </a:r>
                    </a:p>
                  </a:txBody>
                  <a:tcPr marL="12700" marR="12700" marT="12700" marB="0" anchor="ctr"/>
                </a:tc>
                <a:tc>
                  <a:txBody>
                    <a:bodyPr/>
                    <a:lstStyle/>
                    <a:p>
                      <a:pPr algn="l" fontAlgn="b"/>
                      <a:r>
                        <a:rPr lang="en-US" sz="1200" b="0" i="0" u="none" strike="noStrike">
                          <a:solidFill>
                            <a:srgbClr val="000000"/>
                          </a:solidFill>
                          <a:latin typeface="Arial"/>
                        </a:rPr>
                        <a:t>Business/Commerce, General.</a:t>
                      </a:r>
                    </a:p>
                  </a:txBody>
                  <a:tcPr marL="12700" marR="12700" marT="12700" marB="0" anchor="ctr"/>
                </a:tc>
                <a:tc>
                  <a:txBody>
                    <a:bodyPr/>
                    <a:lstStyle/>
                    <a:p>
                      <a:pPr algn="ctr" fontAlgn="b"/>
                      <a:r>
                        <a:rPr lang="en-US" sz="1200" b="0" i="0" u="none" strike="noStrike" dirty="0">
                          <a:solidFill>
                            <a:srgbClr val="000000"/>
                          </a:solidFill>
                          <a:latin typeface="Arial"/>
                        </a:rPr>
                        <a:t>2,405</a:t>
                      </a:r>
                    </a:p>
                  </a:txBody>
                  <a:tcPr marL="12700" marR="12700" marT="12700" marB="0" anchor="ctr"/>
                </a:tc>
              </a:tr>
              <a:tr h="344744">
                <a:tc>
                  <a:txBody>
                    <a:bodyPr/>
                    <a:lstStyle/>
                    <a:p>
                      <a:pPr algn="ctr" fontAlgn="ctr"/>
                      <a:r>
                        <a:rPr lang="en-US" sz="1200" b="0" i="0" u="none" strike="noStrike">
                          <a:solidFill>
                            <a:srgbClr val="000000"/>
                          </a:solidFill>
                          <a:latin typeface="Arial"/>
                        </a:rPr>
                        <a:t>14</a:t>
                      </a:r>
                    </a:p>
                  </a:txBody>
                  <a:tcPr marL="12700" marR="12700" marT="12700" marB="0" anchor="ctr"/>
                </a:tc>
                <a:tc>
                  <a:txBody>
                    <a:bodyPr/>
                    <a:lstStyle/>
                    <a:p>
                      <a:pPr algn="l" fontAlgn="b"/>
                      <a:r>
                        <a:rPr lang="en-US" sz="1200" b="0" i="0" u="none" strike="noStrike">
                          <a:solidFill>
                            <a:srgbClr val="000000"/>
                          </a:solidFill>
                          <a:latin typeface="Arial"/>
                        </a:rPr>
                        <a:t>Marketing/Marketing Management, General.</a:t>
                      </a:r>
                    </a:p>
                  </a:txBody>
                  <a:tcPr marL="12700" marR="12700" marT="12700" marB="0" anchor="ctr"/>
                </a:tc>
                <a:tc>
                  <a:txBody>
                    <a:bodyPr/>
                    <a:lstStyle/>
                    <a:p>
                      <a:pPr algn="ctr" fontAlgn="b"/>
                      <a:r>
                        <a:rPr lang="en-US" sz="1200" b="0" i="0" u="none" strike="noStrike" dirty="0">
                          <a:solidFill>
                            <a:srgbClr val="000000"/>
                          </a:solidFill>
                          <a:latin typeface="Arial"/>
                        </a:rPr>
                        <a:t>2,102</a:t>
                      </a:r>
                    </a:p>
                  </a:txBody>
                  <a:tcPr marL="12700" marR="12700" marT="12700" marB="0" anchor="ctr"/>
                </a:tc>
              </a:tr>
              <a:tr h="344744">
                <a:tc>
                  <a:txBody>
                    <a:bodyPr/>
                    <a:lstStyle/>
                    <a:p>
                      <a:pPr algn="ctr" fontAlgn="ctr"/>
                      <a:r>
                        <a:rPr lang="en-US" sz="1200" b="0" i="0" u="none" strike="noStrike">
                          <a:solidFill>
                            <a:srgbClr val="000000"/>
                          </a:solidFill>
                          <a:latin typeface="Arial"/>
                        </a:rPr>
                        <a:t>15</a:t>
                      </a:r>
                    </a:p>
                  </a:txBody>
                  <a:tcPr marL="12700" marR="12700" marT="12700" marB="0" anchor="ctr"/>
                </a:tc>
                <a:tc>
                  <a:txBody>
                    <a:bodyPr/>
                    <a:lstStyle/>
                    <a:p>
                      <a:pPr algn="l" fontAlgn="b"/>
                      <a:r>
                        <a:rPr lang="en-US" sz="1200" b="0" i="0" u="none" strike="noStrike">
                          <a:solidFill>
                            <a:srgbClr val="000000"/>
                          </a:solidFill>
                          <a:latin typeface="Arial"/>
                        </a:rPr>
                        <a:t>Criminal Justice/Safety Studies.</a:t>
                      </a:r>
                    </a:p>
                  </a:txBody>
                  <a:tcPr marL="12700" marR="12700" marT="12700" marB="0" anchor="ctr"/>
                </a:tc>
                <a:tc>
                  <a:txBody>
                    <a:bodyPr/>
                    <a:lstStyle/>
                    <a:p>
                      <a:pPr algn="ctr" fontAlgn="b"/>
                      <a:r>
                        <a:rPr lang="en-US" sz="1200" b="0" i="0" u="none" strike="noStrike" dirty="0">
                          <a:solidFill>
                            <a:srgbClr val="000000"/>
                          </a:solidFill>
                          <a:latin typeface="Arial"/>
                        </a:rPr>
                        <a:t>2,100</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0996"/>
          </a:xfrm>
        </p:spPr>
        <p:txBody>
          <a:bodyPr anchor="t">
            <a:normAutofit/>
          </a:bodyPr>
          <a:lstStyle/>
          <a:p>
            <a:r>
              <a:rPr lang="en-US" sz="2400" b="1" dirty="0" smtClean="0"/>
              <a:t>Projected (2013-2023) Fastest Growing Occupations </a:t>
            </a:r>
            <a:r>
              <a:rPr lang="en-US" sz="2400" b="1" i="1" dirty="0" smtClean="0"/>
              <a:t>vs.</a:t>
            </a:r>
            <a:r>
              <a:rPr lang="en-US" sz="2400" b="1" dirty="0" smtClean="0"/>
              <a:t> Degree Choices of All Undergrads enrolled in AL </a:t>
            </a:r>
            <a:r>
              <a:rPr lang="en-US" sz="2400" b="1" i="1" dirty="0" smtClean="0"/>
              <a:t>Public 4YR Colleges </a:t>
            </a:r>
            <a:endParaRPr lang="en-US" sz="2400" b="1" i="1" dirty="0"/>
          </a:p>
        </p:txBody>
      </p:sp>
      <p:graphicFrame>
        <p:nvGraphicFramePr>
          <p:cNvPr id="5" name="Content Placeholder 4"/>
          <p:cNvGraphicFramePr>
            <a:graphicFrameLocks noGrp="1"/>
          </p:cNvGraphicFramePr>
          <p:nvPr>
            <p:ph sz="half" idx="1"/>
          </p:nvPr>
        </p:nvGraphicFramePr>
        <p:xfrm>
          <a:off x="114408" y="1155631"/>
          <a:ext cx="4381393" cy="5617049"/>
        </p:xfrm>
        <a:graphic>
          <a:graphicData uri="http://schemas.openxmlformats.org/drawingml/2006/table">
            <a:tbl>
              <a:tblPr firstRow="1" bandRow="1">
                <a:tableStyleId>{5C22544A-7EE6-4342-B048-85BDC9FD1C3A}</a:tableStyleId>
              </a:tblPr>
              <a:tblGrid>
                <a:gridCol w="480510"/>
                <a:gridCol w="2780097"/>
                <a:gridCol w="1120786"/>
              </a:tblGrid>
              <a:tr h="357223">
                <a:tc>
                  <a:txBody>
                    <a:bodyPr/>
                    <a:lstStyle/>
                    <a:p>
                      <a:pPr algn="ctr" fontAlgn="ctr"/>
                      <a:r>
                        <a:rPr lang="en-US" sz="1100" b="1" i="0" u="none" strike="noStrike" dirty="0">
                          <a:solidFill>
                            <a:srgbClr val="FFFFFF"/>
                          </a:solidFill>
                          <a:latin typeface="Arial"/>
                        </a:rPr>
                        <a:t>Rank </a:t>
                      </a:r>
                    </a:p>
                  </a:txBody>
                  <a:tcPr marL="12700" marR="12700" marT="12700" marB="0" anchor="ctr"/>
                </a:tc>
                <a:tc>
                  <a:txBody>
                    <a:bodyPr/>
                    <a:lstStyle/>
                    <a:p>
                      <a:pPr algn="ctr" fontAlgn="ctr"/>
                      <a:r>
                        <a:rPr lang="en-US" sz="1100" b="1" i="0" u="none" strike="noStrike" dirty="0" smtClean="0">
                          <a:solidFill>
                            <a:srgbClr val="FFFFFF"/>
                          </a:solidFill>
                          <a:latin typeface="Arial"/>
                        </a:rPr>
                        <a:t>Occupation</a:t>
                      </a:r>
                      <a:endParaRPr lang="en-US" sz="1100" b="1" i="0" u="none" strike="noStrike" dirty="0">
                        <a:solidFill>
                          <a:srgbClr val="FFFFFF"/>
                        </a:solidFill>
                        <a:latin typeface="Arial"/>
                      </a:endParaRPr>
                    </a:p>
                  </a:txBody>
                  <a:tcPr marL="12700" marR="12700" marT="12700" marB="0" anchor="ctr"/>
                </a:tc>
                <a:tc>
                  <a:txBody>
                    <a:bodyPr/>
                    <a:lstStyle/>
                    <a:p>
                      <a:pPr algn="ctr" fontAlgn="ctr"/>
                      <a:r>
                        <a:rPr lang="en-US" sz="1100" b="1" i="0" u="none" strike="noStrike" dirty="0">
                          <a:solidFill>
                            <a:srgbClr val="FFFFFF"/>
                          </a:solidFill>
                          <a:latin typeface="Arial"/>
                        </a:rPr>
                        <a:t>Change in Jobs (2013-2023)</a:t>
                      </a:r>
                    </a:p>
                  </a:txBody>
                  <a:tcPr marL="12700" marR="12700" marT="12700" marB="0" anchor="ctr"/>
                </a:tc>
              </a:tr>
              <a:tr h="324670">
                <a:tc>
                  <a:txBody>
                    <a:bodyPr/>
                    <a:lstStyle/>
                    <a:p>
                      <a:pPr algn="ctr" fontAlgn="ctr"/>
                      <a:r>
                        <a:rPr lang="en-US" sz="1100" b="0" i="0" u="none" strike="noStrike" dirty="0">
                          <a:latin typeface="Arial"/>
                        </a:rPr>
                        <a:t>1</a:t>
                      </a:r>
                    </a:p>
                  </a:txBody>
                  <a:tcPr marL="12700" marR="12700" marT="12700" marB="0" anchor="ctr"/>
                </a:tc>
                <a:tc>
                  <a:txBody>
                    <a:bodyPr/>
                    <a:lstStyle/>
                    <a:p>
                      <a:pPr algn="l" fontAlgn="ctr"/>
                      <a:r>
                        <a:rPr lang="en-US" sz="1100" b="0" i="0" u="none" strike="noStrike" dirty="0">
                          <a:latin typeface="Arial"/>
                        </a:rPr>
                        <a:t>Home Health Aides</a:t>
                      </a:r>
                    </a:p>
                  </a:txBody>
                  <a:tcPr marL="12700" marR="12700" marT="12700" marB="0" anchor="ctr"/>
                </a:tc>
                <a:tc>
                  <a:txBody>
                    <a:bodyPr/>
                    <a:lstStyle/>
                    <a:p>
                      <a:pPr algn="ctr" fontAlgn="ctr"/>
                      <a:r>
                        <a:rPr lang="en-US" sz="1100" b="0" i="0" u="none" strike="noStrike" dirty="0" smtClean="0">
                          <a:latin typeface="Arial"/>
                        </a:rPr>
                        <a:t>4,010</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2</a:t>
                      </a:r>
                    </a:p>
                  </a:txBody>
                  <a:tcPr marL="12700" marR="12700" marT="12700" marB="0" anchor="ctr"/>
                </a:tc>
                <a:tc>
                  <a:txBody>
                    <a:bodyPr/>
                    <a:lstStyle/>
                    <a:p>
                      <a:pPr algn="l" fontAlgn="ctr"/>
                      <a:r>
                        <a:rPr lang="en-US" sz="1100" b="0" i="0" u="none" strike="noStrike" dirty="0">
                          <a:latin typeface="Arial"/>
                        </a:rPr>
                        <a:t>Personal Care Aides</a:t>
                      </a:r>
                    </a:p>
                  </a:txBody>
                  <a:tcPr marL="12700" marR="12700" marT="12700" marB="0" anchor="ctr"/>
                </a:tc>
                <a:tc>
                  <a:txBody>
                    <a:bodyPr/>
                    <a:lstStyle/>
                    <a:p>
                      <a:pPr algn="ctr" fontAlgn="ctr"/>
                      <a:r>
                        <a:rPr lang="en-US" sz="1100" b="0" i="0" u="none" strike="noStrike" dirty="0" smtClean="0">
                          <a:latin typeface="Arial"/>
                        </a:rPr>
                        <a:t>6,162</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3</a:t>
                      </a:r>
                    </a:p>
                  </a:txBody>
                  <a:tcPr marL="12700" marR="12700" marT="12700" marB="0" anchor="ctr"/>
                </a:tc>
                <a:tc>
                  <a:txBody>
                    <a:bodyPr/>
                    <a:lstStyle/>
                    <a:p>
                      <a:pPr algn="l" fontAlgn="ctr"/>
                      <a:r>
                        <a:rPr lang="en-US" sz="1100" b="0" i="0" u="none" strike="noStrike" dirty="0">
                          <a:latin typeface="Arial"/>
                        </a:rPr>
                        <a:t>Medical Secretaries</a:t>
                      </a:r>
                    </a:p>
                  </a:txBody>
                  <a:tcPr marL="12700" marR="12700" marT="12700" marB="0" anchor="ctr"/>
                </a:tc>
                <a:tc>
                  <a:txBody>
                    <a:bodyPr/>
                    <a:lstStyle/>
                    <a:p>
                      <a:pPr algn="ctr" fontAlgn="ctr"/>
                      <a:r>
                        <a:rPr lang="en-US" sz="1100" b="0" i="0" u="none" strike="noStrike" dirty="0" smtClean="0">
                          <a:latin typeface="Arial"/>
                        </a:rPr>
                        <a:t>2,168</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dirty="0">
                          <a:latin typeface="Arial"/>
                        </a:rPr>
                        <a:t>4</a:t>
                      </a:r>
                    </a:p>
                  </a:txBody>
                  <a:tcPr marL="12700" marR="12700" marT="12700" marB="0" anchor="ctr">
                    <a:solidFill>
                      <a:srgbClr val="FF6600"/>
                    </a:solidFill>
                  </a:tcPr>
                </a:tc>
                <a:tc>
                  <a:txBody>
                    <a:bodyPr/>
                    <a:lstStyle/>
                    <a:p>
                      <a:pPr algn="l" fontAlgn="ctr"/>
                      <a:r>
                        <a:rPr lang="en-US" sz="1100" b="0" i="0" u="none" strike="noStrike" dirty="0">
                          <a:latin typeface="Arial"/>
                        </a:rPr>
                        <a:t>Software Developers, Applications</a:t>
                      </a:r>
                    </a:p>
                  </a:txBody>
                  <a:tcPr marL="12700" marR="12700" marT="12700" marB="0" anchor="ctr">
                    <a:solidFill>
                      <a:srgbClr val="FF6600"/>
                    </a:solidFill>
                  </a:tcPr>
                </a:tc>
                <a:tc>
                  <a:txBody>
                    <a:bodyPr/>
                    <a:lstStyle/>
                    <a:p>
                      <a:pPr algn="ctr" fontAlgn="ctr"/>
                      <a:r>
                        <a:rPr lang="en-US" sz="1100" b="0" i="0" u="none" strike="noStrike" dirty="0" smtClean="0">
                          <a:latin typeface="Arial"/>
                        </a:rPr>
                        <a:t>1,976</a:t>
                      </a:r>
                      <a:endParaRPr lang="en-US" sz="1100" b="0" i="0" u="none" strike="noStrike" dirty="0">
                        <a:latin typeface="Arial"/>
                      </a:endParaRPr>
                    </a:p>
                  </a:txBody>
                  <a:tcPr marL="12700" marR="12700" marT="12700" marB="0" anchor="ctr">
                    <a:solidFill>
                      <a:srgbClr val="FF6600"/>
                    </a:solidFill>
                  </a:tcPr>
                </a:tc>
              </a:tr>
              <a:tr h="357223">
                <a:tc>
                  <a:txBody>
                    <a:bodyPr/>
                    <a:lstStyle/>
                    <a:p>
                      <a:pPr algn="ctr" fontAlgn="ctr"/>
                      <a:r>
                        <a:rPr lang="en-US" sz="1100" b="0" i="0" u="none" strike="noStrike">
                          <a:latin typeface="Arial"/>
                        </a:rPr>
                        <a:t>5</a:t>
                      </a:r>
                    </a:p>
                  </a:txBody>
                  <a:tcPr marL="12700" marR="12700" marT="12700" marB="0" anchor="ctr"/>
                </a:tc>
                <a:tc>
                  <a:txBody>
                    <a:bodyPr/>
                    <a:lstStyle/>
                    <a:p>
                      <a:pPr algn="l" fontAlgn="ctr"/>
                      <a:r>
                        <a:rPr lang="en-US" sz="1100" b="0" i="0" u="none" strike="noStrike">
                          <a:latin typeface="Arial"/>
                        </a:rPr>
                        <a:t>Market Research Analysts and Marketing Specialists</a:t>
                      </a:r>
                    </a:p>
                  </a:txBody>
                  <a:tcPr marL="12700" marR="12700" marT="12700" marB="0" anchor="ctr"/>
                </a:tc>
                <a:tc>
                  <a:txBody>
                    <a:bodyPr/>
                    <a:lstStyle/>
                    <a:p>
                      <a:pPr algn="ctr" fontAlgn="ctr"/>
                      <a:r>
                        <a:rPr lang="en-US" sz="1100" b="0" i="0" u="none" strike="noStrike" dirty="0" smtClean="0">
                          <a:latin typeface="Arial"/>
                        </a:rPr>
                        <a:t>1,103</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6</a:t>
                      </a:r>
                    </a:p>
                  </a:txBody>
                  <a:tcPr marL="12700" marR="12700" marT="12700" marB="0" anchor="ctr"/>
                </a:tc>
                <a:tc>
                  <a:txBody>
                    <a:bodyPr/>
                    <a:lstStyle/>
                    <a:p>
                      <a:pPr algn="l" fontAlgn="ctr"/>
                      <a:r>
                        <a:rPr lang="en-US" sz="1100" b="0" i="0" u="none" strike="noStrike">
                          <a:latin typeface="Arial"/>
                        </a:rPr>
                        <a:t>Medical Assistants</a:t>
                      </a:r>
                    </a:p>
                  </a:txBody>
                  <a:tcPr marL="12700" marR="12700" marT="12700" marB="0" anchor="ctr"/>
                </a:tc>
                <a:tc>
                  <a:txBody>
                    <a:bodyPr/>
                    <a:lstStyle/>
                    <a:p>
                      <a:pPr algn="ctr" fontAlgn="ctr"/>
                      <a:r>
                        <a:rPr lang="en-US" sz="1100" b="0" i="0" u="none" strike="noStrike" dirty="0" smtClean="0">
                          <a:latin typeface="Arial"/>
                        </a:rPr>
                        <a:t>2,284</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dirty="0">
                          <a:latin typeface="Arial"/>
                        </a:rPr>
                        <a:t>7</a:t>
                      </a:r>
                    </a:p>
                  </a:txBody>
                  <a:tcPr marL="12700" marR="12700" marT="12700" marB="0" anchor="ctr">
                    <a:solidFill>
                      <a:srgbClr val="FF6600"/>
                    </a:solidFill>
                  </a:tcPr>
                </a:tc>
                <a:tc>
                  <a:txBody>
                    <a:bodyPr/>
                    <a:lstStyle/>
                    <a:p>
                      <a:pPr algn="l" fontAlgn="ctr"/>
                      <a:r>
                        <a:rPr lang="en-US" sz="1100" b="0" i="0" u="none" strike="noStrike" dirty="0">
                          <a:latin typeface="Arial"/>
                        </a:rPr>
                        <a:t>Software Developers, Systems Software</a:t>
                      </a:r>
                    </a:p>
                  </a:txBody>
                  <a:tcPr marL="12700" marR="12700" marT="12700" marB="0" anchor="ctr">
                    <a:solidFill>
                      <a:srgbClr val="FF6600"/>
                    </a:solidFill>
                  </a:tcPr>
                </a:tc>
                <a:tc>
                  <a:txBody>
                    <a:bodyPr/>
                    <a:lstStyle/>
                    <a:p>
                      <a:pPr algn="ctr" fontAlgn="ctr"/>
                      <a:r>
                        <a:rPr lang="en-US" sz="1100" b="0" i="0" u="none" strike="noStrike" dirty="0" smtClean="0">
                          <a:latin typeface="Arial"/>
                        </a:rPr>
                        <a:t>1,291</a:t>
                      </a:r>
                      <a:endParaRPr lang="en-US" sz="1100" b="0" i="0" u="none" strike="noStrike" dirty="0">
                        <a:latin typeface="Arial"/>
                      </a:endParaRPr>
                    </a:p>
                  </a:txBody>
                  <a:tcPr marL="12700" marR="12700" marT="12700" marB="0" anchor="ctr">
                    <a:solidFill>
                      <a:srgbClr val="FF6600"/>
                    </a:solidFill>
                  </a:tcPr>
                </a:tc>
              </a:tr>
              <a:tr h="324670">
                <a:tc>
                  <a:txBody>
                    <a:bodyPr/>
                    <a:lstStyle/>
                    <a:p>
                      <a:pPr algn="ctr" fontAlgn="ctr"/>
                      <a:r>
                        <a:rPr lang="en-US" sz="1100" b="0" i="0" u="none" strike="noStrike">
                          <a:latin typeface="Arial"/>
                        </a:rPr>
                        <a:t>8</a:t>
                      </a:r>
                    </a:p>
                  </a:txBody>
                  <a:tcPr marL="12700" marR="12700" marT="12700" marB="0" anchor="ctr">
                    <a:solidFill>
                      <a:srgbClr val="FF6600"/>
                    </a:solidFill>
                  </a:tcPr>
                </a:tc>
                <a:tc>
                  <a:txBody>
                    <a:bodyPr/>
                    <a:lstStyle/>
                    <a:p>
                      <a:pPr algn="l" fontAlgn="ctr"/>
                      <a:r>
                        <a:rPr lang="en-US" sz="1100" b="0" i="0" u="none" strike="noStrike" dirty="0">
                          <a:latin typeface="Arial"/>
                        </a:rPr>
                        <a:t>Computer Systems Analysts</a:t>
                      </a:r>
                    </a:p>
                  </a:txBody>
                  <a:tcPr marL="12700" marR="12700" marT="12700" marB="0" anchor="ctr">
                    <a:solidFill>
                      <a:srgbClr val="FF6600"/>
                    </a:solidFill>
                  </a:tcPr>
                </a:tc>
                <a:tc>
                  <a:txBody>
                    <a:bodyPr/>
                    <a:lstStyle/>
                    <a:p>
                      <a:pPr algn="ctr" fontAlgn="ctr"/>
                      <a:r>
                        <a:rPr lang="en-US" sz="1100" b="0" i="0" u="none" strike="noStrike" dirty="0" smtClean="0">
                          <a:latin typeface="Arial"/>
                        </a:rPr>
                        <a:t>1,871</a:t>
                      </a:r>
                      <a:endParaRPr lang="en-US" sz="1100" b="0" i="0" u="none" strike="noStrike" dirty="0">
                        <a:latin typeface="Arial"/>
                      </a:endParaRPr>
                    </a:p>
                  </a:txBody>
                  <a:tcPr marL="12700" marR="12700" marT="12700" marB="0" anchor="ctr">
                    <a:solidFill>
                      <a:srgbClr val="FF6600"/>
                    </a:solidFill>
                  </a:tcPr>
                </a:tc>
              </a:tr>
              <a:tr h="324670">
                <a:tc>
                  <a:txBody>
                    <a:bodyPr/>
                    <a:lstStyle/>
                    <a:p>
                      <a:pPr algn="ctr" fontAlgn="ctr"/>
                      <a:r>
                        <a:rPr lang="en-US" sz="1100" b="0" i="0" u="none" strike="noStrike">
                          <a:latin typeface="Arial"/>
                        </a:rPr>
                        <a:t>9</a:t>
                      </a:r>
                    </a:p>
                  </a:txBody>
                  <a:tcPr marL="12700" marR="12700" marT="12700" marB="0" anchor="ctr"/>
                </a:tc>
                <a:tc>
                  <a:txBody>
                    <a:bodyPr/>
                    <a:lstStyle/>
                    <a:p>
                      <a:pPr algn="l" fontAlgn="ctr"/>
                      <a:r>
                        <a:rPr lang="en-US" sz="1100" b="0" i="0" u="none" strike="noStrike" dirty="0">
                          <a:latin typeface="Arial"/>
                        </a:rPr>
                        <a:t>Cleaners of Vehicles and Equipment</a:t>
                      </a:r>
                    </a:p>
                  </a:txBody>
                  <a:tcPr marL="12700" marR="12700" marT="12700" marB="0" anchor="ctr"/>
                </a:tc>
                <a:tc>
                  <a:txBody>
                    <a:bodyPr/>
                    <a:lstStyle/>
                    <a:p>
                      <a:pPr algn="ctr" fontAlgn="ctr"/>
                      <a:r>
                        <a:rPr lang="en-US" sz="1100" b="0" i="0" u="none" strike="noStrike" dirty="0" smtClean="0">
                          <a:latin typeface="Arial"/>
                        </a:rPr>
                        <a:t>1,143</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dirty="0">
                          <a:latin typeface="Arial"/>
                        </a:rPr>
                        <a:t>10</a:t>
                      </a:r>
                    </a:p>
                  </a:txBody>
                  <a:tcPr marL="12700" marR="12700" marT="12700" marB="0" anchor="ctr">
                    <a:solidFill>
                      <a:srgbClr val="FF6600"/>
                    </a:solidFill>
                  </a:tcPr>
                </a:tc>
                <a:tc>
                  <a:txBody>
                    <a:bodyPr/>
                    <a:lstStyle/>
                    <a:p>
                      <a:pPr algn="l" fontAlgn="ctr"/>
                      <a:r>
                        <a:rPr lang="en-US" sz="1100" b="0" i="0" u="none" strike="noStrike" dirty="0">
                          <a:latin typeface="Arial"/>
                        </a:rPr>
                        <a:t>Computer User Support Specialists</a:t>
                      </a:r>
                    </a:p>
                  </a:txBody>
                  <a:tcPr marL="12700" marR="12700" marT="12700" marB="0" anchor="ctr">
                    <a:solidFill>
                      <a:srgbClr val="FF6600"/>
                    </a:solidFill>
                  </a:tcPr>
                </a:tc>
                <a:tc>
                  <a:txBody>
                    <a:bodyPr/>
                    <a:lstStyle/>
                    <a:p>
                      <a:pPr algn="ctr" fontAlgn="ctr"/>
                      <a:r>
                        <a:rPr lang="en-US" sz="1100" b="0" i="0" u="none" strike="noStrike" dirty="0" smtClean="0">
                          <a:latin typeface="Arial"/>
                        </a:rPr>
                        <a:t>1,760</a:t>
                      </a:r>
                      <a:endParaRPr lang="en-US" sz="1100" b="0" i="0" u="none" strike="noStrike" dirty="0">
                        <a:latin typeface="Arial"/>
                      </a:endParaRPr>
                    </a:p>
                  </a:txBody>
                  <a:tcPr marL="12700" marR="12700" marT="12700" marB="0" anchor="ctr">
                    <a:solidFill>
                      <a:srgbClr val="FF6600"/>
                    </a:solidFill>
                  </a:tcPr>
                </a:tc>
              </a:tr>
              <a:tr h="324670">
                <a:tc>
                  <a:txBody>
                    <a:bodyPr/>
                    <a:lstStyle/>
                    <a:p>
                      <a:pPr algn="ctr" fontAlgn="ctr"/>
                      <a:r>
                        <a:rPr lang="en-US" sz="1100" b="0" i="0" u="none" strike="noStrike" dirty="0" smtClean="0">
                          <a:latin typeface="Arial"/>
                        </a:rPr>
                        <a:t>13</a:t>
                      </a:r>
                      <a:endParaRPr lang="en-US" sz="1100" b="0" i="0" u="none" strike="noStrike" dirty="0">
                        <a:latin typeface="Arial"/>
                      </a:endParaRPr>
                    </a:p>
                  </a:txBody>
                  <a:tcPr marL="12700" marR="12700" marT="12700" marB="0" anchor="ctr"/>
                </a:tc>
                <a:tc>
                  <a:txBody>
                    <a:bodyPr/>
                    <a:lstStyle/>
                    <a:p>
                      <a:pPr algn="l" fontAlgn="b"/>
                      <a:r>
                        <a:rPr lang="en-US" sz="1100" b="0" i="0" u="none" strike="noStrike" dirty="0" smtClean="0">
                          <a:latin typeface="Arial"/>
                        </a:rPr>
                        <a:t>Pharmacy Technicians</a:t>
                      </a:r>
                      <a:r>
                        <a:rPr lang="en-US" sz="1100" b="0" i="0" u="none" strike="noStrike" baseline="0" dirty="0" smtClean="0">
                          <a:latin typeface="Arial"/>
                        </a:rPr>
                        <a:t> </a:t>
                      </a:r>
                      <a:endParaRPr lang="en-US" sz="1100" b="0" i="0" u="none" strike="noStrike" dirty="0">
                        <a:latin typeface="Arial"/>
                      </a:endParaRPr>
                    </a:p>
                  </a:txBody>
                  <a:tcPr marL="12700" marR="12700" marT="12700" marB="0" anchor="ctr"/>
                </a:tc>
                <a:tc>
                  <a:txBody>
                    <a:bodyPr/>
                    <a:lstStyle/>
                    <a:p>
                      <a:pPr algn="ctr" fontAlgn="ctr"/>
                      <a:r>
                        <a:rPr lang="en-US" sz="1100" b="0" i="0" u="none" strike="noStrike" dirty="0" smtClean="0">
                          <a:latin typeface="Arial"/>
                        </a:rPr>
                        <a:t>1,388</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dirty="0">
                          <a:latin typeface="Arial"/>
                        </a:rPr>
                        <a:t>14</a:t>
                      </a:r>
                    </a:p>
                  </a:txBody>
                  <a:tcPr marL="12700" marR="12700" marT="12700" marB="0" anchor="ctr"/>
                </a:tc>
                <a:tc>
                  <a:txBody>
                    <a:bodyPr/>
                    <a:lstStyle/>
                    <a:p>
                      <a:pPr algn="l" fontAlgn="b"/>
                      <a:r>
                        <a:rPr lang="en-US" sz="1100" b="0" i="0" u="none" strike="noStrike" dirty="0">
                          <a:latin typeface="Arial"/>
                        </a:rPr>
                        <a:t>Team Assemblers</a:t>
                      </a:r>
                    </a:p>
                  </a:txBody>
                  <a:tcPr marL="12700" marR="12700" marT="12700" marB="0" anchor="ctr"/>
                </a:tc>
                <a:tc>
                  <a:txBody>
                    <a:bodyPr/>
                    <a:lstStyle/>
                    <a:p>
                      <a:pPr algn="ctr" fontAlgn="ctr"/>
                      <a:r>
                        <a:rPr lang="en-US" sz="1100" b="0" i="0" u="none" strike="noStrike" dirty="0" smtClean="0">
                          <a:latin typeface="Arial"/>
                        </a:rPr>
                        <a:t>5,656</a:t>
                      </a:r>
                      <a:endParaRPr lang="en-US" sz="1100" b="0" i="0" u="none" strike="noStrike" dirty="0">
                        <a:latin typeface="Arial"/>
                      </a:endParaRPr>
                    </a:p>
                  </a:txBody>
                  <a:tcPr marL="12700" marR="12700" marT="12700" marB="0" anchor="ctr"/>
                </a:tc>
              </a:tr>
              <a:tr h="357223">
                <a:tc>
                  <a:txBody>
                    <a:bodyPr/>
                    <a:lstStyle/>
                    <a:p>
                      <a:pPr algn="ctr" fontAlgn="ctr"/>
                      <a:r>
                        <a:rPr lang="en-US" sz="1100" b="0" i="0" u="none" strike="noStrike">
                          <a:latin typeface="Arial"/>
                        </a:rPr>
                        <a:t>15</a:t>
                      </a:r>
                    </a:p>
                  </a:txBody>
                  <a:tcPr marL="12700" marR="12700" marT="12700" marB="0" anchor="ctr"/>
                </a:tc>
                <a:tc>
                  <a:txBody>
                    <a:bodyPr/>
                    <a:lstStyle/>
                    <a:p>
                      <a:pPr algn="l" fontAlgn="ctr"/>
                      <a:r>
                        <a:rPr lang="en-US" sz="1100" b="0" i="0" u="none" strike="noStrike">
                          <a:latin typeface="Arial"/>
                        </a:rPr>
                        <a:t>Licensed Practical and Licensed Vocational Nurses</a:t>
                      </a:r>
                    </a:p>
                  </a:txBody>
                  <a:tcPr marL="12700" marR="12700" marT="12700" marB="0" anchor="ctr"/>
                </a:tc>
                <a:tc>
                  <a:txBody>
                    <a:bodyPr/>
                    <a:lstStyle/>
                    <a:p>
                      <a:pPr algn="ctr" fontAlgn="ctr"/>
                      <a:r>
                        <a:rPr lang="en-US" sz="1100" b="0" i="0" u="none" strike="noStrike" dirty="0" smtClean="0">
                          <a:latin typeface="Arial"/>
                        </a:rPr>
                        <a:t>2,779</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17</a:t>
                      </a:r>
                    </a:p>
                  </a:txBody>
                  <a:tcPr marL="12700" marR="12700" marT="12700" marB="0" anchor="ctr"/>
                </a:tc>
                <a:tc>
                  <a:txBody>
                    <a:bodyPr/>
                    <a:lstStyle/>
                    <a:p>
                      <a:pPr algn="l" fontAlgn="ctr"/>
                      <a:r>
                        <a:rPr lang="en-US" sz="1100" b="0" i="0" u="none" strike="noStrike" dirty="0">
                          <a:latin typeface="Arial"/>
                        </a:rPr>
                        <a:t>Machinists</a:t>
                      </a:r>
                    </a:p>
                  </a:txBody>
                  <a:tcPr marL="12700" marR="12700" marT="12700" marB="0" anchor="ctr"/>
                </a:tc>
                <a:tc>
                  <a:txBody>
                    <a:bodyPr/>
                    <a:lstStyle/>
                    <a:p>
                      <a:pPr algn="ctr" fontAlgn="ctr"/>
                      <a:r>
                        <a:rPr lang="en-US" sz="1100" b="0" i="0" u="none" strike="noStrike" dirty="0" smtClean="0">
                          <a:latin typeface="Arial"/>
                        </a:rPr>
                        <a:t>1,264</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20</a:t>
                      </a:r>
                    </a:p>
                  </a:txBody>
                  <a:tcPr marL="12700" marR="12700" marT="12700" marB="0" anchor="ctr"/>
                </a:tc>
                <a:tc>
                  <a:txBody>
                    <a:bodyPr/>
                    <a:lstStyle/>
                    <a:p>
                      <a:pPr algn="l" fontAlgn="ctr"/>
                      <a:r>
                        <a:rPr lang="en-US" sz="1100" b="0" i="0" u="none" strike="noStrike">
                          <a:latin typeface="Arial"/>
                        </a:rPr>
                        <a:t>Industrial Machinery Mechanics</a:t>
                      </a:r>
                    </a:p>
                  </a:txBody>
                  <a:tcPr marL="12700" marR="12700" marT="12700" marB="0" anchor="ctr"/>
                </a:tc>
                <a:tc>
                  <a:txBody>
                    <a:bodyPr/>
                    <a:lstStyle/>
                    <a:p>
                      <a:pPr algn="ctr" fontAlgn="ctr"/>
                      <a:r>
                        <a:rPr lang="en-US" sz="1100" b="0" i="0" u="none" strike="noStrike" dirty="0" smtClean="0">
                          <a:latin typeface="Arial"/>
                        </a:rPr>
                        <a:t>1,537</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21</a:t>
                      </a:r>
                    </a:p>
                  </a:txBody>
                  <a:tcPr marL="12700" marR="12700" marT="12700" marB="0" anchor="ctr"/>
                </a:tc>
                <a:tc>
                  <a:txBody>
                    <a:bodyPr/>
                    <a:lstStyle/>
                    <a:p>
                      <a:pPr algn="l" fontAlgn="ctr"/>
                      <a:r>
                        <a:rPr lang="en-US" sz="1100" b="0" i="0" u="none" strike="noStrike" dirty="0">
                          <a:latin typeface="Arial"/>
                        </a:rPr>
                        <a:t>Registered Nurses</a:t>
                      </a:r>
                    </a:p>
                  </a:txBody>
                  <a:tcPr marL="12700" marR="12700" marT="12700" marB="0" anchor="ctr"/>
                </a:tc>
                <a:tc>
                  <a:txBody>
                    <a:bodyPr/>
                    <a:lstStyle/>
                    <a:p>
                      <a:pPr algn="ctr" fontAlgn="ctr"/>
                      <a:r>
                        <a:rPr lang="en-US" sz="1100" b="0" i="0" u="none" strike="noStrike" dirty="0" smtClean="0">
                          <a:latin typeface="Arial"/>
                        </a:rPr>
                        <a:t>6,901</a:t>
                      </a:r>
                      <a:endParaRPr lang="en-US" sz="1100" b="0" i="0" u="none" strike="noStrike" dirty="0">
                        <a:latin typeface="Arial"/>
                      </a:endParaRPr>
                    </a:p>
                  </a:txBody>
                  <a:tcPr marL="12700" marR="12700" marT="12700" marB="0" anchor="ctr"/>
                </a:tc>
              </a:tr>
            </a:tbl>
          </a:graphicData>
        </a:graphic>
      </p:graphicFrame>
      <p:graphicFrame>
        <p:nvGraphicFramePr>
          <p:cNvPr id="8" name="Content Placeholder 7"/>
          <p:cNvGraphicFramePr>
            <a:graphicFrameLocks noGrp="1"/>
          </p:cNvGraphicFramePr>
          <p:nvPr>
            <p:ph sz="half" idx="2"/>
          </p:nvPr>
        </p:nvGraphicFramePr>
        <p:xfrm>
          <a:off x="4648198" y="1155624"/>
          <a:ext cx="4344212" cy="5617052"/>
        </p:xfrm>
        <a:graphic>
          <a:graphicData uri="http://schemas.openxmlformats.org/drawingml/2006/table">
            <a:tbl>
              <a:tblPr firstRow="1" bandRow="1">
                <a:tableStyleId>{5C22544A-7EE6-4342-B048-85BDC9FD1C3A}</a:tableStyleId>
              </a:tblPr>
              <a:tblGrid>
                <a:gridCol w="431484"/>
                <a:gridCol w="3111878"/>
                <a:gridCol w="800850"/>
              </a:tblGrid>
              <a:tr h="344744">
                <a:tc>
                  <a:txBody>
                    <a:bodyPr/>
                    <a:lstStyle/>
                    <a:p>
                      <a:pPr algn="ctr" fontAlgn="ctr"/>
                      <a:r>
                        <a:rPr lang="en-US" sz="1200" b="1" i="0" u="none" strike="noStrike" dirty="0">
                          <a:solidFill>
                            <a:schemeClr val="bg1"/>
                          </a:solidFill>
                          <a:latin typeface="Arial"/>
                        </a:rPr>
                        <a:t>Rank</a:t>
                      </a:r>
                    </a:p>
                  </a:txBody>
                  <a:tcPr marL="12700" marR="12700" marT="12700" marB="0" anchor="ctr"/>
                </a:tc>
                <a:tc>
                  <a:txBody>
                    <a:bodyPr/>
                    <a:lstStyle/>
                    <a:p>
                      <a:pPr algn="ctr" fontAlgn="ctr"/>
                      <a:r>
                        <a:rPr lang="en-US" sz="1200" b="1" i="0" u="none" strike="noStrike" dirty="0">
                          <a:solidFill>
                            <a:schemeClr val="bg1"/>
                          </a:solidFill>
                          <a:latin typeface="Arial"/>
                        </a:rPr>
                        <a:t>CIP Description</a:t>
                      </a:r>
                    </a:p>
                  </a:txBody>
                  <a:tcPr marL="12700" marR="12700" marT="12700" marB="0" anchor="ctr"/>
                </a:tc>
                <a:tc>
                  <a:txBody>
                    <a:bodyPr/>
                    <a:lstStyle/>
                    <a:p>
                      <a:pPr algn="ctr" fontAlgn="b"/>
                      <a:r>
                        <a:rPr lang="en-US" sz="1200" b="1" i="0" u="none" strike="noStrike" dirty="0">
                          <a:solidFill>
                            <a:schemeClr val="bg1"/>
                          </a:solidFill>
                          <a:latin typeface="Arial"/>
                        </a:rPr>
                        <a:t>Four-Year</a:t>
                      </a:r>
                    </a:p>
                  </a:txBody>
                  <a:tcPr marL="12700" marR="12700" marT="12700" marB="0" anchor="ctr"/>
                </a:tc>
              </a:tr>
              <a:tr h="344744">
                <a:tc>
                  <a:txBody>
                    <a:bodyPr/>
                    <a:lstStyle/>
                    <a:p>
                      <a:pPr algn="ctr" fontAlgn="ctr"/>
                      <a:r>
                        <a:rPr lang="en-US" sz="1200" b="0" i="0" u="none" strike="noStrike" dirty="0">
                          <a:solidFill>
                            <a:srgbClr val="000000"/>
                          </a:solidFill>
                          <a:latin typeface="Arial"/>
                        </a:rPr>
                        <a:t>1</a:t>
                      </a:r>
                    </a:p>
                  </a:txBody>
                  <a:tcPr marL="12700" marR="12700" marT="12700" marB="0" anchor="ctr"/>
                </a:tc>
                <a:tc>
                  <a:txBody>
                    <a:bodyPr/>
                    <a:lstStyle/>
                    <a:p>
                      <a:pPr algn="l" fontAlgn="b"/>
                      <a:r>
                        <a:rPr lang="en-US" sz="1200" b="0" i="0" u="none" strike="noStrike" dirty="0">
                          <a:solidFill>
                            <a:srgbClr val="000000"/>
                          </a:solidFill>
                          <a:latin typeface="Arial"/>
                        </a:rPr>
                        <a:t>Undeclared.</a:t>
                      </a:r>
                    </a:p>
                  </a:txBody>
                  <a:tcPr marL="12700" marR="12700" marT="12700" marB="0" anchor="ctr"/>
                </a:tc>
                <a:tc>
                  <a:txBody>
                    <a:bodyPr/>
                    <a:lstStyle/>
                    <a:p>
                      <a:pPr algn="ctr" fontAlgn="b"/>
                      <a:r>
                        <a:rPr lang="en-US" sz="1200" b="0" i="0" u="none" strike="noStrike" dirty="0">
                          <a:solidFill>
                            <a:srgbClr val="000000"/>
                          </a:solidFill>
                          <a:latin typeface="Arial"/>
                        </a:rPr>
                        <a:t>14,122</a:t>
                      </a:r>
                    </a:p>
                  </a:txBody>
                  <a:tcPr marL="12700" marR="12700" marT="12700" marB="0" anchor="ctr"/>
                </a:tc>
              </a:tr>
              <a:tr h="372777">
                <a:tc>
                  <a:txBody>
                    <a:bodyPr/>
                    <a:lstStyle/>
                    <a:p>
                      <a:pPr algn="ctr" fontAlgn="ctr"/>
                      <a:r>
                        <a:rPr lang="en-US" sz="1200" b="0" i="0" u="none" strike="noStrike">
                          <a:solidFill>
                            <a:srgbClr val="000000"/>
                          </a:solidFill>
                          <a:latin typeface="Arial"/>
                        </a:rPr>
                        <a:t>2</a:t>
                      </a:r>
                    </a:p>
                  </a:txBody>
                  <a:tcPr marL="12700" marR="12700" marT="12700" marB="0" anchor="ctr"/>
                </a:tc>
                <a:tc>
                  <a:txBody>
                    <a:bodyPr/>
                    <a:lstStyle/>
                    <a:p>
                      <a:pPr algn="l" fontAlgn="b"/>
                      <a:r>
                        <a:rPr lang="en-US" sz="1200" b="0" i="0" u="none" strike="noStrike">
                          <a:solidFill>
                            <a:srgbClr val="000000"/>
                          </a:solidFill>
                          <a:latin typeface="Arial"/>
                        </a:rPr>
                        <a:t>Business Administration and Management, General.</a:t>
                      </a:r>
                    </a:p>
                  </a:txBody>
                  <a:tcPr marL="12700" marR="12700" marT="12700" marB="0" anchor="ctr"/>
                </a:tc>
                <a:tc>
                  <a:txBody>
                    <a:bodyPr/>
                    <a:lstStyle/>
                    <a:p>
                      <a:pPr algn="ctr" fontAlgn="b"/>
                      <a:r>
                        <a:rPr lang="en-US" sz="1200" b="0" i="0" u="none" strike="noStrike" dirty="0">
                          <a:solidFill>
                            <a:srgbClr val="000000"/>
                          </a:solidFill>
                          <a:latin typeface="Arial"/>
                        </a:rPr>
                        <a:t>8,026</a:t>
                      </a:r>
                    </a:p>
                  </a:txBody>
                  <a:tcPr marL="12700" marR="12700" marT="12700" marB="0" anchor="ctr"/>
                </a:tc>
              </a:tr>
              <a:tr h="344744">
                <a:tc>
                  <a:txBody>
                    <a:bodyPr/>
                    <a:lstStyle/>
                    <a:p>
                      <a:pPr algn="ctr" fontAlgn="ctr"/>
                      <a:r>
                        <a:rPr lang="en-US" sz="1200" b="0" i="0" u="none" strike="noStrike">
                          <a:solidFill>
                            <a:srgbClr val="000000"/>
                          </a:solidFill>
                          <a:latin typeface="Arial"/>
                        </a:rPr>
                        <a:t>3</a:t>
                      </a:r>
                    </a:p>
                  </a:txBody>
                  <a:tcPr marL="12700" marR="12700" marT="12700" marB="0" anchor="ctr"/>
                </a:tc>
                <a:tc>
                  <a:txBody>
                    <a:bodyPr/>
                    <a:lstStyle/>
                    <a:p>
                      <a:pPr algn="l" fontAlgn="b"/>
                      <a:r>
                        <a:rPr lang="en-US" sz="1200" b="0" i="0" u="none" strike="noStrike">
                          <a:solidFill>
                            <a:srgbClr val="000000"/>
                          </a:solidFill>
                          <a:latin typeface="Arial"/>
                        </a:rPr>
                        <a:t>Registered Nursing/Registered Nurse.</a:t>
                      </a:r>
                    </a:p>
                  </a:txBody>
                  <a:tcPr marL="12700" marR="12700" marT="12700" marB="0" anchor="ctr"/>
                </a:tc>
                <a:tc>
                  <a:txBody>
                    <a:bodyPr/>
                    <a:lstStyle/>
                    <a:p>
                      <a:pPr algn="ctr" fontAlgn="b"/>
                      <a:r>
                        <a:rPr lang="en-US" sz="1200" b="0" i="0" u="none" strike="noStrike" dirty="0">
                          <a:solidFill>
                            <a:srgbClr val="000000"/>
                          </a:solidFill>
                          <a:latin typeface="Arial"/>
                        </a:rPr>
                        <a:t>7,570</a:t>
                      </a:r>
                    </a:p>
                  </a:txBody>
                  <a:tcPr marL="12700" marR="12700" marT="12700" marB="0" anchor="ctr"/>
                </a:tc>
              </a:tr>
              <a:tr h="344744">
                <a:tc>
                  <a:txBody>
                    <a:bodyPr/>
                    <a:lstStyle/>
                    <a:p>
                      <a:pPr algn="ctr" fontAlgn="ctr"/>
                      <a:r>
                        <a:rPr lang="en-US" sz="1200" b="0" i="0" u="none" strike="noStrike">
                          <a:solidFill>
                            <a:srgbClr val="000000"/>
                          </a:solidFill>
                          <a:latin typeface="Arial"/>
                        </a:rPr>
                        <a:t>4</a:t>
                      </a:r>
                    </a:p>
                  </a:txBody>
                  <a:tcPr marL="12700" marR="12700" marT="12700" marB="0" anchor="ctr"/>
                </a:tc>
                <a:tc>
                  <a:txBody>
                    <a:bodyPr/>
                    <a:lstStyle/>
                    <a:p>
                      <a:pPr algn="l" fontAlgn="b"/>
                      <a:r>
                        <a:rPr lang="en-US" sz="1200" b="0" i="0" u="none" strike="noStrike">
                          <a:solidFill>
                            <a:srgbClr val="000000"/>
                          </a:solidFill>
                          <a:latin typeface="Arial"/>
                        </a:rPr>
                        <a:t>Biology/Biological Sciences, General.</a:t>
                      </a:r>
                    </a:p>
                  </a:txBody>
                  <a:tcPr marL="12700" marR="12700" marT="12700" marB="0" anchor="ctr"/>
                </a:tc>
                <a:tc>
                  <a:txBody>
                    <a:bodyPr/>
                    <a:lstStyle/>
                    <a:p>
                      <a:pPr algn="ctr" fontAlgn="b"/>
                      <a:r>
                        <a:rPr lang="en-US" sz="1200" b="0" i="0" u="none" strike="noStrike">
                          <a:solidFill>
                            <a:srgbClr val="000000"/>
                          </a:solidFill>
                          <a:latin typeface="Arial"/>
                        </a:rPr>
                        <a:t>5,527</a:t>
                      </a:r>
                    </a:p>
                  </a:txBody>
                  <a:tcPr marL="12700" marR="12700" marT="12700" marB="0" anchor="ctr"/>
                </a:tc>
              </a:tr>
              <a:tr h="344744">
                <a:tc>
                  <a:txBody>
                    <a:bodyPr/>
                    <a:lstStyle/>
                    <a:p>
                      <a:pPr algn="ctr" fontAlgn="ctr"/>
                      <a:r>
                        <a:rPr lang="en-US" sz="1200" b="0" i="0" u="none" strike="noStrike">
                          <a:solidFill>
                            <a:srgbClr val="000000"/>
                          </a:solidFill>
                          <a:latin typeface="Arial"/>
                        </a:rPr>
                        <a:t>5</a:t>
                      </a:r>
                    </a:p>
                  </a:txBody>
                  <a:tcPr marL="12700" marR="12700" marT="12700" marB="0" anchor="ctr"/>
                </a:tc>
                <a:tc>
                  <a:txBody>
                    <a:bodyPr/>
                    <a:lstStyle/>
                    <a:p>
                      <a:pPr algn="l" fontAlgn="b"/>
                      <a:r>
                        <a:rPr lang="en-US" sz="1200" b="0" i="0" u="none" strike="noStrike">
                          <a:solidFill>
                            <a:srgbClr val="000000"/>
                          </a:solidFill>
                          <a:latin typeface="Arial"/>
                        </a:rPr>
                        <a:t>Psychology, General.</a:t>
                      </a:r>
                    </a:p>
                  </a:txBody>
                  <a:tcPr marL="12700" marR="12700" marT="12700" marB="0" anchor="ctr"/>
                </a:tc>
                <a:tc>
                  <a:txBody>
                    <a:bodyPr/>
                    <a:lstStyle/>
                    <a:p>
                      <a:pPr algn="ctr" fontAlgn="b"/>
                      <a:r>
                        <a:rPr lang="en-US" sz="1200" b="0" i="0" u="none" strike="noStrike" dirty="0">
                          <a:solidFill>
                            <a:srgbClr val="000000"/>
                          </a:solidFill>
                          <a:latin typeface="Arial"/>
                        </a:rPr>
                        <a:t>4,757</a:t>
                      </a:r>
                    </a:p>
                  </a:txBody>
                  <a:tcPr marL="12700" marR="12700" marT="12700" marB="0" anchor="ctr"/>
                </a:tc>
              </a:tr>
              <a:tr h="344744">
                <a:tc>
                  <a:txBody>
                    <a:bodyPr/>
                    <a:lstStyle/>
                    <a:p>
                      <a:pPr algn="ctr" fontAlgn="ctr"/>
                      <a:r>
                        <a:rPr lang="en-US" sz="1200" b="0" i="0" u="none" strike="noStrike">
                          <a:solidFill>
                            <a:srgbClr val="000000"/>
                          </a:solidFill>
                          <a:latin typeface="Arial"/>
                        </a:rPr>
                        <a:t>6</a:t>
                      </a:r>
                    </a:p>
                  </a:txBody>
                  <a:tcPr marL="12700" marR="12700" marT="12700" marB="0" anchor="ctr"/>
                </a:tc>
                <a:tc>
                  <a:txBody>
                    <a:bodyPr/>
                    <a:lstStyle/>
                    <a:p>
                      <a:pPr algn="l" fontAlgn="b"/>
                      <a:r>
                        <a:rPr lang="en-US" sz="1200" b="0" i="0" u="none" strike="noStrike">
                          <a:solidFill>
                            <a:srgbClr val="000000"/>
                          </a:solidFill>
                          <a:latin typeface="Arial"/>
                        </a:rPr>
                        <a:t>Accounting.</a:t>
                      </a:r>
                    </a:p>
                  </a:txBody>
                  <a:tcPr marL="12700" marR="12700" marT="12700" marB="0" anchor="ctr"/>
                </a:tc>
                <a:tc>
                  <a:txBody>
                    <a:bodyPr/>
                    <a:lstStyle/>
                    <a:p>
                      <a:pPr algn="ctr" fontAlgn="b"/>
                      <a:r>
                        <a:rPr lang="en-US" sz="1200" b="0" i="0" u="none" strike="noStrike">
                          <a:solidFill>
                            <a:srgbClr val="000000"/>
                          </a:solidFill>
                          <a:latin typeface="Arial"/>
                        </a:rPr>
                        <a:t>4,124</a:t>
                      </a:r>
                    </a:p>
                  </a:txBody>
                  <a:tcPr marL="12700" marR="12700" marT="12700" marB="0" anchor="ctr"/>
                </a:tc>
              </a:tr>
              <a:tr h="344744">
                <a:tc>
                  <a:txBody>
                    <a:bodyPr/>
                    <a:lstStyle/>
                    <a:p>
                      <a:pPr algn="ctr" fontAlgn="ctr"/>
                      <a:r>
                        <a:rPr lang="en-US" sz="1200" b="0" i="0" u="none" strike="noStrike">
                          <a:solidFill>
                            <a:srgbClr val="000000"/>
                          </a:solidFill>
                          <a:latin typeface="Arial"/>
                        </a:rPr>
                        <a:t>7</a:t>
                      </a:r>
                    </a:p>
                  </a:txBody>
                  <a:tcPr marL="12700" marR="12700" marT="12700" marB="0" anchor="ctr"/>
                </a:tc>
                <a:tc>
                  <a:txBody>
                    <a:bodyPr/>
                    <a:lstStyle/>
                    <a:p>
                      <a:pPr algn="l" fontAlgn="b"/>
                      <a:r>
                        <a:rPr lang="en-US" sz="1200" b="0" i="0" u="none" strike="noStrike">
                          <a:solidFill>
                            <a:srgbClr val="000000"/>
                          </a:solidFill>
                          <a:latin typeface="Arial"/>
                        </a:rPr>
                        <a:t>Elementary Education and Teaching.</a:t>
                      </a:r>
                    </a:p>
                  </a:txBody>
                  <a:tcPr marL="12700" marR="12700" marT="12700" marB="0" anchor="ctr"/>
                </a:tc>
                <a:tc>
                  <a:txBody>
                    <a:bodyPr/>
                    <a:lstStyle/>
                    <a:p>
                      <a:pPr algn="ctr" fontAlgn="b"/>
                      <a:r>
                        <a:rPr lang="en-US" sz="1200" b="0" i="0" u="none" strike="noStrike" dirty="0">
                          <a:solidFill>
                            <a:srgbClr val="000000"/>
                          </a:solidFill>
                          <a:latin typeface="Arial"/>
                        </a:rPr>
                        <a:t>4,123</a:t>
                      </a:r>
                    </a:p>
                  </a:txBody>
                  <a:tcPr marL="12700" marR="12700" marT="12700" marB="0" anchor="ctr"/>
                </a:tc>
              </a:tr>
              <a:tr h="372777">
                <a:tc>
                  <a:txBody>
                    <a:bodyPr/>
                    <a:lstStyle/>
                    <a:p>
                      <a:pPr algn="ctr" fontAlgn="ctr"/>
                      <a:r>
                        <a:rPr lang="en-US" sz="1200" b="0" i="0" u="none" strike="noStrike">
                          <a:solidFill>
                            <a:srgbClr val="000000"/>
                          </a:solidFill>
                          <a:latin typeface="Arial"/>
                        </a:rPr>
                        <a:t>8</a:t>
                      </a:r>
                    </a:p>
                  </a:txBody>
                  <a:tcPr marL="12700" marR="12700" marT="12700" marB="0" anchor="ctr"/>
                </a:tc>
                <a:tc>
                  <a:txBody>
                    <a:bodyPr/>
                    <a:lstStyle/>
                    <a:p>
                      <a:pPr algn="l" fontAlgn="b"/>
                      <a:r>
                        <a:rPr lang="en-US" sz="1200" b="0" i="0" u="none" strike="noStrike">
                          <a:solidFill>
                            <a:srgbClr val="000000"/>
                          </a:solidFill>
                          <a:latin typeface="Arial"/>
                        </a:rPr>
                        <a:t>Liberal Arts and Sciences, General Studies and Humanities, Other.</a:t>
                      </a:r>
                    </a:p>
                  </a:txBody>
                  <a:tcPr marL="12700" marR="12700" marT="12700" marB="0" anchor="ctr"/>
                </a:tc>
                <a:tc>
                  <a:txBody>
                    <a:bodyPr/>
                    <a:lstStyle/>
                    <a:p>
                      <a:pPr algn="ctr" fontAlgn="b"/>
                      <a:r>
                        <a:rPr lang="en-US" sz="1200" b="0" i="0" u="none" strike="noStrike">
                          <a:solidFill>
                            <a:srgbClr val="000000"/>
                          </a:solidFill>
                          <a:latin typeface="Arial"/>
                        </a:rPr>
                        <a:t>2,958</a:t>
                      </a:r>
                    </a:p>
                  </a:txBody>
                  <a:tcPr marL="12700" marR="12700" marT="12700" marB="0" anchor="ctr"/>
                </a:tc>
              </a:tr>
              <a:tr h="344744">
                <a:tc>
                  <a:txBody>
                    <a:bodyPr/>
                    <a:lstStyle/>
                    <a:p>
                      <a:pPr algn="ctr" fontAlgn="ctr"/>
                      <a:r>
                        <a:rPr lang="en-US" sz="1200" b="0" i="0" u="none" strike="noStrike">
                          <a:solidFill>
                            <a:srgbClr val="000000"/>
                          </a:solidFill>
                          <a:latin typeface="Arial"/>
                        </a:rPr>
                        <a:t>9</a:t>
                      </a:r>
                    </a:p>
                  </a:txBody>
                  <a:tcPr marL="12700" marR="12700" marT="12700" marB="0" anchor="ctr"/>
                </a:tc>
                <a:tc>
                  <a:txBody>
                    <a:bodyPr/>
                    <a:lstStyle/>
                    <a:p>
                      <a:pPr algn="l" fontAlgn="b"/>
                      <a:r>
                        <a:rPr lang="en-US" sz="1200" b="0" i="0" u="none" strike="noStrike">
                          <a:solidFill>
                            <a:srgbClr val="000000"/>
                          </a:solidFill>
                          <a:latin typeface="Arial"/>
                        </a:rPr>
                        <a:t>Mechanical Engineering.</a:t>
                      </a:r>
                    </a:p>
                  </a:txBody>
                  <a:tcPr marL="12700" marR="12700" marT="12700" marB="0" anchor="ctr"/>
                </a:tc>
                <a:tc>
                  <a:txBody>
                    <a:bodyPr/>
                    <a:lstStyle/>
                    <a:p>
                      <a:pPr algn="ctr" fontAlgn="b"/>
                      <a:r>
                        <a:rPr lang="en-US" sz="1200" b="0" i="0" u="none" strike="noStrike" dirty="0">
                          <a:solidFill>
                            <a:srgbClr val="000000"/>
                          </a:solidFill>
                          <a:latin typeface="Arial"/>
                        </a:rPr>
                        <a:t>2,823</a:t>
                      </a:r>
                    </a:p>
                  </a:txBody>
                  <a:tcPr marL="12700" marR="12700" marT="12700" marB="0" anchor="ctr"/>
                </a:tc>
              </a:tr>
              <a:tr h="344744">
                <a:tc>
                  <a:txBody>
                    <a:bodyPr/>
                    <a:lstStyle/>
                    <a:p>
                      <a:pPr algn="ctr" fontAlgn="ctr"/>
                      <a:r>
                        <a:rPr lang="en-US" sz="1200" b="0" i="0" u="none" strike="noStrike">
                          <a:solidFill>
                            <a:srgbClr val="000000"/>
                          </a:solidFill>
                          <a:latin typeface="Arial"/>
                        </a:rPr>
                        <a:t>10</a:t>
                      </a:r>
                    </a:p>
                  </a:txBody>
                  <a:tcPr marL="12700" marR="12700" marT="12700" marB="0" anchor="ctr"/>
                </a:tc>
                <a:tc>
                  <a:txBody>
                    <a:bodyPr/>
                    <a:lstStyle/>
                    <a:p>
                      <a:pPr algn="l" fontAlgn="b"/>
                      <a:r>
                        <a:rPr lang="en-US" sz="1200" b="0" i="0" u="none" strike="noStrike">
                          <a:solidFill>
                            <a:srgbClr val="000000"/>
                          </a:solidFill>
                          <a:latin typeface="Arial"/>
                        </a:rPr>
                        <a:t>Finance, General.</a:t>
                      </a:r>
                    </a:p>
                  </a:txBody>
                  <a:tcPr marL="12700" marR="12700" marT="12700" marB="0" anchor="ctr"/>
                </a:tc>
                <a:tc>
                  <a:txBody>
                    <a:bodyPr/>
                    <a:lstStyle/>
                    <a:p>
                      <a:pPr algn="ctr" fontAlgn="b"/>
                      <a:r>
                        <a:rPr lang="en-US" sz="1200" b="0" i="0" u="none" strike="noStrike" dirty="0">
                          <a:solidFill>
                            <a:srgbClr val="000000"/>
                          </a:solidFill>
                          <a:latin typeface="Arial"/>
                        </a:rPr>
                        <a:t>2,690</a:t>
                      </a:r>
                    </a:p>
                  </a:txBody>
                  <a:tcPr marL="12700" marR="12700" marT="12700" marB="0" anchor="ctr"/>
                </a:tc>
              </a:tr>
              <a:tr h="344744">
                <a:tc>
                  <a:txBody>
                    <a:bodyPr/>
                    <a:lstStyle/>
                    <a:p>
                      <a:pPr algn="ctr" fontAlgn="ctr"/>
                      <a:r>
                        <a:rPr lang="en-US" sz="1200" b="0" i="0" u="none" strike="noStrike">
                          <a:solidFill>
                            <a:srgbClr val="000000"/>
                          </a:solidFill>
                          <a:latin typeface="Arial"/>
                        </a:rPr>
                        <a:t>11</a:t>
                      </a:r>
                    </a:p>
                  </a:txBody>
                  <a:tcPr marL="12700" marR="12700" marT="12700" marB="0" anchor="ctr"/>
                </a:tc>
                <a:tc>
                  <a:txBody>
                    <a:bodyPr/>
                    <a:lstStyle/>
                    <a:p>
                      <a:pPr algn="l" fontAlgn="b"/>
                      <a:r>
                        <a:rPr lang="en-US" sz="1200" b="0" i="0" u="none" strike="noStrike" dirty="0">
                          <a:solidFill>
                            <a:srgbClr val="000000"/>
                          </a:solidFill>
                          <a:latin typeface="Arial"/>
                        </a:rPr>
                        <a:t>Physical Education Teaching and Coaching.</a:t>
                      </a:r>
                    </a:p>
                  </a:txBody>
                  <a:tcPr marL="12700" marR="12700" marT="12700" marB="0" anchor="ctr"/>
                </a:tc>
                <a:tc>
                  <a:txBody>
                    <a:bodyPr/>
                    <a:lstStyle/>
                    <a:p>
                      <a:pPr algn="ctr" fontAlgn="b"/>
                      <a:r>
                        <a:rPr lang="en-US" sz="1200" b="0" i="0" u="none" strike="noStrike" dirty="0">
                          <a:solidFill>
                            <a:srgbClr val="000000"/>
                          </a:solidFill>
                          <a:latin typeface="Arial"/>
                        </a:rPr>
                        <a:t>2,624</a:t>
                      </a:r>
                    </a:p>
                  </a:txBody>
                  <a:tcPr marL="12700" marR="12700" marT="12700" marB="0" anchor="ctr"/>
                </a:tc>
              </a:tr>
              <a:tr h="372777">
                <a:tc>
                  <a:txBody>
                    <a:bodyPr/>
                    <a:lstStyle/>
                    <a:p>
                      <a:pPr algn="ctr" fontAlgn="ctr"/>
                      <a:r>
                        <a:rPr lang="en-US" sz="1200" b="0" i="0" u="none" strike="noStrike" dirty="0">
                          <a:solidFill>
                            <a:srgbClr val="000000"/>
                          </a:solidFill>
                          <a:latin typeface="Arial"/>
                        </a:rPr>
                        <a:t>12</a:t>
                      </a:r>
                    </a:p>
                  </a:txBody>
                  <a:tcPr marL="12700" marR="12700" marT="12700" marB="0" anchor="ctr">
                    <a:solidFill>
                      <a:srgbClr val="FF6600"/>
                    </a:solidFill>
                  </a:tcPr>
                </a:tc>
                <a:tc>
                  <a:txBody>
                    <a:bodyPr/>
                    <a:lstStyle/>
                    <a:p>
                      <a:pPr algn="l" fontAlgn="b"/>
                      <a:r>
                        <a:rPr lang="en-US" sz="1200" b="0" i="0" u="none" strike="noStrike" dirty="0">
                          <a:solidFill>
                            <a:srgbClr val="000000"/>
                          </a:solidFill>
                          <a:latin typeface="Arial"/>
                        </a:rPr>
                        <a:t>Computer and Information Sciences, General.</a:t>
                      </a:r>
                    </a:p>
                  </a:txBody>
                  <a:tcPr marL="12700" marR="12700" marT="12700" marB="0" anchor="ctr">
                    <a:solidFill>
                      <a:srgbClr val="FF6600"/>
                    </a:solidFill>
                  </a:tcPr>
                </a:tc>
                <a:tc>
                  <a:txBody>
                    <a:bodyPr/>
                    <a:lstStyle/>
                    <a:p>
                      <a:pPr algn="ctr" fontAlgn="b"/>
                      <a:r>
                        <a:rPr lang="en-US" sz="1200" b="0" i="0" u="none" strike="noStrike" dirty="0">
                          <a:solidFill>
                            <a:srgbClr val="000000"/>
                          </a:solidFill>
                          <a:latin typeface="Arial"/>
                        </a:rPr>
                        <a:t>2,484</a:t>
                      </a:r>
                    </a:p>
                  </a:txBody>
                  <a:tcPr marL="12700" marR="12700" marT="12700" marB="0" anchor="ctr">
                    <a:solidFill>
                      <a:srgbClr val="FF6600"/>
                    </a:solidFill>
                  </a:tcPr>
                </a:tc>
              </a:tr>
              <a:tr h="344744">
                <a:tc>
                  <a:txBody>
                    <a:bodyPr/>
                    <a:lstStyle/>
                    <a:p>
                      <a:pPr algn="ctr" fontAlgn="ctr"/>
                      <a:r>
                        <a:rPr lang="en-US" sz="1200" b="0" i="0" u="none" strike="noStrike">
                          <a:solidFill>
                            <a:srgbClr val="000000"/>
                          </a:solidFill>
                          <a:latin typeface="Arial"/>
                        </a:rPr>
                        <a:t>13</a:t>
                      </a:r>
                    </a:p>
                  </a:txBody>
                  <a:tcPr marL="12700" marR="12700" marT="12700" marB="0" anchor="ctr"/>
                </a:tc>
                <a:tc>
                  <a:txBody>
                    <a:bodyPr/>
                    <a:lstStyle/>
                    <a:p>
                      <a:pPr algn="l" fontAlgn="b"/>
                      <a:r>
                        <a:rPr lang="en-US" sz="1200" b="0" i="0" u="none" strike="noStrike">
                          <a:solidFill>
                            <a:srgbClr val="000000"/>
                          </a:solidFill>
                          <a:latin typeface="Arial"/>
                        </a:rPr>
                        <a:t>Business/Commerce, General.</a:t>
                      </a:r>
                    </a:p>
                  </a:txBody>
                  <a:tcPr marL="12700" marR="12700" marT="12700" marB="0" anchor="ctr"/>
                </a:tc>
                <a:tc>
                  <a:txBody>
                    <a:bodyPr/>
                    <a:lstStyle/>
                    <a:p>
                      <a:pPr algn="ctr" fontAlgn="b"/>
                      <a:r>
                        <a:rPr lang="en-US" sz="1200" b="0" i="0" u="none" strike="noStrike" dirty="0">
                          <a:solidFill>
                            <a:srgbClr val="000000"/>
                          </a:solidFill>
                          <a:latin typeface="Arial"/>
                        </a:rPr>
                        <a:t>2,405</a:t>
                      </a:r>
                    </a:p>
                  </a:txBody>
                  <a:tcPr marL="12700" marR="12700" marT="12700" marB="0" anchor="ctr"/>
                </a:tc>
              </a:tr>
              <a:tr h="344744">
                <a:tc>
                  <a:txBody>
                    <a:bodyPr/>
                    <a:lstStyle/>
                    <a:p>
                      <a:pPr algn="ctr" fontAlgn="ctr"/>
                      <a:r>
                        <a:rPr lang="en-US" sz="1200" b="0" i="0" u="none" strike="noStrike">
                          <a:solidFill>
                            <a:srgbClr val="000000"/>
                          </a:solidFill>
                          <a:latin typeface="Arial"/>
                        </a:rPr>
                        <a:t>14</a:t>
                      </a:r>
                    </a:p>
                  </a:txBody>
                  <a:tcPr marL="12700" marR="12700" marT="12700" marB="0" anchor="ctr"/>
                </a:tc>
                <a:tc>
                  <a:txBody>
                    <a:bodyPr/>
                    <a:lstStyle/>
                    <a:p>
                      <a:pPr algn="l" fontAlgn="b"/>
                      <a:r>
                        <a:rPr lang="en-US" sz="1200" b="0" i="0" u="none" strike="noStrike">
                          <a:solidFill>
                            <a:srgbClr val="000000"/>
                          </a:solidFill>
                          <a:latin typeface="Arial"/>
                        </a:rPr>
                        <a:t>Marketing/Marketing Management, General.</a:t>
                      </a:r>
                    </a:p>
                  </a:txBody>
                  <a:tcPr marL="12700" marR="12700" marT="12700" marB="0" anchor="ctr"/>
                </a:tc>
                <a:tc>
                  <a:txBody>
                    <a:bodyPr/>
                    <a:lstStyle/>
                    <a:p>
                      <a:pPr algn="ctr" fontAlgn="b"/>
                      <a:r>
                        <a:rPr lang="en-US" sz="1200" b="0" i="0" u="none" strike="noStrike" dirty="0">
                          <a:solidFill>
                            <a:srgbClr val="000000"/>
                          </a:solidFill>
                          <a:latin typeface="Arial"/>
                        </a:rPr>
                        <a:t>2,102</a:t>
                      </a:r>
                    </a:p>
                  </a:txBody>
                  <a:tcPr marL="12700" marR="12700" marT="12700" marB="0" anchor="ctr"/>
                </a:tc>
              </a:tr>
              <a:tr h="344744">
                <a:tc>
                  <a:txBody>
                    <a:bodyPr/>
                    <a:lstStyle/>
                    <a:p>
                      <a:pPr algn="ctr" fontAlgn="ctr"/>
                      <a:r>
                        <a:rPr lang="en-US" sz="1200" b="0" i="0" u="none" strike="noStrike">
                          <a:solidFill>
                            <a:srgbClr val="000000"/>
                          </a:solidFill>
                          <a:latin typeface="Arial"/>
                        </a:rPr>
                        <a:t>15</a:t>
                      </a:r>
                    </a:p>
                  </a:txBody>
                  <a:tcPr marL="12700" marR="12700" marT="12700" marB="0" anchor="ctr"/>
                </a:tc>
                <a:tc>
                  <a:txBody>
                    <a:bodyPr/>
                    <a:lstStyle/>
                    <a:p>
                      <a:pPr algn="l" fontAlgn="b"/>
                      <a:r>
                        <a:rPr lang="en-US" sz="1200" b="0" i="0" u="none" strike="noStrike">
                          <a:solidFill>
                            <a:srgbClr val="000000"/>
                          </a:solidFill>
                          <a:latin typeface="Arial"/>
                        </a:rPr>
                        <a:t>Criminal Justice/Safety Studies.</a:t>
                      </a:r>
                    </a:p>
                  </a:txBody>
                  <a:tcPr marL="12700" marR="12700" marT="12700" marB="0" anchor="ctr"/>
                </a:tc>
                <a:tc>
                  <a:txBody>
                    <a:bodyPr/>
                    <a:lstStyle/>
                    <a:p>
                      <a:pPr algn="ctr" fontAlgn="b"/>
                      <a:r>
                        <a:rPr lang="en-US" sz="1200" b="0" i="0" u="none" strike="noStrike" dirty="0">
                          <a:solidFill>
                            <a:srgbClr val="000000"/>
                          </a:solidFill>
                          <a:latin typeface="Arial"/>
                        </a:rPr>
                        <a:t>2,100</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0996"/>
          </a:xfrm>
        </p:spPr>
        <p:txBody>
          <a:bodyPr anchor="t">
            <a:normAutofit/>
          </a:bodyPr>
          <a:lstStyle/>
          <a:p>
            <a:r>
              <a:rPr lang="en-US" sz="2400" b="1" dirty="0" smtClean="0"/>
              <a:t>Projected (2013-2023) Fastest Growing Occupations </a:t>
            </a:r>
            <a:r>
              <a:rPr lang="en-US" sz="2400" b="1" i="1" dirty="0" smtClean="0"/>
              <a:t>vs.</a:t>
            </a:r>
            <a:r>
              <a:rPr lang="en-US" sz="2400" b="1" dirty="0" smtClean="0"/>
              <a:t> Degree Choices of All Undergrads enrolled in AL </a:t>
            </a:r>
            <a:r>
              <a:rPr lang="en-US" sz="2400" b="1" i="1" dirty="0" smtClean="0"/>
              <a:t>Public 4YR Colleges </a:t>
            </a:r>
            <a:endParaRPr lang="en-US" sz="2400" b="1" i="1" dirty="0"/>
          </a:p>
        </p:txBody>
      </p:sp>
      <p:graphicFrame>
        <p:nvGraphicFramePr>
          <p:cNvPr id="5" name="Content Placeholder 4"/>
          <p:cNvGraphicFramePr>
            <a:graphicFrameLocks noGrp="1"/>
          </p:cNvGraphicFramePr>
          <p:nvPr>
            <p:ph sz="half" idx="1"/>
          </p:nvPr>
        </p:nvGraphicFramePr>
        <p:xfrm>
          <a:off x="114408" y="1155631"/>
          <a:ext cx="4381393" cy="5617049"/>
        </p:xfrm>
        <a:graphic>
          <a:graphicData uri="http://schemas.openxmlformats.org/drawingml/2006/table">
            <a:tbl>
              <a:tblPr firstRow="1" bandRow="1">
                <a:tableStyleId>{5C22544A-7EE6-4342-B048-85BDC9FD1C3A}</a:tableStyleId>
              </a:tblPr>
              <a:tblGrid>
                <a:gridCol w="480510"/>
                <a:gridCol w="2780097"/>
                <a:gridCol w="1120786"/>
              </a:tblGrid>
              <a:tr h="357223">
                <a:tc>
                  <a:txBody>
                    <a:bodyPr/>
                    <a:lstStyle/>
                    <a:p>
                      <a:pPr algn="ctr" fontAlgn="ctr"/>
                      <a:r>
                        <a:rPr lang="en-US" sz="1100" b="1" i="0" u="none" strike="noStrike" dirty="0">
                          <a:solidFill>
                            <a:srgbClr val="FFFFFF"/>
                          </a:solidFill>
                          <a:latin typeface="Arial"/>
                        </a:rPr>
                        <a:t>Rank </a:t>
                      </a:r>
                    </a:p>
                  </a:txBody>
                  <a:tcPr marL="12700" marR="12700" marT="12700" marB="0" anchor="ctr"/>
                </a:tc>
                <a:tc>
                  <a:txBody>
                    <a:bodyPr/>
                    <a:lstStyle/>
                    <a:p>
                      <a:pPr algn="ctr" fontAlgn="ctr"/>
                      <a:r>
                        <a:rPr lang="en-US" sz="1100" b="1" i="0" u="none" strike="noStrike" dirty="0" smtClean="0">
                          <a:solidFill>
                            <a:srgbClr val="FFFFFF"/>
                          </a:solidFill>
                          <a:latin typeface="Arial"/>
                        </a:rPr>
                        <a:t>Occupation</a:t>
                      </a:r>
                      <a:endParaRPr lang="en-US" sz="1100" b="1" i="0" u="none" strike="noStrike" dirty="0">
                        <a:solidFill>
                          <a:srgbClr val="FFFFFF"/>
                        </a:solidFill>
                        <a:latin typeface="Arial"/>
                      </a:endParaRPr>
                    </a:p>
                  </a:txBody>
                  <a:tcPr marL="12700" marR="12700" marT="12700" marB="0" anchor="ctr"/>
                </a:tc>
                <a:tc>
                  <a:txBody>
                    <a:bodyPr/>
                    <a:lstStyle/>
                    <a:p>
                      <a:pPr algn="ctr" fontAlgn="ctr"/>
                      <a:r>
                        <a:rPr lang="en-US" sz="1100" b="1" i="0" u="none" strike="noStrike" dirty="0">
                          <a:solidFill>
                            <a:srgbClr val="FFFFFF"/>
                          </a:solidFill>
                          <a:latin typeface="Arial"/>
                        </a:rPr>
                        <a:t>Change in Jobs (2013-2023)</a:t>
                      </a:r>
                    </a:p>
                  </a:txBody>
                  <a:tcPr marL="12700" marR="12700" marT="12700" marB="0" anchor="ctr"/>
                </a:tc>
              </a:tr>
              <a:tr h="324670">
                <a:tc>
                  <a:txBody>
                    <a:bodyPr/>
                    <a:lstStyle/>
                    <a:p>
                      <a:pPr algn="ctr" fontAlgn="ctr"/>
                      <a:r>
                        <a:rPr lang="en-US" sz="1100" b="0" i="0" u="none" strike="noStrike" dirty="0">
                          <a:latin typeface="Arial"/>
                        </a:rPr>
                        <a:t>1</a:t>
                      </a:r>
                    </a:p>
                  </a:txBody>
                  <a:tcPr marL="12700" marR="12700" marT="12700" marB="0" anchor="ctr">
                    <a:solidFill>
                      <a:srgbClr val="FFFF00"/>
                    </a:solidFill>
                  </a:tcPr>
                </a:tc>
                <a:tc>
                  <a:txBody>
                    <a:bodyPr/>
                    <a:lstStyle/>
                    <a:p>
                      <a:pPr algn="l" fontAlgn="ctr"/>
                      <a:r>
                        <a:rPr lang="en-US" sz="1100" b="0" i="0" u="none" strike="noStrike" dirty="0">
                          <a:latin typeface="Arial"/>
                        </a:rPr>
                        <a:t>Home Health Aides</a:t>
                      </a:r>
                    </a:p>
                  </a:txBody>
                  <a:tcPr marL="12700" marR="12700" marT="12700" marB="0" anchor="ctr">
                    <a:solidFill>
                      <a:srgbClr val="FFFF00"/>
                    </a:solidFill>
                  </a:tcPr>
                </a:tc>
                <a:tc>
                  <a:txBody>
                    <a:bodyPr/>
                    <a:lstStyle/>
                    <a:p>
                      <a:pPr algn="ctr" fontAlgn="ctr"/>
                      <a:r>
                        <a:rPr lang="en-US" sz="1100" b="0" i="0" u="none" strike="noStrike" dirty="0" smtClean="0">
                          <a:latin typeface="Arial"/>
                        </a:rPr>
                        <a:t>4,010</a:t>
                      </a:r>
                      <a:endParaRPr lang="en-US" sz="1100" b="0" i="0" u="none" strike="noStrike" dirty="0">
                        <a:latin typeface="Arial"/>
                      </a:endParaRPr>
                    </a:p>
                  </a:txBody>
                  <a:tcPr marL="12700" marR="12700" marT="12700" marB="0" anchor="ctr">
                    <a:solidFill>
                      <a:srgbClr val="FFFF00"/>
                    </a:solidFill>
                  </a:tcPr>
                </a:tc>
              </a:tr>
              <a:tr h="324670">
                <a:tc>
                  <a:txBody>
                    <a:bodyPr/>
                    <a:lstStyle/>
                    <a:p>
                      <a:pPr algn="ctr" fontAlgn="ctr"/>
                      <a:r>
                        <a:rPr lang="en-US" sz="1100" b="0" i="0" u="none" strike="noStrike">
                          <a:latin typeface="Arial"/>
                        </a:rPr>
                        <a:t>2</a:t>
                      </a:r>
                    </a:p>
                  </a:txBody>
                  <a:tcPr marL="12700" marR="12700" marT="12700" marB="0" anchor="ctr">
                    <a:solidFill>
                      <a:srgbClr val="FFFF00"/>
                    </a:solidFill>
                  </a:tcPr>
                </a:tc>
                <a:tc>
                  <a:txBody>
                    <a:bodyPr/>
                    <a:lstStyle/>
                    <a:p>
                      <a:pPr algn="l" fontAlgn="ctr"/>
                      <a:r>
                        <a:rPr lang="en-US" sz="1100" b="0" i="0" u="none" strike="noStrike" dirty="0">
                          <a:latin typeface="Arial"/>
                        </a:rPr>
                        <a:t>Personal Care Aides</a:t>
                      </a:r>
                    </a:p>
                  </a:txBody>
                  <a:tcPr marL="12700" marR="12700" marT="12700" marB="0" anchor="ctr">
                    <a:solidFill>
                      <a:srgbClr val="FFFF00"/>
                    </a:solidFill>
                  </a:tcPr>
                </a:tc>
                <a:tc>
                  <a:txBody>
                    <a:bodyPr/>
                    <a:lstStyle/>
                    <a:p>
                      <a:pPr algn="ctr" fontAlgn="ctr"/>
                      <a:r>
                        <a:rPr lang="en-US" sz="1100" b="0" i="0" u="none" strike="noStrike" dirty="0" smtClean="0">
                          <a:latin typeface="Arial"/>
                        </a:rPr>
                        <a:t>6,162</a:t>
                      </a:r>
                      <a:endParaRPr lang="en-US" sz="1100" b="0" i="0" u="none" strike="noStrike" dirty="0">
                        <a:latin typeface="Arial"/>
                      </a:endParaRPr>
                    </a:p>
                  </a:txBody>
                  <a:tcPr marL="12700" marR="12700" marT="12700" marB="0" anchor="ctr">
                    <a:solidFill>
                      <a:srgbClr val="FFFF00"/>
                    </a:solidFill>
                  </a:tcPr>
                </a:tc>
              </a:tr>
              <a:tr h="324670">
                <a:tc>
                  <a:txBody>
                    <a:bodyPr/>
                    <a:lstStyle/>
                    <a:p>
                      <a:pPr algn="ctr" fontAlgn="ctr"/>
                      <a:r>
                        <a:rPr lang="en-US" sz="1100" b="0" i="0" u="none" strike="noStrike">
                          <a:latin typeface="Arial"/>
                        </a:rPr>
                        <a:t>3</a:t>
                      </a:r>
                    </a:p>
                  </a:txBody>
                  <a:tcPr marL="12700" marR="12700" marT="12700" marB="0" anchor="ctr">
                    <a:solidFill>
                      <a:srgbClr val="FFFF00"/>
                    </a:solidFill>
                  </a:tcPr>
                </a:tc>
                <a:tc>
                  <a:txBody>
                    <a:bodyPr/>
                    <a:lstStyle/>
                    <a:p>
                      <a:pPr algn="l" fontAlgn="ctr"/>
                      <a:r>
                        <a:rPr lang="en-US" sz="1100" b="0" i="0" u="none" strike="noStrike" dirty="0">
                          <a:latin typeface="Arial"/>
                        </a:rPr>
                        <a:t>Medical Secretaries</a:t>
                      </a:r>
                    </a:p>
                  </a:txBody>
                  <a:tcPr marL="12700" marR="12700" marT="12700" marB="0" anchor="ctr">
                    <a:solidFill>
                      <a:srgbClr val="FFFF00"/>
                    </a:solidFill>
                  </a:tcPr>
                </a:tc>
                <a:tc>
                  <a:txBody>
                    <a:bodyPr/>
                    <a:lstStyle/>
                    <a:p>
                      <a:pPr algn="ctr" fontAlgn="ctr"/>
                      <a:r>
                        <a:rPr lang="en-US" sz="1100" b="0" i="0" u="none" strike="noStrike" dirty="0" smtClean="0">
                          <a:latin typeface="Arial"/>
                        </a:rPr>
                        <a:t>2,168</a:t>
                      </a:r>
                      <a:endParaRPr lang="en-US" sz="1100" b="0" i="0" u="none" strike="noStrike" dirty="0">
                        <a:latin typeface="Arial"/>
                      </a:endParaRPr>
                    </a:p>
                  </a:txBody>
                  <a:tcPr marL="12700" marR="12700" marT="12700" marB="0" anchor="ctr">
                    <a:solidFill>
                      <a:srgbClr val="FFFF00"/>
                    </a:solidFill>
                  </a:tcPr>
                </a:tc>
              </a:tr>
              <a:tr h="324670">
                <a:tc>
                  <a:txBody>
                    <a:bodyPr/>
                    <a:lstStyle/>
                    <a:p>
                      <a:pPr algn="ctr" fontAlgn="ctr"/>
                      <a:r>
                        <a:rPr lang="en-US" sz="1100" b="0" i="0" u="none" strike="noStrike">
                          <a:latin typeface="Arial"/>
                        </a:rPr>
                        <a:t>4</a:t>
                      </a:r>
                    </a:p>
                  </a:txBody>
                  <a:tcPr marL="12700" marR="12700" marT="12700" marB="0" anchor="ctr"/>
                </a:tc>
                <a:tc>
                  <a:txBody>
                    <a:bodyPr/>
                    <a:lstStyle/>
                    <a:p>
                      <a:pPr algn="l" fontAlgn="ctr"/>
                      <a:r>
                        <a:rPr lang="en-US" sz="1100" b="0" i="0" u="none" strike="noStrike">
                          <a:latin typeface="Arial"/>
                        </a:rPr>
                        <a:t>Software Developers, Applications</a:t>
                      </a:r>
                    </a:p>
                  </a:txBody>
                  <a:tcPr marL="12700" marR="12700" marT="12700" marB="0" anchor="ctr"/>
                </a:tc>
                <a:tc>
                  <a:txBody>
                    <a:bodyPr/>
                    <a:lstStyle/>
                    <a:p>
                      <a:pPr algn="ctr" fontAlgn="ctr"/>
                      <a:r>
                        <a:rPr lang="en-US" sz="1100" b="0" i="0" u="none" strike="noStrike" dirty="0" smtClean="0">
                          <a:latin typeface="Arial"/>
                        </a:rPr>
                        <a:t>1,976</a:t>
                      </a:r>
                      <a:endParaRPr lang="en-US" sz="1100" b="0" i="0" u="none" strike="noStrike" dirty="0">
                        <a:latin typeface="Arial"/>
                      </a:endParaRPr>
                    </a:p>
                  </a:txBody>
                  <a:tcPr marL="12700" marR="12700" marT="12700" marB="0" anchor="ctr"/>
                </a:tc>
              </a:tr>
              <a:tr h="357223">
                <a:tc>
                  <a:txBody>
                    <a:bodyPr/>
                    <a:lstStyle/>
                    <a:p>
                      <a:pPr algn="ctr" fontAlgn="ctr"/>
                      <a:r>
                        <a:rPr lang="en-US" sz="1100" b="0" i="0" u="none" strike="noStrike">
                          <a:latin typeface="Arial"/>
                        </a:rPr>
                        <a:t>5</a:t>
                      </a:r>
                    </a:p>
                  </a:txBody>
                  <a:tcPr marL="12700" marR="12700" marT="12700" marB="0" anchor="ctr"/>
                </a:tc>
                <a:tc>
                  <a:txBody>
                    <a:bodyPr/>
                    <a:lstStyle/>
                    <a:p>
                      <a:pPr algn="l" fontAlgn="ctr"/>
                      <a:r>
                        <a:rPr lang="en-US" sz="1100" b="0" i="0" u="none" strike="noStrike">
                          <a:latin typeface="Arial"/>
                        </a:rPr>
                        <a:t>Market Research Analysts and Marketing Specialists</a:t>
                      </a:r>
                    </a:p>
                  </a:txBody>
                  <a:tcPr marL="12700" marR="12700" marT="12700" marB="0" anchor="ctr"/>
                </a:tc>
                <a:tc>
                  <a:txBody>
                    <a:bodyPr/>
                    <a:lstStyle/>
                    <a:p>
                      <a:pPr algn="ctr" fontAlgn="ctr"/>
                      <a:r>
                        <a:rPr lang="en-US" sz="1100" b="0" i="0" u="none" strike="noStrike" dirty="0" smtClean="0">
                          <a:latin typeface="Arial"/>
                        </a:rPr>
                        <a:t>1,103</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dirty="0">
                          <a:latin typeface="Arial"/>
                        </a:rPr>
                        <a:t>6</a:t>
                      </a:r>
                    </a:p>
                  </a:txBody>
                  <a:tcPr marL="12700" marR="12700" marT="12700" marB="0" anchor="ctr">
                    <a:solidFill>
                      <a:srgbClr val="FFFF00"/>
                    </a:solidFill>
                  </a:tcPr>
                </a:tc>
                <a:tc>
                  <a:txBody>
                    <a:bodyPr/>
                    <a:lstStyle/>
                    <a:p>
                      <a:pPr algn="l" fontAlgn="ctr"/>
                      <a:r>
                        <a:rPr lang="en-US" sz="1100" b="0" i="0" u="none" strike="noStrike" dirty="0">
                          <a:latin typeface="Arial"/>
                        </a:rPr>
                        <a:t>Medical Assistants</a:t>
                      </a:r>
                    </a:p>
                  </a:txBody>
                  <a:tcPr marL="12700" marR="12700" marT="12700" marB="0" anchor="ctr">
                    <a:solidFill>
                      <a:srgbClr val="FFFF00"/>
                    </a:solidFill>
                  </a:tcPr>
                </a:tc>
                <a:tc>
                  <a:txBody>
                    <a:bodyPr/>
                    <a:lstStyle/>
                    <a:p>
                      <a:pPr algn="ctr" fontAlgn="ctr"/>
                      <a:r>
                        <a:rPr lang="en-US" sz="1100" b="0" i="0" u="none" strike="noStrike" dirty="0" smtClean="0">
                          <a:latin typeface="Arial"/>
                        </a:rPr>
                        <a:t>2,284</a:t>
                      </a:r>
                      <a:endParaRPr lang="en-US" sz="1100" b="0" i="0" u="none" strike="noStrike" dirty="0">
                        <a:latin typeface="Arial"/>
                      </a:endParaRPr>
                    </a:p>
                  </a:txBody>
                  <a:tcPr marL="12700" marR="12700" marT="12700" marB="0" anchor="ctr">
                    <a:solidFill>
                      <a:srgbClr val="FFFF00"/>
                    </a:solidFill>
                  </a:tcPr>
                </a:tc>
              </a:tr>
              <a:tr h="324670">
                <a:tc>
                  <a:txBody>
                    <a:bodyPr/>
                    <a:lstStyle/>
                    <a:p>
                      <a:pPr algn="ctr" fontAlgn="ctr"/>
                      <a:r>
                        <a:rPr lang="en-US" sz="1100" b="0" i="0" u="none" strike="noStrike">
                          <a:latin typeface="Arial"/>
                        </a:rPr>
                        <a:t>7</a:t>
                      </a:r>
                    </a:p>
                  </a:txBody>
                  <a:tcPr marL="12700" marR="12700" marT="12700" marB="0" anchor="ctr"/>
                </a:tc>
                <a:tc>
                  <a:txBody>
                    <a:bodyPr/>
                    <a:lstStyle/>
                    <a:p>
                      <a:pPr algn="l" fontAlgn="ctr"/>
                      <a:r>
                        <a:rPr lang="en-US" sz="1100" b="0" i="0" u="none" strike="noStrike" dirty="0">
                          <a:latin typeface="Arial"/>
                        </a:rPr>
                        <a:t>Software Developers, Systems Software</a:t>
                      </a:r>
                    </a:p>
                  </a:txBody>
                  <a:tcPr marL="12700" marR="12700" marT="12700" marB="0" anchor="ctr"/>
                </a:tc>
                <a:tc>
                  <a:txBody>
                    <a:bodyPr/>
                    <a:lstStyle/>
                    <a:p>
                      <a:pPr algn="ctr" fontAlgn="ctr"/>
                      <a:r>
                        <a:rPr lang="en-US" sz="1100" b="0" i="0" u="none" strike="noStrike" dirty="0" smtClean="0">
                          <a:latin typeface="Arial"/>
                        </a:rPr>
                        <a:t>1,291</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8</a:t>
                      </a:r>
                    </a:p>
                  </a:txBody>
                  <a:tcPr marL="12700" marR="12700" marT="12700" marB="0" anchor="ctr"/>
                </a:tc>
                <a:tc>
                  <a:txBody>
                    <a:bodyPr/>
                    <a:lstStyle/>
                    <a:p>
                      <a:pPr algn="l" fontAlgn="ctr"/>
                      <a:r>
                        <a:rPr lang="en-US" sz="1100" b="0" i="0" u="none" strike="noStrike" dirty="0">
                          <a:latin typeface="Arial"/>
                        </a:rPr>
                        <a:t>Computer Systems Analysts</a:t>
                      </a:r>
                    </a:p>
                  </a:txBody>
                  <a:tcPr marL="12700" marR="12700" marT="12700" marB="0" anchor="ctr"/>
                </a:tc>
                <a:tc>
                  <a:txBody>
                    <a:bodyPr/>
                    <a:lstStyle/>
                    <a:p>
                      <a:pPr algn="ctr" fontAlgn="ctr"/>
                      <a:r>
                        <a:rPr lang="en-US" sz="1100" b="0" i="0" u="none" strike="noStrike" dirty="0" smtClean="0">
                          <a:latin typeface="Arial"/>
                        </a:rPr>
                        <a:t>1,871</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9</a:t>
                      </a:r>
                    </a:p>
                  </a:txBody>
                  <a:tcPr marL="12700" marR="12700" marT="12700" marB="0" anchor="ctr"/>
                </a:tc>
                <a:tc>
                  <a:txBody>
                    <a:bodyPr/>
                    <a:lstStyle/>
                    <a:p>
                      <a:pPr algn="l" fontAlgn="ctr"/>
                      <a:r>
                        <a:rPr lang="en-US" sz="1100" b="0" i="0" u="none" strike="noStrike" dirty="0">
                          <a:latin typeface="Arial"/>
                        </a:rPr>
                        <a:t>Cleaners of Vehicles and Equipment</a:t>
                      </a:r>
                    </a:p>
                  </a:txBody>
                  <a:tcPr marL="12700" marR="12700" marT="12700" marB="0" anchor="ctr"/>
                </a:tc>
                <a:tc>
                  <a:txBody>
                    <a:bodyPr/>
                    <a:lstStyle/>
                    <a:p>
                      <a:pPr algn="ctr" fontAlgn="ctr"/>
                      <a:r>
                        <a:rPr lang="en-US" sz="1100" b="0" i="0" u="none" strike="noStrike" dirty="0" smtClean="0">
                          <a:latin typeface="Arial"/>
                        </a:rPr>
                        <a:t>1,143</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10</a:t>
                      </a:r>
                    </a:p>
                  </a:txBody>
                  <a:tcPr marL="12700" marR="12700" marT="12700" marB="0" anchor="ctr"/>
                </a:tc>
                <a:tc>
                  <a:txBody>
                    <a:bodyPr/>
                    <a:lstStyle/>
                    <a:p>
                      <a:pPr algn="l" fontAlgn="ctr"/>
                      <a:r>
                        <a:rPr lang="en-US" sz="1100" b="0" i="0" u="none" strike="noStrike">
                          <a:latin typeface="Arial"/>
                        </a:rPr>
                        <a:t>Computer User Support Specialists</a:t>
                      </a:r>
                    </a:p>
                  </a:txBody>
                  <a:tcPr marL="12700" marR="12700" marT="12700" marB="0" anchor="ctr"/>
                </a:tc>
                <a:tc>
                  <a:txBody>
                    <a:bodyPr/>
                    <a:lstStyle/>
                    <a:p>
                      <a:pPr algn="ctr" fontAlgn="ctr"/>
                      <a:r>
                        <a:rPr lang="en-US" sz="1100" b="0" i="0" u="none" strike="noStrike" dirty="0" smtClean="0">
                          <a:latin typeface="Arial"/>
                        </a:rPr>
                        <a:t>1,760</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dirty="0" smtClean="0">
                          <a:latin typeface="Arial"/>
                        </a:rPr>
                        <a:t>13</a:t>
                      </a:r>
                      <a:endParaRPr lang="en-US" sz="1100" b="0" i="0" u="none" strike="noStrike" dirty="0">
                        <a:latin typeface="Arial"/>
                      </a:endParaRPr>
                    </a:p>
                  </a:txBody>
                  <a:tcPr marL="12700" marR="12700" marT="12700" marB="0" anchor="ctr">
                    <a:solidFill>
                      <a:srgbClr val="FFFF00"/>
                    </a:solidFill>
                  </a:tcPr>
                </a:tc>
                <a:tc>
                  <a:txBody>
                    <a:bodyPr/>
                    <a:lstStyle/>
                    <a:p>
                      <a:pPr algn="l" fontAlgn="b"/>
                      <a:r>
                        <a:rPr lang="en-US" sz="1100" b="0" i="0" u="none" strike="noStrike" dirty="0" smtClean="0">
                          <a:latin typeface="Arial"/>
                        </a:rPr>
                        <a:t>Pharmacy Technicians</a:t>
                      </a:r>
                      <a:r>
                        <a:rPr lang="en-US" sz="1100" b="0" i="0" u="none" strike="noStrike" baseline="0" dirty="0" smtClean="0">
                          <a:latin typeface="Arial"/>
                        </a:rPr>
                        <a:t> </a:t>
                      </a:r>
                      <a:endParaRPr lang="en-US" sz="1100" b="0" i="0" u="none" strike="noStrike" dirty="0">
                        <a:latin typeface="Arial"/>
                      </a:endParaRPr>
                    </a:p>
                  </a:txBody>
                  <a:tcPr marL="12700" marR="12700" marT="12700" marB="0" anchor="ctr">
                    <a:solidFill>
                      <a:srgbClr val="FFFF00"/>
                    </a:solidFill>
                  </a:tcPr>
                </a:tc>
                <a:tc>
                  <a:txBody>
                    <a:bodyPr/>
                    <a:lstStyle/>
                    <a:p>
                      <a:pPr algn="ctr" fontAlgn="ctr"/>
                      <a:r>
                        <a:rPr lang="en-US" sz="1100" b="0" i="0" u="none" strike="noStrike" dirty="0" smtClean="0">
                          <a:latin typeface="Arial"/>
                        </a:rPr>
                        <a:t>1,388</a:t>
                      </a:r>
                      <a:endParaRPr lang="en-US" sz="1100" b="0" i="0" u="none" strike="noStrike" dirty="0">
                        <a:latin typeface="Arial"/>
                      </a:endParaRPr>
                    </a:p>
                  </a:txBody>
                  <a:tcPr marL="12700" marR="12700" marT="12700" marB="0" anchor="ctr">
                    <a:solidFill>
                      <a:srgbClr val="FFFF00"/>
                    </a:solidFill>
                  </a:tcPr>
                </a:tc>
              </a:tr>
              <a:tr h="324670">
                <a:tc>
                  <a:txBody>
                    <a:bodyPr/>
                    <a:lstStyle/>
                    <a:p>
                      <a:pPr algn="ctr" fontAlgn="ctr"/>
                      <a:r>
                        <a:rPr lang="en-US" sz="1100" b="0" i="0" u="none" strike="noStrike" dirty="0">
                          <a:latin typeface="Arial"/>
                        </a:rPr>
                        <a:t>14</a:t>
                      </a:r>
                    </a:p>
                  </a:txBody>
                  <a:tcPr marL="12700" marR="12700" marT="12700" marB="0" anchor="ctr"/>
                </a:tc>
                <a:tc>
                  <a:txBody>
                    <a:bodyPr/>
                    <a:lstStyle/>
                    <a:p>
                      <a:pPr algn="l" fontAlgn="b"/>
                      <a:r>
                        <a:rPr lang="en-US" sz="1100" b="0" i="0" u="none" strike="noStrike" dirty="0">
                          <a:latin typeface="Arial"/>
                        </a:rPr>
                        <a:t>Team Assemblers</a:t>
                      </a:r>
                    </a:p>
                  </a:txBody>
                  <a:tcPr marL="12700" marR="12700" marT="12700" marB="0" anchor="ctr"/>
                </a:tc>
                <a:tc>
                  <a:txBody>
                    <a:bodyPr/>
                    <a:lstStyle/>
                    <a:p>
                      <a:pPr algn="ctr" fontAlgn="ctr"/>
                      <a:r>
                        <a:rPr lang="en-US" sz="1100" b="0" i="0" u="none" strike="noStrike" dirty="0" smtClean="0">
                          <a:latin typeface="Arial"/>
                        </a:rPr>
                        <a:t>5,656</a:t>
                      </a:r>
                      <a:endParaRPr lang="en-US" sz="1100" b="0" i="0" u="none" strike="noStrike" dirty="0">
                        <a:latin typeface="Arial"/>
                      </a:endParaRPr>
                    </a:p>
                  </a:txBody>
                  <a:tcPr marL="12700" marR="12700" marT="12700" marB="0" anchor="ctr"/>
                </a:tc>
              </a:tr>
              <a:tr h="357223">
                <a:tc>
                  <a:txBody>
                    <a:bodyPr/>
                    <a:lstStyle/>
                    <a:p>
                      <a:pPr algn="ctr" fontAlgn="ctr"/>
                      <a:r>
                        <a:rPr lang="en-US" sz="1100" b="0" i="0" u="none" strike="noStrike" dirty="0">
                          <a:latin typeface="Arial"/>
                        </a:rPr>
                        <a:t>15</a:t>
                      </a:r>
                    </a:p>
                  </a:txBody>
                  <a:tcPr marL="12700" marR="12700" marT="12700" marB="0" anchor="ctr">
                    <a:solidFill>
                      <a:srgbClr val="FFFF00"/>
                    </a:solidFill>
                  </a:tcPr>
                </a:tc>
                <a:tc>
                  <a:txBody>
                    <a:bodyPr/>
                    <a:lstStyle/>
                    <a:p>
                      <a:pPr algn="l" fontAlgn="ctr"/>
                      <a:r>
                        <a:rPr lang="en-US" sz="1100" b="0" i="0" u="none" strike="noStrike" dirty="0">
                          <a:latin typeface="Arial"/>
                        </a:rPr>
                        <a:t>Licensed Practical and Licensed Vocational Nurses</a:t>
                      </a:r>
                    </a:p>
                  </a:txBody>
                  <a:tcPr marL="12700" marR="12700" marT="12700" marB="0" anchor="ctr">
                    <a:solidFill>
                      <a:srgbClr val="FFFF00"/>
                    </a:solidFill>
                  </a:tcPr>
                </a:tc>
                <a:tc>
                  <a:txBody>
                    <a:bodyPr/>
                    <a:lstStyle/>
                    <a:p>
                      <a:pPr algn="ctr" fontAlgn="ctr"/>
                      <a:r>
                        <a:rPr lang="en-US" sz="1100" b="0" i="0" u="none" strike="noStrike" dirty="0" smtClean="0">
                          <a:latin typeface="Arial"/>
                        </a:rPr>
                        <a:t>2,779</a:t>
                      </a:r>
                      <a:endParaRPr lang="en-US" sz="1100" b="0" i="0" u="none" strike="noStrike" dirty="0">
                        <a:latin typeface="Arial"/>
                      </a:endParaRPr>
                    </a:p>
                  </a:txBody>
                  <a:tcPr marL="12700" marR="12700" marT="12700" marB="0" anchor="ctr">
                    <a:solidFill>
                      <a:srgbClr val="FFFF00"/>
                    </a:solidFill>
                  </a:tcPr>
                </a:tc>
              </a:tr>
              <a:tr h="324670">
                <a:tc>
                  <a:txBody>
                    <a:bodyPr/>
                    <a:lstStyle/>
                    <a:p>
                      <a:pPr algn="ctr" fontAlgn="ctr"/>
                      <a:r>
                        <a:rPr lang="en-US" sz="1100" b="0" i="0" u="none" strike="noStrike">
                          <a:latin typeface="Arial"/>
                        </a:rPr>
                        <a:t>17</a:t>
                      </a:r>
                    </a:p>
                  </a:txBody>
                  <a:tcPr marL="12700" marR="12700" marT="12700" marB="0" anchor="ctr"/>
                </a:tc>
                <a:tc>
                  <a:txBody>
                    <a:bodyPr/>
                    <a:lstStyle/>
                    <a:p>
                      <a:pPr algn="l" fontAlgn="ctr"/>
                      <a:r>
                        <a:rPr lang="en-US" sz="1100" b="0" i="0" u="none" strike="noStrike" dirty="0">
                          <a:latin typeface="Arial"/>
                        </a:rPr>
                        <a:t>Machinists</a:t>
                      </a:r>
                    </a:p>
                  </a:txBody>
                  <a:tcPr marL="12700" marR="12700" marT="12700" marB="0" anchor="ctr"/>
                </a:tc>
                <a:tc>
                  <a:txBody>
                    <a:bodyPr/>
                    <a:lstStyle/>
                    <a:p>
                      <a:pPr algn="ctr" fontAlgn="ctr"/>
                      <a:r>
                        <a:rPr lang="en-US" sz="1100" b="0" i="0" u="none" strike="noStrike" dirty="0" smtClean="0">
                          <a:latin typeface="Arial"/>
                        </a:rPr>
                        <a:t>1,264</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a:latin typeface="Arial"/>
                        </a:rPr>
                        <a:t>20</a:t>
                      </a:r>
                    </a:p>
                  </a:txBody>
                  <a:tcPr marL="12700" marR="12700" marT="12700" marB="0" anchor="ctr"/>
                </a:tc>
                <a:tc>
                  <a:txBody>
                    <a:bodyPr/>
                    <a:lstStyle/>
                    <a:p>
                      <a:pPr algn="l" fontAlgn="ctr"/>
                      <a:r>
                        <a:rPr lang="en-US" sz="1100" b="0" i="0" u="none" strike="noStrike">
                          <a:latin typeface="Arial"/>
                        </a:rPr>
                        <a:t>Industrial Machinery Mechanics</a:t>
                      </a:r>
                    </a:p>
                  </a:txBody>
                  <a:tcPr marL="12700" marR="12700" marT="12700" marB="0" anchor="ctr"/>
                </a:tc>
                <a:tc>
                  <a:txBody>
                    <a:bodyPr/>
                    <a:lstStyle/>
                    <a:p>
                      <a:pPr algn="ctr" fontAlgn="ctr"/>
                      <a:r>
                        <a:rPr lang="en-US" sz="1100" b="0" i="0" u="none" strike="noStrike" dirty="0" smtClean="0">
                          <a:latin typeface="Arial"/>
                        </a:rPr>
                        <a:t>1,537</a:t>
                      </a:r>
                      <a:endParaRPr lang="en-US" sz="1100" b="0" i="0" u="none" strike="noStrike" dirty="0">
                        <a:latin typeface="Arial"/>
                      </a:endParaRPr>
                    </a:p>
                  </a:txBody>
                  <a:tcPr marL="12700" marR="12700" marT="12700" marB="0" anchor="ctr"/>
                </a:tc>
              </a:tr>
              <a:tr h="324670">
                <a:tc>
                  <a:txBody>
                    <a:bodyPr/>
                    <a:lstStyle/>
                    <a:p>
                      <a:pPr algn="ctr" fontAlgn="ctr"/>
                      <a:r>
                        <a:rPr lang="en-US" sz="1100" b="0" i="0" u="none" strike="noStrike" dirty="0">
                          <a:latin typeface="Arial"/>
                        </a:rPr>
                        <a:t>21</a:t>
                      </a:r>
                    </a:p>
                  </a:txBody>
                  <a:tcPr marL="12700" marR="12700" marT="12700" marB="0" anchor="ctr">
                    <a:solidFill>
                      <a:srgbClr val="FFFF00"/>
                    </a:solidFill>
                  </a:tcPr>
                </a:tc>
                <a:tc>
                  <a:txBody>
                    <a:bodyPr/>
                    <a:lstStyle/>
                    <a:p>
                      <a:pPr algn="l" fontAlgn="ctr"/>
                      <a:r>
                        <a:rPr lang="en-US" sz="1100" b="0" i="0" u="none" strike="noStrike" dirty="0">
                          <a:latin typeface="Arial"/>
                        </a:rPr>
                        <a:t>Registered Nurses</a:t>
                      </a:r>
                    </a:p>
                  </a:txBody>
                  <a:tcPr marL="12700" marR="12700" marT="12700" marB="0" anchor="ctr">
                    <a:solidFill>
                      <a:srgbClr val="FFFF00"/>
                    </a:solidFill>
                  </a:tcPr>
                </a:tc>
                <a:tc>
                  <a:txBody>
                    <a:bodyPr/>
                    <a:lstStyle/>
                    <a:p>
                      <a:pPr algn="ctr" fontAlgn="ctr"/>
                      <a:r>
                        <a:rPr lang="en-US" sz="1100" b="0" i="0" u="none" strike="noStrike" dirty="0" smtClean="0">
                          <a:latin typeface="Arial"/>
                        </a:rPr>
                        <a:t>6,901</a:t>
                      </a:r>
                      <a:endParaRPr lang="en-US" sz="1100" b="0" i="0" u="none" strike="noStrike" dirty="0">
                        <a:latin typeface="Arial"/>
                      </a:endParaRPr>
                    </a:p>
                  </a:txBody>
                  <a:tcPr marL="12700" marR="12700" marT="12700" marB="0" anchor="ctr">
                    <a:solidFill>
                      <a:srgbClr val="FFFF00"/>
                    </a:solidFill>
                  </a:tcPr>
                </a:tc>
              </a:tr>
            </a:tbl>
          </a:graphicData>
        </a:graphic>
      </p:graphicFrame>
      <p:graphicFrame>
        <p:nvGraphicFramePr>
          <p:cNvPr id="8" name="Content Placeholder 7"/>
          <p:cNvGraphicFramePr>
            <a:graphicFrameLocks noGrp="1"/>
          </p:cNvGraphicFramePr>
          <p:nvPr>
            <p:ph sz="half" idx="2"/>
          </p:nvPr>
        </p:nvGraphicFramePr>
        <p:xfrm>
          <a:off x="4648198" y="1155624"/>
          <a:ext cx="4344212" cy="5617052"/>
        </p:xfrm>
        <a:graphic>
          <a:graphicData uri="http://schemas.openxmlformats.org/drawingml/2006/table">
            <a:tbl>
              <a:tblPr firstRow="1" bandRow="1">
                <a:tableStyleId>{5C22544A-7EE6-4342-B048-85BDC9FD1C3A}</a:tableStyleId>
              </a:tblPr>
              <a:tblGrid>
                <a:gridCol w="431484"/>
                <a:gridCol w="3111878"/>
                <a:gridCol w="800850"/>
              </a:tblGrid>
              <a:tr h="344744">
                <a:tc>
                  <a:txBody>
                    <a:bodyPr/>
                    <a:lstStyle/>
                    <a:p>
                      <a:pPr algn="ctr" fontAlgn="ctr"/>
                      <a:r>
                        <a:rPr lang="en-US" sz="1200" b="1" i="0" u="none" strike="noStrike" dirty="0">
                          <a:solidFill>
                            <a:schemeClr val="bg1"/>
                          </a:solidFill>
                          <a:latin typeface="Arial"/>
                        </a:rPr>
                        <a:t>Rank</a:t>
                      </a:r>
                    </a:p>
                  </a:txBody>
                  <a:tcPr marL="12700" marR="12700" marT="12700" marB="0" anchor="ctr"/>
                </a:tc>
                <a:tc>
                  <a:txBody>
                    <a:bodyPr/>
                    <a:lstStyle/>
                    <a:p>
                      <a:pPr algn="ctr" fontAlgn="ctr"/>
                      <a:r>
                        <a:rPr lang="en-US" sz="1200" b="1" i="0" u="none" strike="noStrike" dirty="0">
                          <a:solidFill>
                            <a:schemeClr val="bg1"/>
                          </a:solidFill>
                          <a:latin typeface="Arial"/>
                        </a:rPr>
                        <a:t>CIP Description</a:t>
                      </a:r>
                    </a:p>
                  </a:txBody>
                  <a:tcPr marL="12700" marR="12700" marT="12700" marB="0" anchor="ctr"/>
                </a:tc>
                <a:tc>
                  <a:txBody>
                    <a:bodyPr/>
                    <a:lstStyle/>
                    <a:p>
                      <a:pPr algn="ctr" fontAlgn="b"/>
                      <a:r>
                        <a:rPr lang="en-US" sz="1200" b="1" i="0" u="none" strike="noStrike" dirty="0">
                          <a:solidFill>
                            <a:schemeClr val="bg1"/>
                          </a:solidFill>
                          <a:latin typeface="Arial"/>
                        </a:rPr>
                        <a:t>Four-Year</a:t>
                      </a:r>
                    </a:p>
                  </a:txBody>
                  <a:tcPr marL="12700" marR="12700" marT="12700" marB="0" anchor="ctr"/>
                </a:tc>
              </a:tr>
              <a:tr h="344744">
                <a:tc>
                  <a:txBody>
                    <a:bodyPr/>
                    <a:lstStyle/>
                    <a:p>
                      <a:pPr algn="ctr" fontAlgn="ctr"/>
                      <a:r>
                        <a:rPr lang="en-US" sz="1200" b="0" i="0" u="none" strike="noStrike" dirty="0">
                          <a:solidFill>
                            <a:srgbClr val="000000"/>
                          </a:solidFill>
                          <a:latin typeface="Arial"/>
                        </a:rPr>
                        <a:t>1</a:t>
                      </a:r>
                    </a:p>
                  </a:txBody>
                  <a:tcPr marL="12700" marR="12700" marT="12700" marB="0" anchor="ctr"/>
                </a:tc>
                <a:tc>
                  <a:txBody>
                    <a:bodyPr/>
                    <a:lstStyle/>
                    <a:p>
                      <a:pPr algn="l" fontAlgn="b"/>
                      <a:r>
                        <a:rPr lang="en-US" sz="1200" b="0" i="0" u="none" strike="noStrike" dirty="0">
                          <a:solidFill>
                            <a:srgbClr val="000000"/>
                          </a:solidFill>
                          <a:latin typeface="Arial"/>
                        </a:rPr>
                        <a:t>Undeclared.</a:t>
                      </a:r>
                    </a:p>
                  </a:txBody>
                  <a:tcPr marL="12700" marR="12700" marT="12700" marB="0" anchor="ctr"/>
                </a:tc>
                <a:tc>
                  <a:txBody>
                    <a:bodyPr/>
                    <a:lstStyle/>
                    <a:p>
                      <a:pPr algn="ctr" fontAlgn="b"/>
                      <a:r>
                        <a:rPr lang="en-US" sz="1200" b="0" i="0" u="none" strike="noStrike" dirty="0">
                          <a:solidFill>
                            <a:srgbClr val="000000"/>
                          </a:solidFill>
                          <a:latin typeface="Arial"/>
                        </a:rPr>
                        <a:t>14,122</a:t>
                      </a:r>
                    </a:p>
                  </a:txBody>
                  <a:tcPr marL="12700" marR="12700" marT="12700" marB="0" anchor="ctr"/>
                </a:tc>
              </a:tr>
              <a:tr h="372777">
                <a:tc>
                  <a:txBody>
                    <a:bodyPr/>
                    <a:lstStyle/>
                    <a:p>
                      <a:pPr algn="ctr" fontAlgn="ctr"/>
                      <a:r>
                        <a:rPr lang="en-US" sz="1200" b="0" i="0" u="none" strike="noStrike">
                          <a:solidFill>
                            <a:srgbClr val="000000"/>
                          </a:solidFill>
                          <a:latin typeface="Arial"/>
                        </a:rPr>
                        <a:t>2</a:t>
                      </a:r>
                    </a:p>
                  </a:txBody>
                  <a:tcPr marL="12700" marR="12700" marT="12700" marB="0" anchor="ctr"/>
                </a:tc>
                <a:tc>
                  <a:txBody>
                    <a:bodyPr/>
                    <a:lstStyle/>
                    <a:p>
                      <a:pPr algn="l" fontAlgn="b"/>
                      <a:r>
                        <a:rPr lang="en-US" sz="1200" b="0" i="0" u="none" strike="noStrike">
                          <a:solidFill>
                            <a:srgbClr val="000000"/>
                          </a:solidFill>
                          <a:latin typeface="Arial"/>
                        </a:rPr>
                        <a:t>Business Administration and Management, General.</a:t>
                      </a:r>
                    </a:p>
                  </a:txBody>
                  <a:tcPr marL="12700" marR="12700" marT="12700" marB="0" anchor="ctr"/>
                </a:tc>
                <a:tc>
                  <a:txBody>
                    <a:bodyPr/>
                    <a:lstStyle/>
                    <a:p>
                      <a:pPr algn="ctr" fontAlgn="b"/>
                      <a:r>
                        <a:rPr lang="en-US" sz="1200" b="0" i="0" u="none" strike="noStrike" dirty="0">
                          <a:solidFill>
                            <a:srgbClr val="000000"/>
                          </a:solidFill>
                          <a:latin typeface="Arial"/>
                        </a:rPr>
                        <a:t>8,026</a:t>
                      </a:r>
                    </a:p>
                  </a:txBody>
                  <a:tcPr marL="12700" marR="12700" marT="12700" marB="0" anchor="ctr"/>
                </a:tc>
              </a:tr>
              <a:tr h="344744">
                <a:tc>
                  <a:txBody>
                    <a:bodyPr/>
                    <a:lstStyle/>
                    <a:p>
                      <a:pPr algn="ctr" fontAlgn="ctr"/>
                      <a:r>
                        <a:rPr lang="en-US" sz="1200" b="0" i="0" u="none" strike="noStrike" dirty="0">
                          <a:solidFill>
                            <a:srgbClr val="000000"/>
                          </a:solidFill>
                          <a:latin typeface="Arial"/>
                        </a:rPr>
                        <a:t>3</a:t>
                      </a:r>
                    </a:p>
                  </a:txBody>
                  <a:tcPr marL="12700" marR="12700" marT="12700" marB="0" anchor="ctr">
                    <a:solidFill>
                      <a:srgbClr val="FFFF00"/>
                    </a:solidFill>
                  </a:tcPr>
                </a:tc>
                <a:tc>
                  <a:txBody>
                    <a:bodyPr/>
                    <a:lstStyle/>
                    <a:p>
                      <a:pPr algn="l" fontAlgn="b"/>
                      <a:r>
                        <a:rPr lang="en-US" sz="1200" b="0" i="0" u="none" strike="noStrike" dirty="0">
                          <a:solidFill>
                            <a:srgbClr val="000000"/>
                          </a:solidFill>
                          <a:latin typeface="Arial"/>
                        </a:rPr>
                        <a:t>Registered Nursing/Registered Nurse.</a:t>
                      </a:r>
                    </a:p>
                  </a:txBody>
                  <a:tcPr marL="12700" marR="12700" marT="12700" marB="0" anchor="ctr">
                    <a:solidFill>
                      <a:srgbClr val="FFFF00"/>
                    </a:solidFill>
                  </a:tcPr>
                </a:tc>
                <a:tc>
                  <a:txBody>
                    <a:bodyPr/>
                    <a:lstStyle/>
                    <a:p>
                      <a:pPr algn="ctr" fontAlgn="b"/>
                      <a:r>
                        <a:rPr lang="en-US" sz="1200" b="0" i="0" u="none" strike="noStrike" dirty="0">
                          <a:solidFill>
                            <a:srgbClr val="000000"/>
                          </a:solidFill>
                          <a:latin typeface="Arial"/>
                        </a:rPr>
                        <a:t>7,570</a:t>
                      </a:r>
                    </a:p>
                  </a:txBody>
                  <a:tcPr marL="12700" marR="12700" marT="12700" marB="0" anchor="ctr">
                    <a:solidFill>
                      <a:srgbClr val="FFFF00"/>
                    </a:solidFill>
                  </a:tcPr>
                </a:tc>
              </a:tr>
              <a:tr h="344744">
                <a:tc>
                  <a:txBody>
                    <a:bodyPr/>
                    <a:lstStyle/>
                    <a:p>
                      <a:pPr algn="ctr" fontAlgn="ctr"/>
                      <a:r>
                        <a:rPr lang="en-US" sz="1200" b="0" i="0" u="none" strike="noStrike">
                          <a:solidFill>
                            <a:srgbClr val="000000"/>
                          </a:solidFill>
                          <a:latin typeface="Arial"/>
                        </a:rPr>
                        <a:t>4</a:t>
                      </a:r>
                    </a:p>
                  </a:txBody>
                  <a:tcPr marL="12700" marR="12700" marT="12700" marB="0" anchor="ctr"/>
                </a:tc>
                <a:tc>
                  <a:txBody>
                    <a:bodyPr/>
                    <a:lstStyle/>
                    <a:p>
                      <a:pPr algn="l" fontAlgn="b"/>
                      <a:r>
                        <a:rPr lang="en-US" sz="1200" b="0" i="0" u="none" strike="noStrike" dirty="0">
                          <a:solidFill>
                            <a:srgbClr val="000000"/>
                          </a:solidFill>
                          <a:latin typeface="Arial"/>
                        </a:rPr>
                        <a:t>Biology/Biological Sciences, General.</a:t>
                      </a:r>
                    </a:p>
                  </a:txBody>
                  <a:tcPr marL="12700" marR="12700" marT="12700" marB="0" anchor="ctr"/>
                </a:tc>
                <a:tc>
                  <a:txBody>
                    <a:bodyPr/>
                    <a:lstStyle/>
                    <a:p>
                      <a:pPr algn="ctr" fontAlgn="b"/>
                      <a:r>
                        <a:rPr lang="en-US" sz="1200" b="0" i="0" u="none" strike="noStrike" dirty="0">
                          <a:solidFill>
                            <a:srgbClr val="000000"/>
                          </a:solidFill>
                          <a:latin typeface="Arial"/>
                        </a:rPr>
                        <a:t>5,527</a:t>
                      </a:r>
                    </a:p>
                  </a:txBody>
                  <a:tcPr marL="12700" marR="12700" marT="12700" marB="0" anchor="ctr"/>
                </a:tc>
              </a:tr>
              <a:tr h="344744">
                <a:tc>
                  <a:txBody>
                    <a:bodyPr/>
                    <a:lstStyle/>
                    <a:p>
                      <a:pPr algn="ctr" fontAlgn="ctr"/>
                      <a:r>
                        <a:rPr lang="en-US" sz="1200" b="0" i="0" u="none" strike="noStrike">
                          <a:solidFill>
                            <a:srgbClr val="000000"/>
                          </a:solidFill>
                          <a:latin typeface="Arial"/>
                        </a:rPr>
                        <a:t>5</a:t>
                      </a:r>
                    </a:p>
                  </a:txBody>
                  <a:tcPr marL="12700" marR="12700" marT="12700" marB="0" anchor="ctr"/>
                </a:tc>
                <a:tc>
                  <a:txBody>
                    <a:bodyPr/>
                    <a:lstStyle/>
                    <a:p>
                      <a:pPr algn="l" fontAlgn="b"/>
                      <a:r>
                        <a:rPr lang="en-US" sz="1200" b="0" i="0" u="none" strike="noStrike">
                          <a:solidFill>
                            <a:srgbClr val="000000"/>
                          </a:solidFill>
                          <a:latin typeface="Arial"/>
                        </a:rPr>
                        <a:t>Psychology, General.</a:t>
                      </a:r>
                    </a:p>
                  </a:txBody>
                  <a:tcPr marL="12700" marR="12700" marT="12700" marB="0" anchor="ctr"/>
                </a:tc>
                <a:tc>
                  <a:txBody>
                    <a:bodyPr/>
                    <a:lstStyle/>
                    <a:p>
                      <a:pPr algn="ctr" fontAlgn="b"/>
                      <a:r>
                        <a:rPr lang="en-US" sz="1200" b="0" i="0" u="none" strike="noStrike" dirty="0">
                          <a:solidFill>
                            <a:srgbClr val="000000"/>
                          </a:solidFill>
                          <a:latin typeface="Arial"/>
                        </a:rPr>
                        <a:t>4,757</a:t>
                      </a:r>
                    </a:p>
                  </a:txBody>
                  <a:tcPr marL="12700" marR="12700" marT="12700" marB="0" anchor="ctr"/>
                </a:tc>
              </a:tr>
              <a:tr h="344744">
                <a:tc>
                  <a:txBody>
                    <a:bodyPr/>
                    <a:lstStyle/>
                    <a:p>
                      <a:pPr algn="ctr" fontAlgn="ctr"/>
                      <a:r>
                        <a:rPr lang="en-US" sz="1200" b="0" i="0" u="none" strike="noStrike">
                          <a:solidFill>
                            <a:srgbClr val="000000"/>
                          </a:solidFill>
                          <a:latin typeface="Arial"/>
                        </a:rPr>
                        <a:t>6</a:t>
                      </a:r>
                    </a:p>
                  </a:txBody>
                  <a:tcPr marL="12700" marR="12700" marT="12700" marB="0" anchor="ctr"/>
                </a:tc>
                <a:tc>
                  <a:txBody>
                    <a:bodyPr/>
                    <a:lstStyle/>
                    <a:p>
                      <a:pPr algn="l" fontAlgn="b"/>
                      <a:r>
                        <a:rPr lang="en-US" sz="1200" b="0" i="0" u="none" strike="noStrike">
                          <a:solidFill>
                            <a:srgbClr val="000000"/>
                          </a:solidFill>
                          <a:latin typeface="Arial"/>
                        </a:rPr>
                        <a:t>Accounting.</a:t>
                      </a:r>
                    </a:p>
                  </a:txBody>
                  <a:tcPr marL="12700" marR="12700" marT="12700" marB="0" anchor="ctr"/>
                </a:tc>
                <a:tc>
                  <a:txBody>
                    <a:bodyPr/>
                    <a:lstStyle/>
                    <a:p>
                      <a:pPr algn="ctr" fontAlgn="b"/>
                      <a:r>
                        <a:rPr lang="en-US" sz="1200" b="0" i="0" u="none" strike="noStrike">
                          <a:solidFill>
                            <a:srgbClr val="000000"/>
                          </a:solidFill>
                          <a:latin typeface="Arial"/>
                        </a:rPr>
                        <a:t>4,124</a:t>
                      </a:r>
                    </a:p>
                  </a:txBody>
                  <a:tcPr marL="12700" marR="12700" marT="12700" marB="0" anchor="ctr"/>
                </a:tc>
              </a:tr>
              <a:tr h="344744">
                <a:tc>
                  <a:txBody>
                    <a:bodyPr/>
                    <a:lstStyle/>
                    <a:p>
                      <a:pPr algn="ctr" fontAlgn="ctr"/>
                      <a:r>
                        <a:rPr lang="en-US" sz="1200" b="0" i="0" u="none" strike="noStrike">
                          <a:solidFill>
                            <a:srgbClr val="000000"/>
                          </a:solidFill>
                          <a:latin typeface="Arial"/>
                        </a:rPr>
                        <a:t>7</a:t>
                      </a:r>
                    </a:p>
                  </a:txBody>
                  <a:tcPr marL="12700" marR="12700" marT="12700" marB="0" anchor="ctr"/>
                </a:tc>
                <a:tc>
                  <a:txBody>
                    <a:bodyPr/>
                    <a:lstStyle/>
                    <a:p>
                      <a:pPr algn="l" fontAlgn="b"/>
                      <a:r>
                        <a:rPr lang="en-US" sz="1200" b="0" i="0" u="none" strike="noStrike">
                          <a:solidFill>
                            <a:srgbClr val="000000"/>
                          </a:solidFill>
                          <a:latin typeface="Arial"/>
                        </a:rPr>
                        <a:t>Elementary Education and Teaching.</a:t>
                      </a:r>
                    </a:p>
                  </a:txBody>
                  <a:tcPr marL="12700" marR="12700" marT="12700" marB="0" anchor="ctr"/>
                </a:tc>
                <a:tc>
                  <a:txBody>
                    <a:bodyPr/>
                    <a:lstStyle/>
                    <a:p>
                      <a:pPr algn="ctr" fontAlgn="b"/>
                      <a:r>
                        <a:rPr lang="en-US" sz="1200" b="0" i="0" u="none" strike="noStrike" dirty="0">
                          <a:solidFill>
                            <a:srgbClr val="000000"/>
                          </a:solidFill>
                          <a:latin typeface="Arial"/>
                        </a:rPr>
                        <a:t>4,123</a:t>
                      </a:r>
                    </a:p>
                  </a:txBody>
                  <a:tcPr marL="12700" marR="12700" marT="12700" marB="0" anchor="ctr"/>
                </a:tc>
              </a:tr>
              <a:tr h="372777">
                <a:tc>
                  <a:txBody>
                    <a:bodyPr/>
                    <a:lstStyle/>
                    <a:p>
                      <a:pPr algn="ctr" fontAlgn="ctr"/>
                      <a:r>
                        <a:rPr lang="en-US" sz="1200" b="0" i="0" u="none" strike="noStrike">
                          <a:solidFill>
                            <a:srgbClr val="000000"/>
                          </a:solidFill>
                          <a:latin typeface="Arial"/>
                        </a:rPr>
                        <a:t>8</a:t>
                      </a:r>
                    </a:p>
                  </a:txBody>
                  <a:tcPr marL="12700" marR="12700" marT="12700" marB="0" anchor="ctr"/>
                </a:tc>
                <a:tc>
                  <a:txBody>
                    <a:bodyPr/>
                    <a:lstStyle/>
                    <a:p>
                      <a:pPr algn="l" fontAlgn="b"/>
                      <a:r>
                        <a:rPr lang="en-US" sz="1200" b="0" i="0" u="none" strike="noStrike">
                          <a:solidFill>
                            <a:srgbClr val="000000"/>
                          </a:solidFill>
                          <a:latin typeface="Arial"/>
                        </a:rPr>
                        <a:t>Liberal Arts and Sciences, General Studies and Humanities, Other.</a:t>
                      </a:r>
                    </a:p>
                  </a:txBody>
                  <a:tcPr marL="12700" marR="12700" marT="12700" marB="0" anchor="ctr"/>
                </a:tc>
                <a:tc>
                  <a:txBody>
                    <a:bodyPr/>
                    <a:lstStyle/>
                    <a:p>
                      <a:pPr algn="ctr" fontAlgn="b"/>
                      <a:r>
                        <a:rPr lang="en-US" sz="1200" b="0" i="0" u="none" strike="noStrike">
                          <a:solidFill>
                            <a:srgbClr val="000000"/>
                          </a:solidFill>
                          <a:latin typeface="Arial"/>
                        </a:rPr>
                        <a:t>2,958</a:t>
                      </a:r>
                    </a:p>
                  </a:txBody>
                  <a:tcPr marL="12700" marR="12700" marT="12700" marB="0" anchor="ctr"/>
                </a:tc>
              </a:tr>
              <a:tr h="344744">
                <a:tc>
                  <a:txBody>
                    <a:bodyPr/>
                    <a:lstStyle/>
                    <a:p>
                      <a:pPr algn="ctr" fontAlgn="ctr"/>
                      <a:r>
                        <a:rPr lang="en-US" sz="1200" b="0" i="0" u="none" strike="noStrike">
                          <a:solidFill>
                            <a:srgbClr val="000000"/>
                          </a:solidFill>
                          <a:latin typeface="Arial"/>
                        </a:rPr>
                        <a:t>9</a:t>
                      </a:r>
                    </a:p>
                  </a:txBody>
                  <a:tcPr marL="12700" marR="12700" marT="12700" marB="0" anchor="ctr"/>
                </a:tc>
                <a:tc>
                  <a:txBody>
                    <a:bodyPr/>
                    <a:lstStyle/>
                    <a:p>
                      <a:pPr algn="l" fontAlgn="b"/>
                      <a:r>
                        <a:rPr lang="en-US" sz="1200" b="0" i="0" u="none" strike="noStrike">
                          <a:solidFill>
                            <a:srgbClr val="000000"/>
                          </a:solidFill>
                          <a:latin typeface="Arial"/>
                        </a:rPr>
                        <a:t>Mechanical Engineering.</a:t>
                      </a:r>
                    </a:p>
                  </a:txBody>
                  <a:tcPr marL="12700" marR="12700" marT="12700" marB="0" anchor="ctr"/>
                </a:tc>
                <a:tc>
                  <a:txBody>
                    <a:bodyPr/>
                    <a:lstStyle/>
                    <a:p>
                      <a:pPr algn="ctr" fontAlgn="b"/>
                      <a:r>
                        <a:rPr lang="en-US" sz="1200" b="0" i="0" u="none" strike="noStrike" dirty="0">
                          <a:solidFill>
                            <a:srgbClr val="000000"/>
                          </a:solidFill>
                          <a:latin typeface="Arial"/>
                        </a:rPr>
                        <a:t>2,823</a:t>
                      </a:r>
                    </a:p>
                  </a:txBody>
                  <a:tcPr marL="12700" marR="12700" marT="12700" marB="0" anchor="ctr"/>
                </a:tc>
              </a:tr>
              <a:tr h="344744">
                <a:tc>
                  <a:txBody>
                    <a:bodyPr/>
                    <a:lstStyle/>
                    <a:p>
                      <a:pPr algn="ctr" fontAlgn="ctr"/>
                      <a:r>
                        <a:rPr lang="en-US" sz="1200" b="0" i="0" u="none" strike="noStrike">
                          <a:solidFill>
                            <a:srgbClr val="000000"/>
                          </a:solidFill>
                          <a:latin typeface="Arial"/>
                        </a:rPr>
                        <a:t>10</a:t>
                      </a:r>
                    </a:p>
                  </a:txBody>
                  <a:tcPr marL="12700" marR="12700" marT="12700" marB="0" anchor="ctr"/>
                </a:tc>
                <a:tc>
                  <a:txBody>
                    <a:bodyPr/>
                    <a:lstStyle/>
                    <a:p>
                      <a:pPr algn="l" fontAlgn="b"/>
                      <a:r>
                        <a:rPr lang="en-US" sz="1200" b="0" i="0" u="none" strike="noStrike">
                          <a:solidFill>
                            <a:srgbClr val="000000"/>
                          </a:solidFill>
                          <a:latin typeface="Arial"/>
                        </a:rPr>
                        <a:t>Finance, General.</a:t>
                      </a:r>
                    </a:p>
                  </a:txBody>
                  <a:tcPr marL="12700" marR="12700" marT="12700" marB="0" anchor="ctr"/>
                </a:tc>
                <a:tc>
                  <a:txBody>
                    <a:bodyPr/>
                    <a:lstStyle/>
                    <a:p>
                      <a:pPr algn="ctr" fontAlgn="b"/>
                      <a:r>
                        <a:rPr lang="en-US" sz="1200" b="0" i="0" u="none" strike="noStrike" dirty="0">
                          <a:solidFill>
                            <a:srgbClr val="000000"/>
                          </a:solidFill>
                          <a:latin typeface="Arial"/>
                        </a:rPr>
                        <a:t>2,690</a:t>
                      </a:r>
                    </a:p>
                  </a:txBody>
                  <a:tcPr marL="12700" marR="12700" marT="12700" marB="0" anchor="ctr"/>
                </a:tc>
              </a:tr>
              <a:tr h="344744">
                <a:tc>
                  <a:txBody>
                    <a:bodyPr/>
                    <a:lstStyle/>
                    <a:p>
                      <a:pPr algn="ctr" fontAlgn="ctr"/>
                      <a:r>
                        <a:rPr lang="en-US" sz="1200" b="0" i="0" u="none" strike="noStrike">
                          <a:solidFill>
                            <a:srgbClr val="000000"/>
                          </a:solidFill>
                          <a:latin typeface="Arial"/>
                        </a:rPr>
                        <a:t>11</a:t>
                      </a:r>
                    </a:p>
                  </a:txBody>
                  <a:tcPr marL="12700" marR="12700" marT="12700" marB="0" anchor="ctr"/>
                </a:tc>
                <a:tc>
                  <a:txBody>
                    <a:bodyPr/>
                    <a:lstStyle/>
                    <a:p>
                      <a:pPr algn="l" fontAlgn="b"/>
                      <a:r>
                        <a:rPr lang="en-US" sz="1200" b="0" i="0" u="none" strike="noStrike" dirty="0">
                          <a:solidFill>
                            <a:srgbClr val="000000"/>
                          </a:solidFill>
                          <a:latin typeface="Arial"/>
                        </a:rPr>
                        <a:t>Physical Education Teaching and Coaching.</a:t>
                      </a:r>
                    </a:p>
                  </a:txBody>
                  <a:tcPr marL="12700" marR="12700" marT="12700" marB="0" anchor="ctr"/>
                </a:tc>
                <a:tc>
                  <a:txBody>
                    <a:bodyPr/>
                    <a:lstStyle/>
                    <a:p>
                      <a:pPr algn="ctr" fontAlgn="b"/>
                      <a:r>
                        <a:rPr lang="en-US" sz="1200" b="0" i="0" u="none" strike="noStrike" dirty="0">
                          <a:solidFill>
                            <a:srgbClr val="000000"/>
                          </a:solidFill>
                          <a:latin typeface="Arial"/>
                        </a:rPr>
                        <a:t>2,624</a:t>
                      </a:r>
                    </a:p>
                  </a:txBody>
                  <a:tcPr marL="12700" marR="12700" marT="12700" marB="0" anchor="ctr"/>
                </a:tc>
              </a:tr>
              <a:tr h="372777">
                <a:tc>
                  <a:txBody>
                    <a:bodyPr/>
                    <a:lstStyle/>
                    <a:p>
                      <a:pPr algn="ctr" fontAlgn="ctr"/>
                      <a:r>
                        <a:rPr lang="en-US" sz="1200" b="0" i="0" u="none" strike="noStrike">
                          <a:solidFill>
                            <a:srgbClr val="000000"/>
                          </a:solidFill>
                          <a:latin typeface="Arial"/>
                        </a:rPr>
                        <a:t>12</a:t>
                      </a:r>
                    </a:p>
                  </a:txBody>
                  <a:tcPr marL="12700" marR="12700" marT="12700" marB="0" anchor="ctr"/>
                </a:tc>
                <a:tc>
                  <a:txBody>
                    <a:bodyPr/>
                    <a:lstStyle/>
                    <a:p>
                      <a:pPr algn="l" fontAlgn="b"/>
                      <a:r>
                        <a:rPr lang="en-US" sz="1200" b="0" i="0" u="none" strike="noStrike">
                          <a:solidFill>
                            <a:srgbClr val="000000"/>
                          </a:solidFill>
                          <a:latin typeface="Arial"/>
                        </a:rPr>
                        <a:t>Computer and Information Sciences, General.</a:t>
                      </a:r>
                    </a:p>
                  </a:txBody>
                  <a:tcPr marL="12700" marR="12700" marT="12700" marB="0" anchor="ctr"/>
                </a:tc>
                <a:tc>
                  <a:txBody>
                    <a:bodyPr/>
                    <a:lstStyle/>
                    <a:p>
                      <a:pPr algn="ctr" fontAlgn="b"/>
                      <a:r>
                        <a:rPr lang="en-US" sz="1200" b="0" i="0" u="none" strike="noStrike">
                          <a:solidFill>
                            <a:srgbClr val="000000"/>
                          </a:solidFill>
                          <a:latin typeface="Arial"/>
                        </a:rPr>
                        <a:t>2,484</a:t>
                      </a:r>
                    </a:p>
                  </a:txBody>
                  <a:tcPr marL="12700" marR="12700" marT="12700" marB="0" anchor="ctr"/>
                </a:tc>
              </a:tr>
              <a:tr h="344744">
                <a:tc>
                  <a:txBody>
                    <a:bodyPr/>
                    <a:lstStyle/>
                    <a:p>
                      <a:pPr algn="ctr" fontAlgn="ctr"/>
                      <a:r>
                        <a:rPr lang="en-US" sz="1200" b="0" i="0" u="none" strike="noStrike">
                          <a:solidFill>
                            <a:srgbClr val="000000"/>
                          </a:solidFill>
                          <a:latin typeface="Arial"/>
                        </a:rPr>
                        <a:t>13</a:t>
                      </a:r>
                    </a:p>
                  </a:txBody>
                  <a:tcPr marL="12700" marR="12700" marT="12700" marB="0" anchor="ctr"/>
                </a:tc>
                <a:tc>
                  <a:txBody>
                    <a:bodyPr/>
                    <a:lstStyle/>
                    <a:p>
                      <a:pPr algn="l" fontAlgn="b"/>
                      <a:r>
                        <a:rPr lang="en-US" sz="1200" b="0" i="0" u="none" strike="noStrike">
                          <a:solidFill>
                            <a:srgbClr val="000000"/>
                          </a:solidFill>
                          <a:latin typeface="Arial"/>
                        </a:rPr>
                        <a:t>Business/Commerce, General.</a:t>
                      </a:r>
                    </a:p>
                  </a:txBody>
                  <a:tcPr marL="12700" marR="12700" marT="12700" marB="0" anchor="ctr"/>
                </a:tc>
                <a:tc>
                  <a:txBody>
                    <a:bodyPr/>
                    <a:lstStyle/>
                    <a:p>
                      <a:pPr algn="ctr" fontAlgn="b"/>
                      <a:r>
                        <a:rPr lang="en-US" sz="1200" b="0" i="0" u="none" strike="noStrike" dirty="0">
                          <a:solidFill>
                            <a:srgbClr val="000000"/>
                          </a:solidFill>
                          <a:latin typeface="Arial"/>
                        </a:rPr>
                        <a:t>2,405</a:t>
                      </a:r>
                    </a:p>
                  </a:txBody>
                  <a:tcPr marL="12700" marR="12700" marT="12700" marB="0" anchor="ctr"/>
                </a:tc>
              </a:tr>
              <a:tr h="344744">
                <a:tc>
                  <a:txBody>
                    <a:bodyPr/>
                    <a:lstStyle/>
                    <a:p>
                      <a:pPr algn="ctr" fontAlgn="ctr"/>
                      <a:r>
                        <a:rPr lang="en-US" sz="1200" b="0" i="0" u="none" strike="noStrike">
                          <a:solidFill>
                            <a:srgbClr val="000000"/>
                          </a:solidFill>
                          <a:latin typeface="Arial"/>
                        </a:rPr>
                        <a:t>14</a:t>
                      </a:r>
                    </a:p>
                  </a:txBody>
                  <a:tcPr marL="12700" marR="12700" marT="12700" marB="0" anchor="ctr"/>
                </a:tc>
                <a:tc>
                  <a:txBody>
                    <a:bodyPr/>
                    <a:lstStyle/>
                    <a:p>
                      <a:pPr algn="l" fontAlgn="b"/>
                      <a:r>
                        <a:rPr lang="en-US" sz="1200" b="0" i="0" u="none" strike="noStrike">
                          <a:solidFill>
                            <a:srgbClr val="000000"/>
                          </a:solidFill>
                          <a:latin typeface="Arial"/>
                        </a:rPr>
                        <a:t>Marketing/Marketing Management, General.</a:t>
                      </a:r>
                    </a:p>
                  </a:txBody>
                  <a:tcPr marL="12700" marR="12700" marT="12700" marB="0" anchor="ctr"/>
                </a:tc>
                <a:tc>
                  <a:txBody>
                    <a:bodyPr/>
                    <a:lstStyle/>
                    <a:p>
                      <a:pPr algn="ctr" fontAlgn="b"/>
                      <a:r>
                        <a:rPr lang="en-US" sz="1200" b="0" i="0" u="none" strike="noStrike" dirty="0">
                          <a:solidFill>
                            <a:srgbClr val="000000"/>
                          </a:solidFill>
                          <a:latin typeface="Arial"/>
                        </a:rPr>
                        <a:t>2,102</a:t>
                      </a:r>
                    </a:p>
                  </a:txBody>
                  <a:tcPr marL="12700" marR="12700" marT="12700" marB="0" anchor="ctr"/>
                </a:tc>
              </a:tr>
              <a:tr h="344744">
                <a:tc>
                  <a:txBody>
                    <a:bodyPr/>
                    <a:lstStyle/>
                    <a:p>
                      <a:pPr algn="ctr" fontAlgn="ctr"/>
                      <a:r>
                        <a:rPr lang="en-US" sz="1200" b="0" i="0" u="none" strike="noStrike">
                          <a:solidFill>
                            <a:srgbClr val="000000"/>
                          </a:solidFill>
                          <a:latin typeface="Arial"/>
                        </a:rPr>
                        <a:t>15</a:t>
                      </a:r>
                    </a:p>
                  </a:txBody>
                  <a:tcPr marL="12700" marR="12700" marT="12700" marB="0" anchor="ctr"/>
                </a:tc>
                <a:tc>
                  <a:txBody>
                    <a:bodyPr/>
                    <a:lstStyle/>
                    <a:p>
                      <a:pPr algn="l" fontAlgn="b"/>
                      <a:r>
                        <a:rPr lang="en-US" sz="1200" b="0" i="0" u="none" strike="noStrike">
                          <a:solidFill>
                            <a:srgbClr val="000000"/>
                          </a:solidFill>
                          <a:latin typeface="Arial"/>
                        </a:rPr>
                        <a:t>Criminal Justice/Safety Studies.</a:t>
                      </a:r>
                    </a:p>
                  </a:txBody>
                  <a:tcPr marL="12700" marR="12700" marT="12700" marB="0" anchor="ctr"/>
                </a:tc>
                <a:tc>
                  <a:txBody>
                    <a:bodyPr/>
                    <a:lstStyle/>
                    <a:p>
                      <a:pPr algn="ctr" fontAlgn="b"/>
                      <a:r>
                        <a:rPr lang="en-US" sz="1200" b="0" i="0" u="none" strike="noStrike" dirty="0">
                          <a:solidFill>
                            <a:srgbClr val="000000"/>
                          </a:solidFill>
                          <a:latin typeface="Arial"/>
                        </a:rPr>
                        <a:t>2,100</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56" y="533400"/>
            <a:ext cx="8459244" cy="5841206"/>
          </a:xfrm>
        </p:spPr>
        <p:txBody>
          <a:bodyPr/>
          <a:lstStyle/>
          <a:p>
            <a:r>
              <a:rPr lang="en-US" sz="4400" dirty="0" smtClean="0">
                <a:hlinkClick r:id="rId3"/>
              </a:rPr>
              <a:t/>
            </a:r>
            <a:br>
              <a:rPr lang="en-US" sz="4400" dirty="0" smtClean="0">
                <a:hlinkClick r:id="rId3"/>
              </a:rPr>
            </a:br>
            <a:r>
              <a:rPr lang="en-US" sz="4400" dirty="0" smtClean="0">
                <a:hlinkClick r:id="rId3"/>
              </a:rPr>
              <a:t/>
            </a:r>
            <a:br>
              <a:rPr lang="en-US" sz="4400" dirty="0" smtClean="0">
                <a:hlinkClick r:id="rId3"/>
              </a:rPr>
            </a:br>
            <a:r>
              <a:rPr lang="en-US" sz="4400" dirty="0">
                <a:hlinkClick r:id="rId3"/>
              </a:rPr>
              <a:t/>
            </a:r>
            <a:br>
              <a:rPr lang="en-US" sz="4400" dirty="0">
                <a:hlinkClick r:id="rId3"/>
              </a:rPr>
            </a:br>
            <a:r>
              <a:rPr lang="en-US" sz="4400" dirty="0" smtClean="0">
                <a:hlinkClick r:id="rId3"/>
              </a:rPr>
              <a:t/>
            </a:r>
            <a:br>
              <a:rPr lang="en-US" sz="4400" dirty="0" smtClean="0">
                <a:hlinkClick r:id="rId3"/>
              </a:rPr>
            </a:br>
            <a:r>
              <a:rPr lang="en-US" sz="4400" dirty="0" smtClean="0">
                <a:hlinkClick r:id="rId3"/>
              </a:rPr>
              <a:t/>
            </a:r>
            <a:br>
              <a:rPr lang="en-US" sz="4400" dirty="0" smtClean="0">
                <a:hlinkClick r:id="rId3"/>
              </a:rPr>
            </a:br>
            <a:r>
              <a:rPr lang="en-US" sz="4400" dirty="0" smtClean="0">
                <a:solidFill>
                  <a:schemeClr val="tx1"/>
                </a:solidFill>
                <a:hlinkClick r:id="rId3"/>
              </a:rPr>
              <a:t>www.maryscotthunter.com</a:t>
            </a: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2700" dirty="0" smtClean="0"/>
              <a:t/>
            </a:r>
            <a:br>
              <a:rPr lang="en-US" sz="2700" dirty="0" smtClean="0"/>
            </a:br>
            <a:r>
              <a:rPr lang="en-US" sz="3600" dirty="0" smtClean="0"/>
              <a:t/>
            </a:r>
            <a:br>
              <a:rPr lang="en-US" sz="3600" dirty="0" smtClean="0"/>
            </a:br>
            <a:r>
              <a:rPr lang="en-US" sz="3600" dirty="0" smtClean="0">
                <a:solidFill>
                  <a:srgbClr val="C00000"/>
                </a:solidFill>
              </a:rPr>
              <a:t/>
            </a:r>
            <a:br>
              <a:rPr lang="en-US" sz="3600" dirty="0" smtClean="0">
                <a:solidFill>
                  <a:srgbClr val="C00000"/>
                </a:solidFill>
              </a:rPr>
            </a:br>
            <a:endParaRPr lang="en-US" sz="3600" b="1" dirty="0">
              <a:solidFill>
                <a:srgbClr val="C00000"/>
              </a:solidFill>
            </a:endParaRPr>
          </a:p>
        </p:txBody>
      </p:sp>
      <p:pic>
        <p:nvPicPr>
          <p:cNvPr id="1027" name="Picture 3" descr="C:\Users\Mary Scott\AppData\Local\Microsoft\Windows\Temporary Internet Files\Content.IE5\WCRFZYQ3\twitter-log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252899"/>
            <a:ext cx="2541608" cy="9561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y Scott\AppData\Local\Microsoft\Windows\Temporary Internet Files\Content.IE5\YXE2FHWC\phot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730447"/>
            <a:ext cx="2001033" cy="2001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ry Scott\AppData\Local\Microsoft\Windows\Temporary Internet Files\Content.IE5\JOKSRWIQ\square-email-icon-e130947953246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5262" y="4009999"/>
            <a:ext cx="1512651" cy="14419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4274" y="533400"/>
            <a:ext cx="1676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095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6761"/>
          </a:xfrm>
        </p:spPr>
        <p:txBody>
          <a:bodyPr anchor="t">
            <a:normAutofit fontScale="90000"/>
          </a:bodyPr>
          <a:lstStyle/>
          <a:p>
            <a:r>
              <a:rPr lang="en-US" sz="2400" b="1" dirty="0" smtClean="0"/>
              <a:t>Summer 2012 - Spring 2013 </a:t>
            </a:r>
            <a:r>
              <a:rPr lang="en-US" sz="2400" b="1" i="1" dirty="0" smtClean="0"/>
              <a:t>COMPLETIONS</a:t>
            </a:r>
            <a:r>
              <a:rPr lang="en-US" sz="2400" b="1" dirty="0" smtClean="0"/>
              <a:t> of Students – All AL 2YR &amp; 4YR Public Colleges</a:t>
            </a:r>
            <a:r>
              <a:rPr lang="en-US" sz="2400" dirty="0" smtClean="0"/>
              <a:t> </a:t>
            </a:r>
            <a:r>
              <a:rPr lang="en-US" sz="2400" b="1" i="1" dirty="0" smtClean="0"/>
              <a:t>VS.</a:t>
            </a:r>
            <a:r>
              <a:rPr lang="en-US" sz="2400" b="1" dirty="0" smtClean="0"/>
              <a:t> Projected Job Growth (2013-2023)</a:t>
            </a:r>
            <a:endParaRPr lang="en-US" sz="2400" b="1" dirty="0"/>
          </a:p>
        </p:txBody>
      </p:sp>
      <p:graphicFrame>
        <p:nvGraphicFramePr>
          <p:cNvPr id="11" name="Content Placeholder 10"/>
          <p:cNvGraphicFramePr>
            <a:graphicFrameLocks noGrp="1"/>
          </p:cNvGraphicFramePr>
          <p:nvPr>
            <p:ph sz="half" idx="2"/>
          </p:nvPr>
        </p:nvGraphicFramePr>
        <p:xfrm>
          <a:off x="4599172" y="1201399"/>
          <a:ext cx="4393238" cy="5536199"/>
        </p:xfrm>
        <a:graphic>
          <a:graphicData uri="http://schemas.openxmlformats.org/drawingml/2006/table">
            <a:tbl>
              <a:tblPr firstRow="1" bandRow="1">
                <a:tableStyleId>{5C22544A-7EE6-4342-B048-85BDC9FD1C3A}</a:tableStyleId>
              </a:tblPr>
              <a:tblGrid>
                <a:gridCol w="469069"/>
                <a:gridCol w="2780097"/>
                <a:gridCol w="1144072"/>
              </a:tblGrid>
              <a:tr h="386572">
                <a:tc>
                  <a:txBody>
                    <a:bodyPr/>
                    <a:lstStyle/>
                    <a:p>
                      <a:pPr algn="ctr" fontAlgn="ctr"/>
                      <a:r>
                        <a:rPr lang="en-US" sz="1100" b="1" i="0" u="none" strike="noStrike" dirty="0">
                          <a:solidFill>
                            <a:srgbClr val="FFFFFF"/>
                          </a:solidFill>
                          <a:latin typeface="Arial"/>
                        </a:rPr>
                        <a:t>Rank </a:t>
                      </a:r>
                    </a:p>
                  </a:txBody>
                  <a:tcPr marL="12700" marR="12700" marT="12700" marB="0" anchor="ctr"/>
                </a:tc>
                <a:tc>
                  <a:txBody>
                    <a:bodyPr/>
                    <a:lstStyle/>
                    <a:p>
                      <a:pPr algn="ctr" fontAlgn="ctr"/>
                      <a:r>
                        <a:rPr lang="en-US" sz="1100" b="1" i="0" u="none" strike="noStrike" dirty="0" smtClean="0">
                          <a:solidFill>
                            <a:srgbClr val="FFFFFF"/>
                          </a:solidFill>
                          <a:latin typeface="Arial"/>
                        </a:rPr>
                        <a:t>Occupation</a:t>
                      </a:r>
                      <a:endParaRPr lang="en-US" sz="1100" b="1" i="0" u="none" strike="noStrike" dirty="0">
                        <a:solidFill>
                          <a:srgbClr val="FFFFFF"/>
                        </a:solidFill>
                        <a:latin typeface="Arial"/>
                      </a:endParaRPr>
                    </a:p>
                  </a:txBody>
                  <a:tcPr marL="12700" marR="12700" marT="12700" marB="0" anchor="ctr"/>
                </a:tc>
                <a:tc>
                  <a:txBody>
                    <a:bodyPr/>
                    <a:lstStyle/>
                    <a:p>
                      <a:pPr algn="ctr" fontAlgn="ctr"/>
                      <a:r>
                        <a:rPr lang="en-US" sz="1100" b="1" i="0" u="none" strike="noStrike" dirty="0">
                          <a:solidFill>
                            <a:srgbClr val="FFFFFF"/>
                          </a:solidFill>
                          <a:latin typeface="Arial"/>
                        </a:rPr>
                        <a:t>Change in Jobs (2013-2023)</a:t>
                      </a:r>
                    </a:p>
                  </a:txBody>
                  <a:tcPr marL="12700" marR="12700" marT="12700" marB="0" anchor="ctr"/>
                </a:tc>
              </a:tr>
              <a:tr h="313228">
                <a:tc>
                  <a:txBody>
                    <a:bodyPr/>
                    <a:lstStyle/>
                    <a:p>
                      <a:pPr algn="ctr" fontAlgn="ctr"/>
                      <a:r>
                        <a:rPr lang="en-US" sz="1100" b="0" i="0" u="none" strike="noStrike" dirty="0">
                          <a:latin typeface="Arial"/>
                        </a:rPr>
                        <a:t>1</a:t>
                      </a:r>
                    </a:p>
                  </a:txBody>
                  <a:tcPr marL="12700" marR="12700" marT="12700" marB="0" anchor="ctr"/>
                </a:tc>
                <a:tc>
                  <a:txBody>
                    <a:bodyPr/>
                    <a:lstStyle/>
                    <a:p>
                      <a:pPr algn="l" fontAlgn="ctr"/>
                      <a:r>
                        <a:rPr lang="en-US" sz="1100" b="0" i="0" u="none" strike="noStrike" dirty="0">
                          <a:latin typeface="Arial"/>
                        </a:rPr>
                        <a:t>Home Health Aides</a:t>
                      </a:r>
                    </a:p>
                  </a:txBody>
                  <a:tcPr marL="12700" marR="12700" marT="12700" marB="0" anchor="ctr"/>
                </a:tc>
                <a:tc>
                  <a:txBody>
                    <a:bodyPr/>
                    <a:lstStyle/>
                    <a:p>
                      <a:pPr algn="ctr" fontAlgn="ctr"/>
                      <a:r>
                        <a:rPr lang="en-US" sz="1100" b="0" i="0" u="none" strike="noStrike" dirty="0" smtClean="0">
                          <a:latin typeface="Arial"/>
                        </a:rPr>
                        <a:t>4,010</a:t>
                      </a:r>
                      <a:endParaRPr lang="en-US" sz="1100" b="0" i="0" u="none" strike="noStrike" dirty="0">
                        <a:latin typeface="Arial"/>
                      </a:endParaRPr>
                    </a:p>
                  </a:txBody>
                  <a:tcPr marL="12700" marR="12700" marT="12700" marB="0" anchor="ctr"/>
                </a:tc>
              </a:tr>
              <a:tr h="313228">
                <a:tc>
                  <a:txBody>
                    <a:bodyPr/>
                    <a:lstStyle/>
                    <a:p>
                      <a:pPr algn="ctr" fontAlgn="ctr"/>
                      <a:r>
                        <a:rPr lang="en-US" sz="1100" b="0" i="0" u="none" strike="noStrike">
                          <a:latin typeface="Arial"/>
                        </a:rPr>
                        <a:t>2</a:t>
                      </a:r>
                    </a:p>
                  </a:txBody>
                  <a:tcPr marL="12700" marR="12700" marT="12700" marB="0" anchor="ctr"/>
                </a:tc>
                <a:tc>
                  <a:txBody>
                    <a:bodyPr/>
                    <a:lstStyle/>
                    <a:p>
                      <a:pPr algn="l" fontAlgn="ctr"/>
                      <a:r>
                        <a:rPr lang="en-US" sz="1100" b="0" i="0" u="none" strike="noStrike" dirty="0">
                          <a:latin typeface="Arial"/>
                        </a:rPr>
                        <a:t>Personal Care Aides</a:t>
                      </a:r>
                    </a:p>
                  </a:txBody>
                  <a:tcPr marL="12700" marR="12700" marT="12700" marB="0" anchor="ctr"/>
                </a:tc>
                <a:tc>
                  <a:txBody>
                    <a:bodyPr/>
                    <a:lstStyle/>
                    <a:p>
                      <a:pPr algn="ctr" fontAlgn="ctr"/>
                      <a:r>
                        <a:rPr lang="en-US" sz="1100" b="0" i="0" u="none" strike="noStrike" dirty="0" smtClean="0">
                          <a:latin typeface="Arial"/>
                        </a:rPr>
                        <a:t>6,162</a:t>
                      </a:r>
                      <a:endParaRPr lang="en-US" sz="1100" b="0" i="0" u="none" strike="noStrike" dirty="0">
                        <a:latin typeface="Arial"/>
                      </a:endParaRPr>
                    </a:p>
                  </a:txBody>
                  <a:tcPr marL="12700" marR="12700" marT="12700" marB="0" anchor="ctr"/>
                </a:tc>
              </a:tr>
              <a:tr h="313228">
                <a:tc>
                  <a:txBody>
                    <a:bodyPr/>
                    <a:lstStyle/>
                    <a:p>
                      <a:pPr algn="ctr" fontAlgn="ctr"/>
                      <a:r>
                        <a:rPr lang="en-US" sz="1100" b="0" i="0" u="none" strike="noStrike">
                          <a:latin typeface="Arial"/>
                        </a:rPr>
                        <a:t>3</a:t>
                      </a:r>
                    </a:p>
                  </a:txBody>
                  <a:tcPr marL="12700" marR="12700" marT="12700" marB="0" anchor="ctr"/>
                </a:tc>
                <a:tc>
                  <a:txBody>
                    <a:bodyPr/>
                    <a:lstStyle/>
                    <a:p>
                      <a:pPr algn="l" fontAlgn="ctr"/>
                      <a:r>
                        <a:rPr lang="en-US" sz="1100" b="0" i="0" u="none" strike="noStrike" dirty="0">
                          <a:latin typeface="Arial"/>
                        </a:rPr>
                        <a:t>Medical Secretaries</a:t>
                      </a:r>
                    </a:p>
                  </a:txBody>
                  <a:tcPr marL="12700" marR="12700" marT="12700" marB="0" anchor="ctr"/>
                </a:tc>
                <a:tc>
                  <a:txBody>
                    <a:bodyPr/>
                    <a:lstStyle/>
                    <a:p>
                      <a:pPr algn="ctr" fontAlgn="ctr"/>
                      <a:r>
                        <a:rPr lang="en-US" sz="1100" b="0" i="0" u="none" strike="noStrike" dirty="0" smtClean="0">
                          <a:latin typeface="Arial"/>
                        </a:rPr>
                        <a:t>2,168</a:t>
                      </a:r>
                      <a:endParaRPr lang="en-US" sz="1100" b="0" i="0" u="none" strike="noStrike" dirty="0">
                        <a:latin typeface="Arial"/>
                      </a:endParaRPr>
                    </a:p>
                  </a:txBody>
                  <a:tcPr marL="12700" marR="12700" marT="12700" marB="0" anchor="ctr"/>
                </a:tc>
              </a:tr>
              <a:tr h="313228">
                <a:tc>
                  <a:txBody>
                    <a:bodyPr/>
                    <a:lstStyle/>
                    <a:p>
                      <a:pPr algn="ctr" fontAlgn="ctr"/>
                      <a:r>
                        <a:rPr lang="en-US" sz="1100" b="0" i="0" u="none" strike="noStrike">
                          <a:latin typeface="Arial"/>
                        </a:rPr>
                        <a:t>4</a:t>
                      </a:r>
                    </a:p>
                  </a:txBody>
                  <a:tcPr marL="12700" marR="12700" marT="12700" marB="0" anchor="ctr"/>
                </a:tc>
                <a:tc>
                  <a:txBody>
                    <a:bodyPr/>
                    <a:lstStyle/>
                    <a:p>
                      <a:pPr algn="l" fontAlgn="ctr"/>
                      <a:r>
                        <a:rPr lang="en-US" sz="1100" b="0" i="0" u="none" strike="noStrike">
                          <a:latin typeface="Arial"/>
                        </a:rPr>
                        <a:t>Software Developers, Applications</a:t>
                      </a:r>
                    </a:p>
                  </a:txBody>
                  <a:tcPr marL="12700" marR="12700" marT="12700" marB="0" anchor="ctr"/>
                </a:tc>
                <a:tc>
                  <a:txBody>
                    <a:bodyPr/>
                    <a:lstStyle/>
                    <a:p>
                      <a:pPr algn="ctr" fontAlgn="ctr"/>
                      <a:r>
                        <a:rPr lang="en-US" sz="1100" b="0" i="0" u="none" strike="noStrike" dirty="0" smtClean="0">
                          <a:latin typeface="Arial"/>
                        </a:rPr>
                        <a:t>1,976</a:t>
                      </a:r>
                      <a:endParaRPr lang="en-US" sz="1100" b="0" i="0" u="none" strike="noStrike" dirty="0">
                        <a:latin typeface="Arial"/>
                      </a:endParaRPr>
                    </a:p>
                  </a:txBody>
                  <a:tcPr marL="12700" marR="12700" marT="12700" marB="0" anchor="ctr"/>
                </a:tc>
              </a:tr>
              <a:tr h="359221">
                <a:tc>
                  <a:txBody>
                    <a:bodyPr/>
                    <a:lstStyle/>
                    <a:p>
                      <a:pPr algn="ctr" fontAlgn="ctr"/>
                      <a:r>
                        <a:rPr lang="en-US" sz="1100" b="0" i="0" u="none" strike="noStrike">
                          <a:latin typeface="Arial"/>
                        </a:rPr>
                        <a:t>5</a:t>
                      </a:r>
                    </a:p>
                  </a:txBody>
                  <a:tcPr marL="12700" marR="12700" marT="12700" marB="0" anchor="ctr"/>
                </a:tc>
                <a:tc>
                  <a:txBody>
                    <a:bodyPr/>
                    <a:lstStyle/>
                    <a:p>
                      <a:pPr algn="l" fontAlgn="ctr"/>
                      <a:r>
                        <a:rPr lang="en-US" sz="1100" b="0" i="0" u="none" strike="noStrike">
                          <a:latin typeface="Arial"/>
                        </a:rPr>
                        <a:t>Market Research Analysts and Marketing Specialists</a:t>
                      </a:r>
                    </a:p>
                  </a:txBody>
                  <a:tcPr marL="12700" marR="12700" marT="12700" marB="0" anchor="ctr"/>
                </a:tc>
                <a:tc>
                  <a:txBody>
                    <a:bodyPr/>
                    <a:lstStyle/>
                    <a:p>
                      <a:pPr algn="ctr" fontAlgn="ctr"/>
                      <a:r>
                        <a:rPr lang="en-US" sz="1100" b="0" i="0" u="none" strike="noStrike" dirty="0" smtClean="0">
                          <a:latin typeface="Arial"/>
                        </a:rPr>
                        <a:t>1,103</a:t>
                      </a:r>
                      <a:endParaRPr lang="en-US" sz="1100" b="0" i="0" u="none" strike="noStrike" dirty="0">
                        <a:latin typeface="Arial"/>
                      </a:endParaRPr>
                    </a:p>
                  </a:txBody>
                  <a:tcPr marL="12700" marR="12700" marT="12700" marB="0" anchor="ctr"/>
                </a:tc>
              </a:tr>
              <a:tr h="313228">
                <a:tc>
                  <a:txBody>
                    <a:bodyPr/>
                    <a:lstStyle/>
                    <a:p>
                      <a:pPr algn="ctr" fontAlgn="ctr"/>
                      <a:r>
                        <a:rPr lang="en-US" sz="1100" b="0" i="0" u="none" strike="noStrike">
                          <a:latin typeface="Arial"/>
                        </a:rPr>
                        <a:t>6</a:t>
                      </a:r>
                    </a:p>
                  </a:txBody>
                  <a:tcPr marL="12700" marR="12700" marT="12700" marB="0" anchor="ctr"/>
                </a:tc>
                <a:tc>
                  <a:txBody>
                    <a:bodyPr/>
                    <a:lstStyle/>
                    <a:p>
                      <a:pPr algn="l" fontAlgn="ctr"/>
                      <a:r>
                        <a:rPr lang="en-US" sz="1100" b="0" i="0" u="none" strike="noStrike">
                          <a:latin typeface="Arial"/>
                        </a:rPr>
                        <a:t>Medical Assistants</a:t>
                      </a:r>
                    </a:p>
                  </a:txBody>
                  <a:tcPr marL="12700" marR="12700" marT="12700" marB="0" anchor="ctr"/>
                </a:tc>
                <a:tc>
                  <a:txBody>
                    <a:bodyPr/>
                    <a:lstStyle/>
                    <a:p>
                      <a:pPr algn="ctr" fontAlgn="ctr"/>
                      <a:r>
                        <a:rPr lang="en-US" sz="1100" b="0" i="0" u="none" strike="noStrike" dirty="0" smtClean="0">
                          <a:latin typeface="Arial"/>
                        </a:rPr>
                        <a:t>2,284</a:t>
                      </a:r>
                      <a:endParaRPr lang="en-US" sz="1100" b="0" i="0" u="none" strike="noStrike" dirty="0">
                        <a:latin typeface="Arial"/>
                      </a:endParaRPr>
                    </a:p>
                  </a:txBody>
                  <a:tcPr marL="12700" marR="12700" marT="12700" marB="0" anchor="ctr"/>
                </a:tc>
              </a:tr>
              <a:tr h="359221">
                <a:tc>
                  <a:txBody>
                    <a:bodyPr/>
                    <a:lstStyle/>
                    <a:p>
                      <a:pPr algn="ctr" fontAlgn="ctr"/>
                      <a:r>
                        <a:rPr lang="en-US" sz="1100" b="0" i="0" u="none" strike="noStrike">
                          <a:latin typeface="Arial"/>
                        </a:rPr>
                        <a:t>7</a:t>
                      </a:r>
                    </a:p>
                  </a:txBody>
                  <a:tcPr marL="12700" marR="12700" marT="12700" marB="0" anchor="ctr"/>
                </a:tc>
                <a:tc>
                  <a:txBody>
                    <a:bodyPr/>
                    <a:lstStyle/>
                    <a:p>
                      <a:pPr algn="l" fontAlgn="ctr"/>
                      <a:r>
                        <a:rPr lang="en-US" sz="1100" b="0" i="0" u="none" strike="noStrike" dirty="0">
                          <a:latin typeface="Arial"/>
                        </a:rPr>
                        <a:t>Software Developers, Systems Software</a:t>
                      </a:r>
                    </a:p>
                  </a:txBody>
                  <a:tcPr marL="12700" marR="12700" marT="12700" marB="0" anchor="ctr"/>
                </a:tc>
                <a:tc>
                  <a:txBody>
                    <a:bodyPr/>
                    <a:lstStyle/>
                    <a:p>
                      <a:pPr algn="ctr" fontAlgn="ctr"/>
                      <a:r>
                        <a:rPr lang="en-US" sz="1100" b="0" i="0" u="none" strike="noStrike" dirty="0" smtClean="0">
                          <a:latin typeface="Arial"/>
                        </a:rPr>
                        <a:t>1,291</a:t>
                      </a:r>
                      <a:endParaRPr lang="en-US" sz="1100" b="0" i="0" u="none" strike="noStrike" dirty="0">
                        <a:latin typeface="Arial"/>
                      </a:endParaRPr>
                    </a:p>
                  </a:txBody>
                  <a:tcPr marL="12700" marR="12700" marT="12700" marB="0" anchor="ctr"/>
                </a:tc>
              </a:tr>
              <a:tr h="313228">
                <a:tc>
                  <a:txBody>
                    <a:bodyPr/>
                    <a:lstStyle/>
                    <a:p>
                      <a:pPr algn="ctr" fontAlgn="ctr"/>
                      <a:r>
                        <a:rPr lang="en-US" sz="1100" b="0" i="0" u="none" strike="noStrike">
                          <a:latin typeface="Arial"/>
                        </a:rPr>
                        <a:t>8</a:t>
                      </a:r>
                    </a:p>
                  </a:txBody>
                  <a:tcPr marL="12700" marR="12700" marT="12700" marB="0" anchor="ctr"/>
                </a:tc>
                <a:tc>
                  <a:txBody>
                    <a:bodyPr/>
                    <a:lstStyle/>
                    <a:p>
                      <a:pPr algn="l" fontAlgn="ctr"/>
                      <a:r>
                        <a:rPr lang="en-US" sz="1100" b="0" i="0" u="none" strike="noStrike" dirty="0">
                          <a:latin typeface="Arial"/>
                        </a:rPr>
                        <a:t>Computer Systems Analysts</a:t>
                      </a:r>
                    </a:p>
                  </a:txBody>
                  <a:tcPr marL="12700" marR="12700" marT="12700" marB="0" anchor="ctr"/>
                </a:tc>
                <a:tc>
                  <a:txBody>
                    <a:bodyPr/>
                    <a:lstStyle/>
                    <a:p>
                      <a:pPr algn="ctr" fontAlgn="ctr"/>
                      <a:r>
                        <a:rPr lang="en-US" sz="1100" b="0" i="0" u="none" strike="noStrike" dirty="0" smtClean="0">
                          <a:latin typeface="Arial"/>
                        </a:rPr>
                        <a:t>1,871</a:t>
                      </a:r>
                      <a:endParaRPr lang="en-US" sz="1100" b="0" i="0" u="none" strike="noStrike" dirty="0">
                        <a:latin typeface="Arial"/>
                      </a:endParaRPr>
                    </a:p>
                  </a:txBody>
                  <a:tcPr marL="12700" marR="12700" marT="12700" marB="0" anchor="ctr"/>
                </a:tc>
              </a:tr>
              <a:tr h="313228">
                <a:tc>
                  <a:txBody>
                    <a:bodyPr/>
                    <a:lstStyle/>
                    <a:p>
                      <a:pPr algn="ctr" fontAlgn="ctr"/>
                      <a:r>
                        <a:rPr lang="en-US" sz="1100" b="0" i="0" u="none" strike="noStrike">
                          <a:latin typeface="Arial"/>
                        </a:rPr>
                        <a:t>9</a:t>
                      </a:r>
                    </a:p>
                  </a:txBody>
                  <a:tcPr marL="12700" marR="12700" marT="12700" marB="0" anchor="ctr"/>
                </a:tc>
                <a:tc>
                  <a:txBody>
                    <a:bodyPr/>
                    <a:lstStyle/>
                    <a:p>
                      <a:pPr algn="l" fontAlgn="ctr"/>
                      <a:r>
                        <a:rPr lang="en-US" sz="1100" b="0" i="0" u="none" strike="noStrike" dirty="0">
                          <a:latin typeface="Arial"/>
                        </a:rPr>
                        <a:t>Cleaners of Vehicles and Equipment</a:t>
                      </a:r>
                    </a:p>
                  </a:txBody>
                  <a:tcPr marL="12700" marR="12700" marT="12700" marB="0" anchor="ctr"/>
                </a:tc>
                <a:tc>
                  <a:txBody>
                    <a:bodyPr/>
                    <a:lstStyle/>
                    <a:p>
                      <a:pPr algn="ctr" fontAlgn="ctr"/>
                      <a:r>
                        <a:rPr lang="en-US" sz="1100" b="0" i="0" u="none" strike="noStrike" dirty="0" smtClean="0">
                          <a:latin typeface="Arial"/>
                        </a:rPr>
                        <a:t>1,143</a:t>
                      </a:r>
                      <a:endParaRPr lang="en-US" sz="1100" b="0" i="0" u="none" strike="noStrike" dirty="0">
                        <a:latin typeface="Arial"/>
                      </a:endParaRPr>
                    </a:p>
                  </a:txBody>
                  <a:tcPr marL="12700" marR="12700" marT="12700" marB="0" anchor="ctr"/>
                </a:tc>
              </a:tr>
              <a:tr h="313228">
                <a:tc>
                  <a:txBody>
                    <a:bodyPr/>
                    <a:lstStyle/>
                    <a:p>
                      <a:pPr algn="ctr" fontAlgn="ctr"/>
                      <a:r>
                        <a:rPr lang="en-US" sz="1100" b="0" i="0" u="none" strike="noStrike">
                          <a:latin typeface="Arial"/>
                        </a:rPr>
                        <a:t>10</a:t>
                      </a:r>
                    </a:p>
                  </a:txBody>
                  <a:tcPr marL="12700" marR="12700" marT="12700" marB="0" anchor="ctr"/>
                </a:tc>
                <a:tc>
                  <a:txBody>
                    <a:bodyPr/>
                    <a:lstStyle/>
                    <a:p>
                      <a:pPr algn="l" fontAlgn="ctr"/>
                      <a:r>
                        <a:rPr lang="en-US" sz="1100" b="0" i="0" u="none" strike="noStrike">
                          <a:latin typeface="Arial"/>
                        </a:rPr>
                        <a:t>Computer User Support Specialists</a:t>
                      </a:r>
                    </a:p>
                  </a:txBody>
                  <a:tcPr marL="12700" marR="12700" marT="12700" marB="0" anchor="ctr"/>
                </a:tc>
                <a:tc>
                  <a:txBody>
                    <a:bodyPr/>
                    <a:lstStyle/>
                    <a:p>
                      <a:pPr algn="ctr" fontAlgn="ctr"/>
                      <a:r>
                        <a:rPr lang="en-US" sz="1100" b="0" i="0" u="none" strike="noStrike" dirty="0" smtClean="0">
                          <a:latin typeface="Arial"/>
                        </a:rPr>
                        <a:t>1,760</a:t>
                      </a:r>
                      <a:endParaRPr lang="en-US" sz="1100" b="0" i="0" u="none" strike="noStrike" dirty="0">
                        <a:latin typeface="Arial"/>
                      </a:endParaRPr>
                    </a:p>
                  </a:txBody>
                  <a:tcPr marL="12700" marR="12700" marT="12700" marB="0" anchor="ctr"/>
                </a:tc>
              </a:tr>
              <a:tr h="313228">
                <a:tc>
                  <a:txBody>
                    <a:bodyPr/>
                    <a:lstStyle/>
                    <a:p>
                      <a:pPr algn="ctr" fontAlgn="ctr"/>
                      <a:r>
                        <a:rPr lang="en-US" sz="1100" b="0" i="0" u="none" strike="noStrike" dirty="0" smtClean="0">
                          <a:latin typeface="Arial"/>
                        </a:rPr>
                        <a:t>13</a:t>
                      </a:r>
                      <a:endParaRPr lang="en-US" sz="1100" b="0" i="0" u="none" strike="noStrike" dirty="0">
                        <a:latin typeface="Arial"/>
                      </a:endParaRPr>
                    </a:p>
                  </a:txBody>
                  <a:tcPr marL="12700" marR="12700" marT="12700" marB="0" anchor="ctr"/>
                </a:tc>
                <a:tc>
                  <a:txBody>
                    <a:bodyPr/>
                    <a:lstStyle/>
                    <a:p>
                      <a:pPr algn="l" fontAlgn="b"/>
                      <a:r>
                        <a:rPr lang="en-US" sz="1100" b="0" i="0" u="none" strike="noStrike" dirty="0" smtClean="0">
                          <a:latin typeface="Arial"/>
                        </a:rPr>
                        <a:t>Pharmacy Technicians</a:t>
                      </a:r>
                      <a:r>
                        <a:rPr lang="en-US" sz="1100" b="0" i="0" u="none" strike="noStrike" baseline="0" dirty="0" smtClean="0">
                          <a:latin typeface="Arial"/>
                        </a:rPr>
                        <a:t> </a:t>
                      </a:r>
                      <a:endParaRPr lang="en-US" sz="1100" b="0" i="0" u="none" strike="noStrike" dirty="0">
                        <a:latin typeface="Arial"/>
                      </a:endParaRPr>
                    </a:p>
                  </a:txBody>
                  <a:tcPr marL="12700" marR="12700" marT="12700" marB="0" anchor="ctr"/>
                </a:tc>
                <a:tc>
                  <a:txBody>
                    <a:bodyPr/>
                    <a:lstStyle/>
                    <a:p>
                      <a:pPr algn="ctr" fontAlgn="ctr"/>
                      <a:r>
                        <a:rPr lang="en-US" sz="1100" b="0" i="0" u="none" strike="noStrike" dirty="0" smtClean="0">
                          <a:latin typeface="Arial"/>
                        </a:rPr>
                        <a:t>1,388</a:t>
                      </a:r>
                      <a:endParaRPr lang="en-US" sz="1100" b="0" i="0" u="none" strike="noStrike" dirty="0">
                        <a:latin typeface="Arial"/>
                      </a:endParaRPr>
                    </a:p>
                  </a:txBody>
                  <a:tcPr marL="12700" marR="12700" marT="12700" marB="0" anchor="ctr"/>
                </a:tc>
              </a:tr>
              <a:tr h="313228">
                <a:tc>
                  <a:txBody>
                    <a:bodyPr/>
                    <a:lstStyle/>
                    <a:p>
                      <a:pPr algn="ctr" fontAlgn="ctr"/>
                      <a:r>
                        <a:rPr lang="en-US" sz="1100" b="0" i="0" u="none" strike="noStrike" dirty="0">
                          <a:latin typeface="Arial"/>
                        </a:rPr>
                        <a:t>14</a:t>
                      </a:r>
                    </a:p>
                  </a:txBody>
                  <a:tcPr marL="12700" marR="12700" marT="12700" marB="0" anchor="ctr">
                    <a:solidFill>
                      <a:srgbClr val="FFFF00"/>
                    </a:solidFill>
                  </a:tcPr>
                </a:tc>
                <a:tc>
                  <a:txBody>
                    <a:bodyPr/>
                    <a:lstStyle/>
                    <a:p>
                      <a:pPr algn="l" fontAlgn="b"/>
                      <a:r>
                        <a:rPr lang="en-US" sz="1100" b="0" i="0" u="none" strike="noStrike" dirty="0">
                          <a:latin typeface="Arial"/>
                        </a:rPr>
                        <a:t>Team Assemblers</a:t>
                      </a:r>
                    </a:p>
                  </a:txBody>
                  <a:tcPr marL="12700" marR="12700" marT="12700" marB="0" anchor="ctr">
                    <a:solidFill>
                      <a:srgbClr val="FFFF00"/>
                    </a:solidFill>
                  </a:tcPr>
                </a:tc>
                <a:tc>
                  <a:txBody>
                    <a:bodyPr/>
                    <a:lstStyle/>
                    <a:p>
                      <a:pPr algn="ctr" fontAlgn="ctr"/>
                      <a:r>
                        <a:rPr lang="en-US" sz="1100" b="0" i="0" u="none" strike="noStrike" dirty="0" smtClean="0">
                          <a:latin typeface="Arial"/>
                        </a:rPr>
                        <a:t>5,656</a:t>
                      </a:r>
                      <a:endParaRPr lang="en-US" sz="1100" b="0" i="0" u="none" strike="noStrike" dirty="0">
                        <a:latin typeface="Arial"/>
                      </a:endParaRPr>
                    </a:p>
                  </a:txBody>
                  <a:tcPr marL="12700" marR="12700" marT="12700" marB="0" anchor="ctr">
                    <a:solidFill>
                      <a:srgbClr val="FFFF00"/>
                    </a:solidFill>
                  </a:tcPr>
                </a:tc>
              </a:tr>
              <a:tr h="359221">
                <a:tc>
                  <a:txBody>
                    <a:bodyPr/>
                    <a:lstStyle/>
                    <a:p>
                      <a:pPr algn="ctr" fontAlgn="ctr"/>
                      <a:r>
                        <a:rPr lang="en-US" sz="1100" b="0" i="0" u="none" strike="noStrike">
                          <a:latin typeface="Arial"/>
                        </a:rPr>
                        <a:t>15</a:t>
                      </a:r>
                    </a:p>
                  </a:txBody>
                  <a:tcPr marL="12700" marR="12700" marT="12700" marB="0" anchor="ctr"/>
                </a:tc>
                <a:tc>
                  <a:txBody>
                    <a:bodyPr/>
                    <a:lstStyle/>
                    <a:p>
                      <a:pPr algn="l" fontAlgn="ctr"/>
                      <a:r>
                        <a:rPr lang="en-US" sz="1100" b="0" i="0" u="none" strike="noStrike">
                          <a:latin typeface="Arial"/>
                        </a:rPr>
                        <a:t>Licensed Practical and Licensed Vocational Nurses</a:t>
                      </a:r>
                    </a:p>
                  </a:txBody>
                  <a:tcPr marL="12700" marR="12700" marT="12700" marB="0" anchor="ctr"/>
                </a:tc>
                <a:tc>
                  <a:txBody>
                    <a:bodyPr/>
                    <a:lstStyle/>
                    <a:p>
                      <a:pPr algn="ctr" fontAlgn="ctr"/>
                      <a:r>
                        <a:rPr lang="en-US" sz="1100" b="0" i="0" u="none" strike="noStrike" dirty="0" smtClean="0">
                          <a:latin typeface="Arial"/>
                        </a:rPr>
                        <a:t>2,779</a:t>
                      </a:r>
                      <a:endParaRPr lang="en-US" sz="1100" b="0" i="0" u="none" strike="noStrike" dirty="0">
                        <a:latin typeface="Arial"/>
                      </a:endParaRPr>
                    </a:p>
                  </a:txBody>
                  <a:tcPr marL="12700" marR="12700" marT="12700" marB="0" anchor="ctr"/>
                </a:tc>
              </a:tr>
              <a:tr h="313228">
                <a:tc>
                  <a:txBody>
                    <a:bodyPr/>
                    <a:lstStyle/>
                    <a:p>
                      <a:pPr algn="ctr" fontAlgn="ctr"/>
                      <a:r>
                        <a:rPr lang="en-US" sz="1100" b="0" i="0" u="none" strike="noStrike" dirty="0">
                          <a:latin typeface="Arial"/>
                        </a:rPr>
                        <a:t>17</a:t>
                      </a:r>
                    </a:p>
                  </a:txBody>
                  <a:tcPr marL="12700" marR="12700" marT="12700" marB="0" anchor="ctr">
                    <a:solidFill>
                      <a:srgbClr val="FFFF00"/>
                    </a:solidFill>
                  </a:tcPr>
                </a:tc>
                <a:tc>
                  <a:txBody>
                    <a:bodyPr/>
                    <a:lstStyle/>
                    <a:p>
                      <a:pPr algn="l" fontAlgn="ctr"/>
                      <a:r>
                        <a:rPr lang="en-US" sz="1100" b="0" i="0" u="none" strike="noStrike" dirty="0">
                          <a:latin typeface="Arial"/>
                        </a:rPr>
                        <a:t>Machinists</a:t>
                      </a:r>
                    </a:p>
                  </a:txBody>
                  <a:tcPr marL="12700" marR="12700" marT="12700" marB="0" anchor="ctr">
                    <a:solidFill>
                      <a:srgbClr val="FFFF00"/>
                    </a:solidFill>
                  </a:tcPr>
                </a:tc>
                <a:tc>
                  <a:txBody>
                    <a:bodyPr/>
                    <a:lstStyle/>
                    <a:p>
                      <a:pPr algn="ctr" fontAlgn="ctr"/>
                      <a:r>
                        <a:rPr lang="en-US" sz="1100" b="0" i="0" u="none" strike="noStrike" dirty="0" smtClean="0">
                          <a:latin typeface="Arial"/>
                        </a:rPr>
                        <a:t>1,264</a:t>
                      </a:r>
                      <a:endParaRPr lang="en-US" sz="1100" b="0" i="0" u="none" strike="noStrike" dirty="0">
                        <a:latin typeface="Arial"/>
                      </a:endParaRPr>
                    </a:p>
                  </a:txBody>
                  <a:tcPr marL="12700" marR="12700" marT="12700" marB="0" anchor="ctr">
                    <a:solidFill>
                      <a:srgbClr val="FFFF00"/>
                    </a:solidFill>
                  </a:tcPr>
                </a:tc>
              </a:tr>
              <a:tr h="313228">
                <a:tc>
                  <a:txBody>
                    <a:bodyPr/>
                    <a:lstStyle/>
                    <a:p>
                      <a:pPr algn="ctr" fontAlgn="ctr"/>
                      <a:r>
                        <a:rPr lang="en-US" sz="1100" b="0" i="0" u="none" strike="noStrike">
                          <a:latin typeface="Arial"/>
                        </a:rPr>
                        <a:t>20</a:t>
                      </a:r>
                    </a:p>
                  </a:txBody>
                  <a:tcPr marL="12700" marR="12700" marT="12700" marB="0" anchor="ctr">
                    <a:solidFill>
                      <a:srgbClr val="FFFF00"/>
                    </a:solidFill>
                  </a:tcPr>
                </a:tc>
                <a:tc>
                  <a:txBody>
                    <a:bodyPr/>
                    <a:lstStyle/>
                    <a:p>
                      <a:pPr algn="l" fontAlgn="ctr"/>
                      <a:r>
                        <a:rPr lang="en-US" sz="1100" b="0" i="0" u="none" strike="noStrike">
                          <a:latin typeface="Arial"/>
                        </a:rPr>
                        <a:t>Industrial Machinery Mechanics</a:t>
                      </a:r>
                    </a:p>
                  </a:txBody>
                  <a:tcPr marL="12700" marR="12700" marT="12700" marB="0" anchor="ctr">
                    <a:solidFill>
                      <a:srgbClr val="FFFF00"/>
                    </a:solidFill>
                  </a:tcPr>
                </a:tc>
                <a:tc>
                  <a:txBody>
                    <a:bodyPr/>
                    <a:lstStyle/>
                    <a:p>
                      <a:pPr algn="ctr" fontAlgn="ctr"/>
                      <a:r>
                        <a:rPr lang="en-US" sz="1100" b="0" i="0" u="none" strike="noStrike" dirty="0" smtClean="0">
                          <a:latin typeface="Arial"/>
                        </a:rPr>
                        <a:t>1,537</a:t>
                      </a:r>
                      <a:endParaRPr lang="en-US" sz="1100" b="0" i="0" u="none" strike="noStrike" dirty="0">
                        <a:latin typeface="Arial"/>
                      </a:endParaRPr>
                    </a:p>
                  </a:txBody>
                  <a:tcPr marL="12700" marR="12700" marT="12700" marB="0" anchor="ctr">
                    <a:solidFill>
                      <a:srgbClr val="FFFF00"/>
                    </a:solidFill>
                  </a:tcPr>
                </a:tc>
              </a:tr>
              <a:tr h="313228">
                <a:tc>
                  <a:txBody>
                    <a:bodyPr/>
                    <a:lstStyle/>
                    <a:p>
                      <a:pPr algn="ctr" fontAlgn="ctr"/>
                      <a:r>
                        <a:rPr lang="en-US" sz="1100" b="0" i="0" u="none" strike="noStrike">
                          <a:latin typeface="Arial"/>
                        </a:rPr>
                        <a:t>21</a:t>
                      </a:r>
                    </a:p>
                  </a:txBody>
                  <a:tcPr marL="12700" marR="12700" marT="12700" marB="0" anchor="ctr"/>
                </a:tc>
                <a:tc>
                  <a:txBody>
                    <a:bodyPr/>
                    <a:lstStyle/>
                    <a:p>
                      <a:pPr algn="l" fontAlgn="ctr"/>
                      <a:r>
                        <a:rPr lang="en-US" sz="1100" b="0" i="0" u="none" strike="noStrike" dirty="0">
                          <a:latin typeface="Arial"/>
                        </a:rPr>
                        <a:t>Registered Nurses</a:t>
                      </a:r>
                    </a:p>
                  </a:txBody>
                  <a:tcPr marL="12700" marR="12700" marT="12700" marB="0" anchor="ctr"/>
                </a:tc>
                <a:tc>
                  <a:txBody>
                    <a:bodyPr/>
                    <a:lstStyle/>
                    <a:p>
                      <a:pPr algn="ctr" fontAlgn="ctr"/>
                      <a:r>
                        <a:rPr lang="en-US" sz="1100" b="0" i="0" u="none" strike="noStrike" dirty="0" smtClean="0">
                          <a:latin typeface="Arial"/>
                        </a:rPr>
                        <a:t>6,901</a:t>
                      </a:r>
                      <a:endParaRPr lang="en-US" sz="1100" b="0" i="0" u="none" strike="noStrike" dirty="0">
                        <a:latin typeface="Arial"/>
                      </a:endParaRPr>
                    </a:p>
                  </a:txBody>
                  <a:tcPr marL="12700" marR="12700" marT="12700" marB="0" anchor="ctr"/>
                </a:tc>
              </a:tr>
            </a:tbl>
          </a:graphicData>
        </a:graphic>
      </p:graphicFrame>
      <p:graphicFrame>
        <p:nvGraphicFramePr>
          <p:cNvPr id="10" name="Content Placeholder 9"/>
          <p:cNvGraphicFramePr>
            <a:graphicFrameLocks noGrp="1"/>
          </p:cNvGraphicFramePr>
          <p:nvPr>
            <p:ph sz="half" idx="1"/>
          </p:nvPr>
        </p:nvGraphicFramePr>
        <p:xfrm>
          <a:off x="171611" y="1201396"/>
          <a:ext cx="4324189" cy="5536196"/>
        </p:xfrm>
        <a:graphic>
          <a:graphicData uri="http://schemas.openxmlformats.org/drawingml/2006/table">
            <a:tbl>
              <a:tblPr firstRow="1" bandRow="1">
                <a:tableStyleId>{5C22544A-7EE6-4342-B048-85BDC9FD1C3A}</a:tableStyleId>
              </a:tblPr>
              <a:tblGrid>
                <a:gridCol w="400425"/>
                <a:gridCol w="3268580"/>
                <a:gridCol w="655184"/>
              </a:tblGrid>
              <a:tr h="407839">
                <a:tc>
                  <a:txBody>
                    <a:bodyPr/>
                    <a:lstStyle/>
                    <a:p>
                      <a:pPr algn="l" fontAlgn="ctr"/>
                      <a:r>
                        <a:rPr lang="en-US" sz="1100" b="1" i="0" u="none" strike="noStrike" dirty="0" smtClean="0">
                          <a:solidFill>
                            <a:srgbClr val="FFFFFF"/>
                          </a:solidFill>
                          <a:latin typeface="Arial"/>
                        </a:rPr>
                        <a:t>Rank</a:t>
                      </a:r>
                      <a:endParaRPr lang="en-US" sz="1100" b="0" i="0" u="none" strike="noStrike" dirty="0">
                        <a:solidFill>
                          <a:srgbClr val="FFFFFF"/>
                        </a:solidFill>
                        <a:latin typeface="Arial"/>
                      </a:endParaRPr>
                    </a:p>
                  </a:txBody>
                  <a:tcPr marL="12700" marR="12700" marT="12700" marB="0" anchor="ctr"/>
                </a:tc>
                <a:tc>
                  <a:txBody>
                    <a:bodyPr/>
                    <a:lstStyle/>
                    <a:p>
                      <a:pPr algn="ctr" fontAlgn="ctr"/>
                      <a:r>
                        <a:rPr lang="en-US" sz="1200" b="1" i="0" u="none" strike="noStrike" dirty="0">
                          <a:solidFill>
                            <a:srgbClr val="FFFFFF"/>
                          </a:solidFill>
                          <a:latin typeface="Arial"/>
                        </a:rPr>
                        <a:t>Major</a:t>
                      </a:r>
                    </a:p>
                  </a:txBody>
                  <a:tcPr marL="12700" marR="12700" marT="12700" marB="0" anchor="ctr"/>
                </a:tc>
                <a:tc>
                  <a:txBody>
                    <a:bodyPr/>
                    <a:lstStyle/>
                    <a:p>
                      <a:pPr algn="ctr" fontAlgn="ctr"/>
                      <a:r>
                        <a:rPr lang="en-US" sz="1200" b="1" i="0" u="none" strike="noStrike" dirty="0">
                          <a:solidFill>
                            <a:srgbClr val="FFFFFF"/>
                          </a:solidFill>
                          <a:latin typeface="Arial"/>
                        </a:rPr>
                        <a:t>State Totals</a:t>
                      </a:r>
                    </a:p>
                  </a:txBody>
                  <a:tcPr marL="12700" marR="12700" marT="12700" marB="0" anchor="ctr"/>
                </a:tc>
              </a:tr>
              <a:tr h="339526">
                <a:tc>
                  <a:txBody>
                    <a:bodyPr/>
                    <a:lstStyle/>
                    <a:p>
                      <a:pPr algn="ctr" fontAlgn="ctr"/>
                      <a:r>
                        <a:rPr lang="en-US" sz="1100" b="0" i="0" u="none" strike="noStrike" dirty="0">
                          <a:latin typeface="Arial"/>
                        </a:rPr>
                        <a:t>1</a:t>
                      </a:r>
                    </a:p>
                  </a:txBody>
                  <a:tcPr marL="12700" marR="12700" marT="12700" marB="0" anchor="ctr"/>
                </a:tc>
                <a:tc>
                  <a:txBody>
                    <a:bodyPr/>
                    <a:lstStyle/>
                    <a:p>
                      <a:pPr algn="l" fontAlgn="ctr"/>
                      <a:r>
                        <a:rPr lang="en-US" sz="1100" b="0" i="0" u="none" strike="noStrike" dirty="0">
                          <a:solidFill>
                            <a:srgbClr val="000000"/>
                          </a:solidFill>
                          <a:latin typeface="Arial"/>
                        </a:rPr>
                        <a:t>Registered Nursing/Registered Nurse.</a:t>
                      </a:r>
                    </a:p>
                  </a:txBody>
                  <a:tcPr marL="12700" marR="12700" marT="12700" marB="0" anchor="ctr"/>
                </a:tc>
                <a:tc>
                  <a:txBody>
                    <a:bodyPr/>
                    <a:lstStyle/>
                    <a:p>
                      <a:pPr algn="ctr" fontAlgn="ctr"/>
                      <a:r>
                        <a:rPr lang="en-US" sz="1100" b="0" i="0" u="none" strike="noStrike" dirty="0">
                          <a:latin typeface="Arial"/>
                        </a:rPr>
                        <a:t>3650</a:t>
                      </a:r>
                    </a:p>
                  </a:txBody>
                  <a:tcPr marL="12700" marR="12700" marT="12700" marB="0" anchor="ctr"/>
                </a:tc>
              </a:tr>
              <a:tr h="339526">
                <a:tc>
                  <a:txBody>
                    <a:bodyPr/>
                    <a:lstStyle/>
                    <a:p>
                      <a:pPr algn="ctr" fontAlgn="ctr"/>
                      <a:r>
                        <a:rPr lang="en-US" sz="1100" b="0" i="0" u="none" strike="noStrike" dirty="0">
                          <a:latin typeface="Arial"/>
                        </a:rPr>
                        <a:t>2</a:t>
                      </a:r>
                    </a:p>
                  </a:txBody>
                  <a:tcPr marL="12700" marR="12700" marT="12700" marB="0" anchor="ctr"/>
                </a:tc>
                <a:tc>
                  <a:txBody>
                    <a:bodyPr/>
                    <a:lstStyle/>
                    <a:p>
                      <a:pPr algn="l" fontAlgn="ctr"/>
                      <a:r>
                        <a:rPr lang="en-US" sz="1100" b="0" i="0" u="none" strike="noStrike" dirty="0">
                          <a:solidFill>
                            <a:srgbClr val="000000"/>
                          </a:solidFill>
                          <a:latin typeface="Arial"/>
                        </a:rPr>
                        <a:t>General Studies.</a:t>
                      </a:r>
                    </a:p>
                  </a:txBody>
                  <a:tcPr marL="12700" marR="12700" marT="12700" marB="0" anchor="ctr"/>
                </a:tc>
                <a:tc>
                  <a:txBody>
                    <a:bodyPr/>
                    <a:lstStyle/>
                    <a:p>
                      <a:pPr algn="ctr" fontAlgn="ctr"/>
                      <a:r>
                        <a:rPr lang="en-US" sz="1100" b="0" i="0" u="none" strike="noStrike" dirty="0">
                          <a:latin typeface="Arial"/>
                        </a:rPr>
                        <a:t>3130</a:t>
                      </a:r>
                    </a:p>
                  </a:txBody>
                  <a:tcPr marL="12700" marR="12700" marT="12700" marB="0" anchor="ctr"/>
                </a:tc>
              </a:tr>
              <a:tr h="339526">
                <a:tc>
                  <a:txBody>
                    <a:bodyPr/>
                    <a:lstStyle/>
                    <a:p>
                      <a:pPr algn="ctr" fontAlgn="ctr"/>
                      <a:r>
                        <a:rPr lang="en-US" sz="1100" b="0" i="0" u="none" strike="noStrike" dirty="0">
                          <a:latin typeface="Arial"/>
                        </a:rPr>
                        <a:t>3</a:t>
                      </a:r>
                    </a:p>
                  </a:txBody>
                  <a:tcPr marL="12700" marR="12700" marT="12700" marB="0" anchor="ctr"/>
                </a:tc>
                <a:tc>
                  <a:txBody>
                    <a:bodyPr/>
                    <a:lstStyle/>
                    <a:p>
                      <a:pPr algn="l" fontAlgn="ctr"/>
                      <a:r>
                        <a:rPr lang="en-US" sz="1100" b="0" i="0" u="none" strike="noStrike" dirty="0" smtClean="0">
                          <a:solidFill>
                            <a:srgbClr val="000000"/>
                          </a:solidFill>
                          <a:latin typeface="Arial"/>
                        </a:rPr>
                        <a:t>Bus. </a:t>
                      </a:r>
                      <a:r>
                        <a:rPr lang="en-US" sz="1100" b="0" i="0" u="none" strike="noStrike" dirty="0">
                          <a:solidFill>
                            <a:srgbClr val="000000"/>
                          </a:solidFill>
                          <a:latin typeface="Arial"/>
                        </a:rPr>
                        <a:t>Administration and </a:t>
                      </a:r>
                      <a:r>
                        <a:rPr lang="en-US" sz="1100" b="0" i="0" u="none" strike="noStrike" dirty="0" smtClean="0">
                          <a:solidFill>
                            <a:srgbClr val="000000"/>
                          </a:solidFill>
                          <a:latin typeface="Arial"/>
                        </a:rPr>
                        <a:t>Mgmt</a:t>
                      </a:r>
                      <a:r>
                        <a:rPr lang="en-US" sz="1100" b="0" i="0" u="none" strike="noStrike" dirty="0">
                          <a:solidFill>
                            <a:srgbClr val="000000"/>
                          </a:solidFill>
                          <a:latin typeface="Arial"/>
                        </a:rPr>
                        <a:t>, General.</a:t>
                      </a:r>
                    </a:p>
                  </a:txBody>
                  <a:tcPr marL="12700" marR="12700" marT="12700" marB="0" anchor="ctr"/>
                </a:tc>
                <a:tc>
                  <a:txBody>
                    <a:bodyPr/>
                    <a:lstStyle/>
                    <a:p>
                      <a:pPr algn="ctr" fontAlgn="ctr"/>
                      <a:r>
                        <a:rPr lang="en-US" sz="1100" b="0" i="0" u="none" strike="noStrike" dirty="0">
                          <a:latin typeface="Arial"/>
                        </a:rPr>
                        <a:t>1641</a:t>
                      </a:r>
                    </a:p>
                  </a:txBody>
                  <a:tcPr marL="12700" marR="12700" marT="12700" marB="0" anchor="ctr"/>
                </a:tc>
              </a:tr>
              <a:tr h="339526">
                <a:tc>
                  <a:txBody>
                    <a:bodyPr/>
                    <a:lstStyle/>
                    <a:p>
                      <a:pPr algn="ctr" fontAlgn="ctr"/>
                      <a:r>
                        <a:rPr lang="en-US" sz="1100" b="0" i="0" u="none" strike="noStrike" dirty="0">
                          <a:latin typeface="Arial"/>
                        </a:rPr>
                        <a:t>4</a:t>
                      </a:r>
                    </a:p>
                  </a:txBody>
                  <a:tcPr marL="12700" marR="12700" marT="12700" marB="0" anchor="ctr"/>
                </a:tc>
                <a:tc>
                  <a:txBody>
                    <a:bodyPr/>
                    <a:lstStyle/>
                    <a:p>
                      <a:pPr algn="l" fontAlgn="ctr"/>
                      <a:r>
                        <a:rPr lang="en-US" sz="1100" b="0" i="0" u="none" strike="noStrike" dirty="0">
                          <a:solidFill>
                            <a:srgbClr val="000000"/>
                          </a:solidFill>
                          <a:latin typeface="Arial"/>
                        </a:rPr>
                        <a:t>Elementary Education and Teaching.</a:t>
                      </a:r>
                    </a:p>
                  </a:txBody>
                  <a:tcPr marL="12700" marR="12700" marT="12700" marB="0" anchor="ctr"/>
                </a:tc>
                <a:tc>
                  <a:txBody>
                    <a:bodyPr/>
                    <a:lstStyle/>
                    <a:p>
                      <a:pPr algn="ctr" fontAlgn="ctr"/>
                      <a:r>
                        <a:rPr lang="en-US" sz="1100" b="0" i="0" u="none" strike="noStrike" dirty="0">
                          <a:latin typeface="Arial"/>
                        </a:rPr>
                        <a:t>1199</a:t>
                      </a:r>
                    </a:p>
                  </a:txBody>
                  <a:tcPr marL="12700" marR="12700" marT="12700" marB="0" anchor="ctr"/>
                </a:tc>
              </a:tr>
              <a:tr h="339526">
                <a:tc>
                  <a:txBody>
                    <a:bodyPr/>
                    <a:lstStyle/>
                    <a:p>
                      <a:pPr algn="ctr" fontAlgn="ctr"/>
                      <a:r>
                        <a:rPr lang="en-US" sz="1100" b="0" i="0" u="none" strike="noStrike" dirty="0">
                          <a:latin typeface="Arial"/>
                        </a:rPr>
                        <a:t>5</a:t>
                      </a:r>
                    </a:p>
                  </a:txBody>
                  <a:tcPr marL="12700" marR="12700" marT="12700" marB="0" anchor="ctr"/>
                </a:tc>
                <a:tc>
                  <a:txBody>
                    <a:bodyPr/>
                    <a:lstStyle/>
                    <a:p>
                      <a:pPr algn="l" fontAlgn="ctr"/>
                      <a:r>
                        <a:rPr lang="en-US" sz="1100" b="0" i="0" u="none" strike="noStrike" dirty="0">
                          <a:solidFill>
                            <a:srgbClr val="000000"/>
                          </a:solidFill>
                          <a:latin typeface="Arial"/>
                        </a:rPr>
                        <a:t>Accounting.</a:t>
                      </a:r>
                    </a:p>
                  </a:txBody>
                  <a:tcPr marL="12700" marR="12700" marT="12700" marB="0" anchor="ctr"/>
                </a:tc>
                <a:tc>
                  <a:txBody>
                    <a:bodyPr/>
                    <a:lstStyle/>
                    <a:p>
                      <a:pPr algn="ctr" fontAlgn="ctr"/>
                      <a:r>
                        <a:rPr lang="en-US" sz="1100" b="0" i="0" u="none" strike="noStrike" dirty="0">
                          <a:latin typeface="Arial"/>
                        </a:rPr>
                        <a:t>935</a:t>
                      </a:r>
                    </a:p>
                  </a:txBody>
                  <a:tcPr marL="12700" marR="12700" marT="12700" marB="0" anchor="ctr"/>
                </a:tc>
              </a:tr>
              <a:tr h="339526">
                <a:tc>
                  <a:txBody>
                    <a:bodyPr/>
                    <a:lstStyle/>
                    <a:p>
                      <a:pPr algn="ctr" fontAlgn="ctr"/>
                      <a:r>
                        <a:rPr lang="en-US" sz="1100" b="0" i="0" u="none" strike="noStrike" dirty="0">
                          <a:latin typeface="Arial"/>
                        </a:rPr>
                        <a:t>6</a:t>
                      </a:r>
                    </a:p>
                  </a:txBody>
                  <a:tcPr marL="12700" marR="12700" marT="12700" marB="0" anchor="ctr"/>
                </a:tc>
                <a:tc>
                  <a:txBody>
                    <a:bodyPr/>
                    <a:lstStyle/>
                    <a:p>
                      <a:pPr algn="l" fontAlgn="ctr"/>
                      <a:r>
                        <a:rPr lang="en-US" sz="1100" b="0" i="0" u="none" strike="noStrike" dirty="0">
                          <a:solidFill>
                            <a:srgbClr val="000000"/>
                          </a:solidFill>
                          <a:latin typeface="Arial"/>
                        </a:rPr>
                        <a:t>Psychology, General.</a:t>
                      </a:r>
                    </a:p>
                  </a:txBody>
                  <a:tcPr marL="12700" marR="12700" marT="12700" marB="0" anchor="ctr"/>
                </a:tc>
                <a:tc>
                  <a:txBody>
                    <a:bodyPr/>
                    <a:lstStyle/>
                    <a:p>
                      <a:pPr algn="ctr" fontAlgn="ctr"/>
                      <a:r>
                        <a:rPr lang="en-US" sz="1100" b="0" i="0" u="none" strike="noStrike" dirty="0">
                          <a:latin typeface="Arial"/>
                        </a:rPr>
                        <a:t>897</a:t>
                      </a:r>
                    </a:p>
                  </a:txBody>
                  <a:tcPr marL="12700" marR="12700" marT="12700" marB="0" anchor="ctr"/>
                </a:tc>
              </a:tr>
              <a:tr h="339526">
                <a:tc>
                  <a:txBody>
                    <a:bodyPr/>
                    <a:lstStyle/>
                    <a:p>
                      <a:pPr algn="ctr" fontAlgn="ctr"/>
                      <a:r>
                        <a:rPr lang="en-US" sz="1100" b="0" i="0" u="none" strike="noStrike">
                          <a:latin typeface="Arial"/>
                        </a:rPr>
                        <a:t>7</a:t>
                      </a:r>
                    </a:p>
                  </a:txBody>
                  <a:tcPr marL="12700" marR="12700" marT="12700" marB="0" anchor="ctr"/>
                </a:tc>
                <a:tc>
                  <a:txBody>
                    <a:bodyPr/>
                    <a:lstStyle/>
                    <a:p>
                      <a:pPr algn="l" fontAlgn="ctr"/>
                      <a:r>
                        <a:rPr lang="en-US" sz="1100" b="0" i="0" u="none" strike="noStrike" dirty="0">
                          <a:solidFill>
                            <a:srgbClr val="000000"/>
                          </a:solidFill>
                          <a:latin typeface="Arial"/>
                        </a:rPr>
                        <a:t>Licensed Practical/Vocational Nurse Training.</a:t>
                      </a:r>
                    </a:p>
                  </a:txBody>
                  <a:tcPr marL="12700" marR="12700" marT="12700" marB="0" anchor="ctr"/>
                </a:tc>
                <a:tc>
                  <a:txBody>
                    <a:bodyPr/>
                    <a:lstStyle/>
                    <a:p>
                      <a:pPr algn="ctr" fontAlgn="ctr"/>
                      <a:r>
                        <a:rPr lang="en-US" sz="1100" b="0" i="0" u="none" strike="noStrike">
                          <a:latin typeface="Arial"/>
                        </a:rPr>
                        <a:t>759</a:t>
                      </a:r>
                    </a:p>
                  </a:txBody>
                  <a:tcPr marL="12700" marR="12700" marT="12700" marB="0" anchor="ctr"/>
                </a:tc>
              </a:tr>
              <a:tr h="339526">
                <a:tc>
                  <a:txBody>
                    <a:bodyPr/>
                    <a:lstStyle/>
                    <a:p>
                      <a:pPr algn="ctr" fontAlgn="ctr"/>
                      <a:r>
                        <a:rPr lang="en-US" sz="1100" b="0" i="0" u="none" strike="noStrike" dirty="0">
                          <a:latin typeface="Arial"/>
                        </a:rPr>
                        <a:t>8</a:t>
                      </a:r>
                    </a:p>
                  </a:txBody>
                  <a:tcPr marL="12700" marR="12700" marT="12700" marB="0" anchor="ctr"/>
                </a:tc>
                <a:tc>
                  <a:txBody>
                    <a:bodyPr/>
                    <a:lstStyle/>
                    <a:p>
                      <a:pPr algn="l" fontAlgn="ctr"/>
                      <a:r>
                        <a:rPr lang="en-US" sz="1100" b="0" i="0" u="none" strike="noStrike" dirty="0">
                          <a:solidFill>
                            <a:srgbClr val="000000"/>
                          </a:solidFill>
                          <a:latin typeface="Arial"/>
                        </a:rPr>
                        <a:t>Liberal Arts and Sciences/Liberal Studies.</a:t>
                      </a:r>
                    </a:p>
                  </a:txBody>
                  <a:tcPr marL="12700" marR="12700" marT="12700" marB="0" anchor="ctr"/>
                </a:tc>
                <a:tc>
                  <a:txBody>
                    <a:bodyPr/>
                    <a:lstStyle/>
                    <a:p>
                      <a:pPr algn="ctr" fontAlgn="ctr"/>
                      <a:r>
                        <a:rPr lang="en-US" sz="1100" b="0" i="0" u="none" strike="noStrike">
                          <a:latin typeface="Arial"/>
                        </a:rPr>
                        <a:t>719</a:t>
                      </a:r>
                    </a:p>
                  </a:txBody>
                  <a:tcPr marL="12700" marR="12700" marT="12700" marB="0" anchor="ctr"/>
                </a:tc>
              </a:tr>
              <a:tr h="339526">
                <a:tc>
                  <a:txBody>
                    <a:bodyPr/>
                    <a:lstStyle/>
                    <a:p>
                      <a:pPr algn="ctr" fontAlgn="ctr"/>
                      <a:r>
                        <a:rPr lang="en-US" sz="1100" b="0" i="0" u="none" strike="noStrike" dirty="0">
                          <a:latin typeface="Arial"/>
                        </a:rPr>
                        <a:t>9</a:t>
                      </a:r>
                    </a:p>
                  </a:txBody>
                  <a:tcPr marL="12700" marR="12700" marT="12700" marB="0" anchor="ctr"/>
                </a:tc>
                <a:tc>
                  <a:txBody>
                    <a:bodyPr/>
                    <a:lstStyle/>
                    <a:p>
                      <a:pPr algn="l" fontAlgn="ctr"/>
                      <a:r>
                        <a:rPr lang="en-US" sz="1100" b="0" i="0" u="none" strike="noStrike" dirty="0">
                          <a:solidFill>
                            <a:srgbClr val="000000"/>
                          </a:solidFill>
                          <a:latin typeface="Arial"/>
                        </a:rPr>
                        <a:t>Biology/Biological Sciences, General.</a:t>
                      </a:r>
                    </a:p>
                  </a:txBody>
                  <a:tcPr marL="12700" marR="12700" marT="12700" marB="0" anchor="ctr"/>
                </a:tc>
                <a:tc>
                  <a:txBody>
                    <a:bodyPr/>
                    <a:lstStyle/>
                    <a:p>
                      <a:pPr algn="ctr" fontAlgn="ctr"/>
                      <a:r>
                        <a:rPr lang="en-US" sz="1100" b="0" i="0" u="none" strike="noStrike" dirty="0">
                          <a:latin typeface="Arial"/>
                        </a:rPr>
                        <a:t>716</a:t>
                      </a:r>
                    </a:p>
                  </a:txBody>
                  <a:tcPr marL="12700" marR="12700" marT="12700" marB="0" anchor="ctr"/>
                </a:tc>
              </a:tr>
              <a:tr h="339526">
                <a:tc>
                  <a:txBody>
                    <a:bodyPr/>
                    <a:lstStyle/>
                    <a:p>
                      <a:pPr algn="ctr" fontAlgn="ctr"/>
                      <a:r>
                        <a:rPr lang="en-US" sz="1100" b="0" i="0" u="none" strike="noStrike" dirty="0">
                          <a:latin typeface="Arial"/>
                        </a:rPr>
                        <a:t>10</a:t>
                      </a:r>
                    </a:p>
                  </a:txBody>
                  <a:tcPr marL="12700" marR="12700" marT="12700" marB="0" anchor="ctr"/>
                </a:tc>
                <a:tc>
                  <a:txBody>
                    <a:bodyPr/>
                    <a:lstStyle/>
                    <a:p>
                      <a:pPr algn="l" fontAlgn="ctr"/>
                      <a:r>
                        <a:rPr lang="en-US" sz="1100" b="0" i="0" u="none" strike="noStrike" dirty="0" smtClean="0">
                          <a:solidFill>
                            <a:srgbClr val="000000"/>
                          </a:solidFill>
                          <a:latin typeface="Arial"/>
                        </a:rPr>
                        <a:t>Admin. Assistant/Secretarial </a:t>
                      </a:r>
                      <a:r>
                        <a:rPr lang="en-US" sz="1100" b="0" i="0" u="none" strike="noStrike" dirty="0">
                          <a:solidFill>
                            <a:srgbClr val="000000"/>
                          </a:solidFill>
                          <a:latin typeface="Arial"/>
                        </a:rPr>
                        <a:t>Science, General.</a:t>
                      </a:r>
                    </a:p>
                  </a:txBody>
                  <a:tcPr marL="12700" marR="12700" marT="12700" marB="0" anchor="ctr"/>
                </a:tc>
                <a:tc>
                  <a:txBody>
                    <a:bodyPr/>
                    <a:lstStyle/>
                    <a:p>
                      <a:pPr algn="ctr" fontAlgn="ctr"/>
                      <a:r>
                        <a:rPr lang="en-US" sz="1100" b="0" i="0" u="none" strike="noStrike" dirty="0">
                          <a:latin typeface="Arial"/>
                        </a:rPr>
                        <a:t>664</a:t>
                      </a:r>
                    </a:p>
                  </a:txBody>
                  <a:tcPr marL="12700" marR="12700" marT="12700" marB="0" anchor="ctr"/>
                </a:tc>
              </a:tr>
              <a:tr h="374993">
                <a:tc>
                  <a:txBody>
                    <a:bodyPr/>
                    <a:lstStyle/>
                    <a:p>
                      <a:pPr algn="ctr" fontAlgn="ctr"/>
                      <a:r>
                        <a:rPr lang="en-US" sz="1100" b="0" i="0" u="none" strike="noStrike" dirty="0">
                          <a:latin typeface="Arial"/>
                        </a:rPr>
                        <a:t>11</a:t>
                      </a:r>
                    </a:p>
                  </a:txBody>
                  <a:tcPr marL="12700" marR="12700" marT="12700" marB="0" anchor="ctr"/>
                </a:tc>
                <a:tc>
                  <a:txBody>
                    <a:bodyPr/>
                    <a:lstStyle/>
                    <a:p>
                      <a:pPr algn="l" fontAlgn="ctr"/>
                      <a:r>
                        <a:rPr lang="en-US" sz="1100" b="0" i="0" u="none" strike="noStrike" dirty="0">
                          <a:solidFill>
                            <a:srgbClr val="000000"/>
                          </a:solidFill>
                          <a:latin typeface="Arial"/>
                        </a:rPr>
                        <a:t>Emergency Medical Technology/Technician (EMT Paramedic).</a:t>
                      </a:r>
                    </a:p>
                  </a:txBody>
                  <a:tcPr marL="12700" marR="12700" marT="12700" marB="0" anchor="ctr"/>
                </a:tc>
                <a:tc>
                  <a:txBody>
                    <a:bodyPr/>
                    <a:lstStyle/>
                    <a:p>
                      <a:pPr algn="ctr" fontAlgn="ctr"/>
                      <a:r>
                        <a:rPr lang="en-US" sz="1100" b="0" i="0" u="none" strike="noStrike" dirty="0">
                          <a:latin typeface="Arial"/>
                        </a:rPr>
                        <a:t>656</a:t>
                      </a:r>
                    </a:p>
                  </a:txBody>
                  <a:tcPr marL="12700" marR="12700" marT="12700" marB="0" anchor="ctr"/>
                </a:tc>
              </a:tr>
              <a:tr h="339526">
                <a:tc>
                  <a:txBody>
                    <a:bodyPr/>
                    <a:lstStyle/>
                    <a:p>
                      <a:pPr algn="ctr" fontAlgn="ctr"/>
                      <a:r>
                        <a:rPr lang="en-US" sz="1100" b="0" i="0" u="none" strike="noStrike" dirty="0">
                          <a:latin typeface="Arial"/>
                        </a:rPr>
                        <a:t>13</a:t>
                      </a:r>
                    </a:p>
                  </a:txBody>
                  <a:tcPr marL="12700" marR="12700" marT="12700" marB="0" anchor="ctr"/>
                </a:tc>
                <a:tc>
                  <a:txBody>
                    <a:bodyPr/>
                    <a:lstStyle/>
                    <a:p>
                      <a:pPr algn="l" fontAlgn="ctr"/>
                      <a:r>
                        <a:rPr lang="en-US" sz="1100" b="0" i="0" u="none" strike="noStrike" dirty="0">
                          <a:solidFill>
                            <a:srgbClr val="000000"/>
                          </a:solidFill>
                          <a:latin typeface="Arial"/>
                        </a:rPr>
                        <a:t>Computer and Information Sciences, General.</a:t>
                      </a:r>
                    </a:p>
                  </a:txBody>
                  <a:tcPr marL="12700" marR="12700" marT="12700" marB="0" anchor="ctr"/>
                </a:tc>
                <a:tc>
                  <a:txBody>
                    <a:bodyPr/>
                    <a:lstStyle/>
                    <a:p>
                      <a:pPr algn="ctr" fontAlgn="ctr"/>
                      <a:r>
                        <a:rPr lang="en-US" sz="1100" b="0" i="0" u="none" strike="noStrike" dirty="0">
                          <a:latin typeface="Arial"/>
                        </a:rPr>
                        <a:t>612</a:t>
                      </a:r>
                    </a:p>
                  </a:txBody>
                  <a:tcPr marL="12700" marR="12700" marT="12700" marB="0" anchor="ctr"/>
                </a:tc>
              </a:tr>
              <a:tr h="339526">
                <a:tc>
                  <a:txBody>
                    <a:bodyPr/>
                    <a:lstStyle/>
                    <a:p>
                      <a:pPr algn="ctr" fontAlgn="ctr"/>
                      <a:r>
                        <a:rPr lang="en-US" sz="1100" b="0" i="0" u="none" strike="noStrike" dirty="0">
                          <a:latin typeface="Arial"/>
                        </a:rPr>
                        <a:t>18</a:t>
                      </a:r>
                    </a:p>
                  </a:txBody>
                  <a:tcPr marL="12700" marR="12700" marT="12700" marB="0" anchor="ctr">
                    <a:solidFill>
                      <a:srgbClr val="FFFF00"/>
                    </a:solidFill>
                  </a:tcPr>
                </a:tc>
                <a:tc>
                  <a:txBody>
                    <a:bodyPr/>
                    <a:lstStyle/>
                    <a:p>
                      <a:pPr algn="l" fontAlgn="ctr"/>
                      <a:r>
                        <a:rPr lang="en-US" sz="1100" b="0" i="0" u="none" strike="noStrike" dirty="0">
                          <a:solidFill>
                            <a:srgbClr val="000000"/>
                          </a:solidFill>
                          <a:latin typeface="Arial"/>
                        </a:rPr>
                        <a:t>Welding Technology/Welder.</a:t>
                      </a:r>
                    </a:p>
                  </a:txBody>
                  <a:tcPr marL="12700" marR="12700" marT="12700" marB="0" anchor="ctr">
                    <a:solidFill>
                      <a:srgbClr val="FFFF00"/>
                    </a:solidFill>
                  </a:tcPr>
                </a:tc>
                <a:tc>
                  <a:txBody>
                    <a:bodyPr/>
                    <a:lstStyle/>
                    <a:p>
                      <a:pPr algn="ctr" fontAlgn="ctr"/>
                      <a:r>
                        <a:rPr lang="en-US" sz="1100" b="0" i="0" u="none" strike="noStrike" dirty="0">
                          <a:latin typeface="Arial"/>
                        </a:rPr>
                        <a:t>420</a:t>
                      </a:r>
                    </a:p>
                  </a:txBody>
                  <a:tcPr marL="12700" marR="12700" marT="12700" marB="0" anchor="ctr">
                    <a:solidFill>
                      <a:srgbClr val="FFFF00"/>
                    </a:solidFill>
                  </a:tcPr>
                </a:tc>
              </a:tr>
              <a:tr h="339526">
                <a:tc>
                  <a:txBody>
                    <a:bodyPr/>
                    <a:lstStyle/>
                    <a:p>
                      <a:pPr algn="ctr" fontAlgn="ctr"/>
                      <a:r>
                        <a:rPr lang="en-US" sz="1100" b="0" i="0" u="none" strike="noStrike" dirty="0">
                          <a:latin typeface="Arial"/>
                        </a:rPr>
                        <a:t>20</a:t>
                      </a:r>
                    </a:p>
                  </a:txBody>
                  <a:tcPr marL="12700" marR="12700" marT="12700" marB="0" anchor="ctr"/>
                </a:tc>
                <a:tc>
                  <a:txBody>
                    <a:bodyPr/>
                    <a:lstStyle/>
                    <a:p>
                      <a:pPr algn="l" fontAlgn="ctr"/>
                      <a:r>
                        <a:rPr lang="en-US" sz="1100" b="0" i="0" u="none" strike="noStrike">
                          <a:solidFill>
                            <a:srgbClr val="000000"/>
                          </a:solidFill>
                          <a:latin typeface="Arial"/>
                        </a:rPr>
                        <a:t>Criminal Justice/Safety Studies.</a:t>
                      </a:r>
                    </a:p>
                  </a:txBody>
                  <a:tcPr marL="12700" marR="12700" marT="12700" marB="0" anchor="ctr"/>
                </a:tc>
                <a:tc>
                  <a:txBody>
                    <a:bodyPr/>
                    <a:lstStyle/>
                    <a:p>
                      <a:pPr algn="ctr" fontAlgn="ctr"/>
                      <a:r>
                        <a:rPr lang="en-US" sz="1100" b="0" i="0" u="none" strike="noStrike" dirty="0">
                          <a:latin typeface="Arial"/>
                        </a:rPr>
                        <a:t>396</a:t>
                      </a:r>
                    </a:p>
                  </a:txBody>
                  <a:tcPr marL="12700" marR="12700" marT="12700" marB="0" anchor="ctr"/>
                </a:tc>
              </a:tr>
              <a:tr h="339526">
                <a:tc>
                  <a:txBody>
                    <a:bodyPr/>
                    <a:lstStyle/>
                    <a:p>
                      <a:pPr algn="ctr" fontAlgn="ctr"/>
                      <a:r>
                        <a:rPr lang="en-US" sz="1100" b="0" i="0" u="none" strike="noStrike" dirty="0">
                          <a:latin typeface="Arial"/>
                        </a:rPr>
                        <a:t>21</a:t>
                      </a:r>
                    </a:p>
                  </a:txBody>
                  <a:tcPr marL="12700" marR="12700" marT="12700" marB="0" anchor="ctr"/>
                </a:tc>
                <a:tc>
                  <a:txBody>
                    <a:bodyPr/>
                    <a:lstStyle/>
                    <a:p>
                      <a:pPr algn="l" fontAlgn="ctr"/>
                      <a:r>
                        <a:rPr lang="en-US" sz="1100" b="0" i="0" u="none" strike="noStrike">
                          <a:solidFill>
                            <a:srgbClr val="000000"/>
                          </a:solidFill>
                          <a:latin typeface="Arial"/>
                        </a:rPr>
                        <a:t>Finance, General.</a:t>
                      </a:r>
                    </a:p>
                  </a:txBody>
                  <a:tcPr marL="12700" marR="12700" marT="12700" marB="0" anchor="ctr"/>
                </a:tc>
                <a:tc>
                  <a:txBody>
                    <a:bodyPr/>
                    <a:lstStyle/>
                    <a:p>
                      <a:pPr algn="ctr" fontAlgn="ctr"/>
                      <a:r>
                        <a:rPr lang="en-US" sz="1100" b="0" i="0" u="none" strike="noStrike" dirty="0">
                          <a:latin typeface="Arial"/>
                        </a:rPr>
                        <a:t>376</a:t>
                      </a:r>
                    </a:p>
                  </a:txBody>
                  <a:tcPr marL="12700" marR="12700" marT="12700" marB="0" anchor="ctr"/>
                </a:tc>
              </a:tr>
            </a:tbl>
          </a:graphicData>
        </a:graphic>
      </p:graphicFrame>
    </p:spTree>
    <p:extLst>
      <p:ext uri="{BB962C8B-B14F-4D97-AF65-F5344CB8AC3E}">
        <p14:creationId xmlns:p14="http://schemas.microsoft.com/office/powerpoint/2010/main" val="4129688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3400" y="82550"/>
            <a:ext cx="8229600" cy="6692900"/>
          </a:xfrm>
          <a:prstGeom prst="rect">
            <a:avLst/>
          </a:prstGeom>
        </p:spPr>
      </p:pic>
    </p:spTree>
    <p:extLst>
      <p:ext uri="{BB962C8B-B14F-4D97-AF65-F5344CB8AC3E}">
        <p14:creationId xmlns:p14="http://schemas.microsoft.com/office/powerpoint/2010/main" val="1377931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the Challenges</a:t>
            </a:r>
            <a:endParaRPr lang="en-US" dirty="0"/>
          </a:p>
        </p:txBody>
      </p:sp>
      <p:sp>
        <p:nvSpPr>
          <p:cNvPr id="3" name="Content Placeholder 2"/>
          <p:cNvSpPr>
            <a:spLocks noGrp="1"/>
          </p:cNvSpPr>
          <p:nvPr>
            <p:ph sz="half" idx="1"/>
          </p:nvPr>
        </p:nvSpPr>
        <p:spPr>
          <a:xfrm>
            <a:off x="1300470" y="5642499"/>
            <a:ext cx="6781800" cy="685800"/>
          </a:xfrm>
        </p:spPr>
        <p:txBody>
          <a:bodyPr>
            <a:normAutofit/>
          </a:bodyPr>
          <a:lstStyle/>
          <a:p>
            <a:pPr algn="ctr"/>
            <a:r>
              <a:rPr lang="en-US" sz="1050" dirty="0">
                <a:hlinkClick r:id="rId2"/>
              </a:rPr>
              <a:t>http://alabamapossible.org</a:t>
            </a:r>
            <a:r>
              <a:rPr lang="en-US" sz="1050" dirty="0" smtClean="0">
                <a:hlinkClick r:id="rId2"/>
              </a:rPr>
              <a:t>/</a:t>
            </a:r>
            <a:endParaRPr lang="en-US" sz="1050" dirty="0" smtClean="0"/>
          </a:p>
          <a:p>
            <a:endParaRPr lang="en-US" dirty="0"/>
          </a:p>
          <a:p>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295400"/>
            <a:ext cx="5725141" cy="3962400"/>
          </a:xfrm>
          <a:prstGeom prst="rect">
            <a:avLst/>
          </a:prstGeom>
        </p:spPr>
      </p:pic>
    </p:spTree>
    <p:extLst>
      <p:ext uri="{BB962C8B-B14F-4D97-AF65-F5344CB8AC3E}">
        <p14:creationId xmlns:p14="http://schemas.microsoft.com/office/powerpoint/2010/main" val="2153166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the Challenges</a:t>
            </a:r>
            <a:endParaRPr lang="en-US" dirty="0"/>
          </a:p>
        </p:txBody>
      </p:sp>
      <p:sp>
        <p:nvSpPr>
          <p:cNvPr id="3" name="Content Placeholder 2"/>
          <p:cNvSpPr>
            <a:spLocks noGrp="1"/>
          </p:cNvSpPr>
          <p:nvPr>
            <p:ph sz="half" idx="1"/>
          </p:nvPr>
        </p:nvSpPr>
        <p:spPr>
          <a:xfrm>
            <a:off x="457200" y="1295400"/>
            <a:ext cx="6019800" cy="5181600"/>
          </a:xfrm>
        </p:spPr>
        <p:txBody>
          <a:bodyPr>
            <a:normAutofit lnSpcReduction="10000"/>
          </a:bodyPr>
          <a:lstStyle/>
          <a:p>
            <a:r>
              <a:rPr lang="en-US" sz="1800" dirty="0"/>
              <a:t>4.8 million – Alabama’s </a:t>
            </a:r>
            <a:r>
              <a:rPr lang="en-US" sz="1800" dirty="0" smtClean="0"/>
              <a:t>population</a:t>
            </a:r>
          </a:p>
          <a:p>
            <a:endParaRPr lang="en-US" sz="1800" dirty="0"/>
          </a:p>
          <a:p>
            <a:r>
              <a:rPr lang="en-US" sz="1800" dirty="0"/>
              <a:t>32,500 – Alabama citizens currently incarcerated in the State Prison </a:t>
            </a:r>
            <a:r>
              <a:rPr lang="en-US" sz="1800" dirty="0" smtClean="0"/>
              <a:t>System</a:t>
            </a:r>
          </a:p>
          <a:p>
            <a:pPr marL="0" indent="0">
              <a:buNone/>
            </a:pPr>
            <a:endParaRPr lang="en-US" sz="1800" dirty="0"/>
          </a:p>
          <a:p>
            <a:r>
              <a:rPr lang="en-US" sz="1800" dirty="0"/>
              <a:t>479,000 - Working age adults in Alabama without high school </a:t>
            </a:r>
            <a:r>
              <a:rPr lang="en-US" sz="1800" dirty="0" smtClean="0"/>
              <a:t>credentials</a:t>
            </a:r>
          </a:p>
          <a:p>
            <a:pPr marL="0" indent="0">
              <a:buNone/>
            </a:pPr>
            <a:endParaRPr lang="en-US" sz="1800" dirty="0"/>
          </a:p>
          <a:p>
            <a:r>
              <a:rPr lang="en-US" sz="1800" dirty="0"/>
              <a:t>459,000 - Underemployed </a:t>
            </a:r>
            <a:r>
              <a:rPr lang="en-US" sz="1800" dirty="0" smtClean="0"/>
              <a:t>Alabamians</a:t>
            </a:r>
          </a:p>
          <a:p>
            <a:endParaRPr lang="en-US" sz="1800" dirty="0"/>
          </a:p>
          <a:p>
            <a:r>
              <a:rPr lang="en-US" sz="1800" dirty="0"/>
              <a:t>790,000 – Job openings in Alabama between now and </a:t>
            </a:r>
            <a:r>
              <a:rPr lang="en-US" sz="1800" dirty="0" smtClean="0"/>
              <a:t>2020</a:t>
            </a:r>
          </a:p>
          <a:p>
            <a:pPr marL="0" indent="0">
              <a:buNone/>
            </a:pPr>
            <a:endParaRPr lang="en-US" sz="1800" dirty="0"/>
          </a:p>
          <a:p>
            <a:r>
              <a:rPr lang="en-US" sz="1800" dirty="0"/>
              <a:t>50% - Workers eligible to retire TODAY</a:t>
            </a:r>
            <a:r>
              <a:rPr lang="en-US" sz="1800" dirty="0" smtClean="0"/>
              <a:t>!</a:t>
            </a:r>
          </a:p>
          <a:p>
            <a:endParaRPr lang="en-US" sz="1800" dirty="0"/>
          </a:p>
          <a:p>
            <a:r>
              <a:rPr lang="en-US" sz="1800" dirty="0"/>
              <a:t>114,533 / 2020; 218,904 / 2030 – projected worker shortfall in Alabama</a:t>
            </a:r>
          </a:p>
        </p:txBody>
      </p:sp>
      <p:sp>
        <p:nvSpPr>
          <p:cNvPr id="4" name="Content Placeholder 3"/>
          <p:cNvSpPr>
            <a:spLocks noGrp="1"/>
          </p:cNvSpPr>
          <p:nvPr>
            <p:ph sz="half" idx="2"/>
          </p:nvPr>
        </p:nvSpPr>
        <p:spPr>
          <a:xfrm>
            <a:off x="7620000" y="1600201"/>
            <a:ext cx="1066800" cy="1143000"/>
          </a:xfrm>
        </p:spPr>
        <p:txBody>
          <a:bodyPr>
            <a:normAutofit lnSpcReduction="10000"/>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758737"/>
            <a:ext cx="24574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60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the Challenges</a:t>
            </a:r>
            <a:endParaRPr lang="en-US" dirty="0"/>
          </a:p>
        </p:txBody>
      </p:sp>
      <p:sp>
        <p:nvSpPr>
          <p:cNvPr id="3" name="Content Placeholder 2"/>
          <p:cNvSpPr>
            <a:spLocks noGrp="1"/>
          </p:cNvSpPr>
          <p:nvPr>
            <p:ph sz="half" idx="1"/>
          </p:nvPr>
        </p:nvSpPr>
        <p:spPr>
          <a:xfrm>
            <a:off x="457200" y="1295400"/>
            <a:ext cx="6324600" cy="5181600"/>
          </a:xfrm>
        </p:spPr>
        <p:txBody>
          <a:bodyPr>
            <a:normAutofit fontScale="25000" lnSpcReduction="20000"/>
          </a:bodyPr>
          <a:lstStyle/>
          <a:p>
            <a:r>
              <a:rPr lang="en-US" sz="7200" dirty="0" smtClean="0"/>
              <a:t>More than 1 in 6 Alabamians live in poverty.  17.5 </a:t>
            </a:r>
            <a:r>
              <a:rPr lang="en-US" sz="7200" dirty="0"/>
              <a:t>percent of Alabamians live below the federal poverty line, which is $21,954 in household earnings for a family of four</a:t>
            </a:r>
          </a:p>
          <a:p>
            <a:endParaRPr lang="en-US" sz="7200" dirty="0" smtClean="0"/>
          </a:p>
          <a:p>
            <a:r>
              <a:rPr lang="en-US" sz="7200" dirty="0"/>
              <a:t>1 in 4 children in Alabama live in </a:t>
            </a:r>
            <a:r>
              <a:rPr lang="en-US" sz="7200" dirty="0" smtClean="0"/>
              <a:t>poverty</a:t>
            </a:r>
          </a:p>
          <a:p>
            <a:endParaRPr lang="en-US" sz="7200" dirty="0" smtClean="0"/>
          </a:p>
          <a:p>
            <a:r>
              <a:rPr lang="en-US" sz="7200" dirty="0" smtClean="0"/>
              <a:t>The gap between Alabama’s richest and poorest is the second largest in the nation. </a:t>
            </a:r>
          </a:p>
          <a:p>
            <a:endParaRPr lang="en-US" sz="7200" dirty="0" smtClean="0"/>
          </a:p>
          <a:p>
            <a:r>
              <a:rPr lang="en-US" sz="7200" dirty="0" smtClean="0"/>
              <a:t>Alabama ranks 42nd in the nation in per capita income.  Nearly 60 percent of that wage gap can be attributed to our high school drop out rate, which was 41.4 percent in 2007</a:t>
            </a:r>
          </a:p>
          <a:p>
            <a:endParaRPr lang="en-US" sz="7200" dirty="0" smtClean="0"/>
          </a:p>
          <a:p>
            <a:r>
              <a:rPr lang="en-US" sz="7200" dirty="0" smtClean="0"/>
              <a:t>Alabama is the second most obese state in the country and has the fourth highest rate of diabetes among adults.  </a:t>
            </a:r>
          </a:p>
          <a:p>
            <a:endParaRPr lang="en-US" sz="7200" dirty="0" smtClean="0"/>
          </a:p>
          <a:p>
            <a:r>
              <a:rPr lang="en-US" sz="7200" dirty="0" smtClean="0"/>
              <a:t>2nd hungriest state in the nation and 25 percent of Alabamians experienced food hardship in 2010. </a:t>
            </a:r>
          </a:p>
          <a:p>
            <a:endParaRPr lang="en-US" dirty="0" smtClean="0"/>
          </a:p>
          <a:p>
            <a:pPr marL="0" indent="0">
              <a:buNone/>
            </a:pPr>
            <a:r>
              <a:rPr lang="en-US" sz="4200" dirty="0" smtClean="0"/>
              <a:t>http</a:t>
            </a:r>
            <a:r>
              <a:rPr lang="en-US" sz="4200" dirty="0"/>
              <a:t>://alabamapossible.org/</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700292"/>
            <a:ext cx="2133600" cy="147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548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the Challenges</a:t>
            </a:r>
            <a:endParaRPr lang="en-US" dirty="0"/>
          </a:p>
        </p:txBody>
      </p:sp>
      <p:sp>
        <p:nvSpPr>
          <p:cNvPr id="3" name="Content Placeholder 2"/>
          <p:cNvSpPr>
            <a:spLocks noGrp="1"/>
          </p:cNvSpPr>
          <p:nvPr>
            <p:ph sz="half" idx="1"/>
          </p:nvPr>
        </p:nvSpPr>
        <p:spPr>
          <a:xfrm>
            <a:off x="457200" y="1295400"/>
            <a:ext cx="6267450" cy="5181600"/>
          </a:xfrm>
        </p:spPr>
        <p:txBody>
          <a:bodyPr>
            <a:normAutofit fontScale="40000" lnSpcReduction="20000"/>
          </a:bodyPr>
          <a:lstStyle/>
          <a:p>
            <a:r>
              <a:rPr lang="en-US" sz="6400" dirty="0" smtClean="0"/>
              <a:t>Alabama </a:t>
            </a:r>
            <a:r>
              <a:rPr lang="en-US" sz="6400" dirty="0"/>
              <a:t>Public School Students in Poverty (qualify for reduced or free lunches):   72</a:t>
            </a:r>
            <a:r>
              <a:rPr lang="en-US" sz="6400" dirty="0" smtClean="0"/>
              <a:t>%</a:t>
            </a:r>
            <a:endParaRPr lang="en-US" sz="6400" dirty="0"/>
          </a:p>
          <a:p>
            <a:endParaRPr lang="en-US" sz="6400" dirty="0" smtClean="0"/>
          </a:p>
          <a:p>
            <a:r>
              <a:rPr lang="en-US" sz="6400" dirty="0" smtClean="0"/>
              <a:t>Individuals </a:t>
            </a:r>
            <a:r>
              <a:rPr lang="en-US" sz="6400" dirty="0"/>
              <a:t>with a high school degree: 82.1%</a:t>
            </a:r>
          </a:p>
          <a:p>
            <a:endParaRPr lang="en-US" sz="6400" dirty="0" smtClean="0"/>
          </a:p>
          <a:p>
            <a:r>
              <a:rPr lang="en-US" sz="6400" dirty="0" smtClean="0"/>
              <a:t>Individuals </a:t>
            </a:r>
            <a:r>
              <a:rPr lang="en-US" sz="6400" dirty="0"/>
              <a:t>with a four year college degree: 23.3%</a:t>
            </a:r>
          </a:p>
          <a:p>
            <a:endParaRPr lang="en-US" sz="6400" dirty="0" smtClean="0"/>
          </a:p>
          <a:p>
            <a:r>
              <a:rPr lang="en-US" sz="6400" dirty="0" smtClean="0"/>
              <a:t>Teens </a:t>
            </a:r>
            <a:r>
              <a:rPr lang="en-US" sz="6400" dirty="0"/>
              <a:t>ages 16 to 19 not attending school and not working: 10%</a:t>
            </a:r>
          </a:p>
          <a:p>
            <a:endParaRPr lang="en-US" sz="6400" dirty="0" smtClean="0"/>
          </a:p>
          <a:p>
            <a:r>
              <a:rPr lang="en-US" sz="6400" dirty="0" smtClean="0"/>
              <a:t>Percent </a:t>
            </a:r>
            <a:r>
              <a:rPr lang="en-US" sz="6400" dirty="0"/>
              <a:t>of college students with debt: 54</a:t>
            </a:r>
            <a:r>
              <a:rPr lang="en-US" sz="6400" dirty="0" smtClean="0"/>
              <a:t>%</a:t>
            </a:r>
            <a:endParaRPr lang="en-US" sz="6400" dirty="0"/>
          </a:p>
        </p:txBody>
      </p:sp>
      <p:sp>
        <p:nvSpPr>
          <p:cNvPr id="4" name="Content Placeholder 3"/>
          <p:cNvSpPr>
            <a:spLocks noGrp="1"/>
          </p:cNvSpPr>
          <p:nvPr>
            <p:ph sz="half" idx="2"/>
          </p:nvPr>
        </p:nvSpPr>
        <p:spPr>
          <a:xfrm>
            <a:off x="7620000" y="1600201"/>
            <a:ext cx="1066800" cy="1143000"/>
          </a:xfrm>
        </p:spPr>
        <p:txBody>
          <a:bodyPr>
            <a:normAutofit fontScale="40000" lnSpcReduction="20000"/>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743201"/>
            <a:ext cx="2459323" cy="170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717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the Challenges</a:t>
            </a:r>
            <a:endParaRPr lang="en-US" dirty="0"/>
          </a:p>
        </p:txBody>
      </p:sp>
      <p:sp>
        <p:nvSpPr>
          <p:cNvPr id="3" name="Content Placeholder 2"/>
          <p:cNvSpPr>
            <a:spLocks noGrp="1"/>
          </p:cNvSpPr>
          <p:nvPr>
            <p:ph sz="half" idx="1"/>
          </p:nvPr>
        </p:nvSpPr>
        <p:spPr>
          <a:xfrm>
            <a:off x="457200" y="1295400"/>
            <a:ext cx="6019800" cy="5181600"/>
          </a:xfrm>
        </p:spPr>
        <p:txBody>
          <a:bodyPr>
            <a:normAutofit lnSpcReduction="10000"/>
          </a:bodyPr>
          <a:lstStyle/>
          <a:p>
            <a:r>
              <a:rPr lang="en-US" sz="1800" dirty="0"/>
              <a:t>4.8 million – Alabama’s </a:t>
            </a:r>
            <a:r>
              <a:rPr lang="en-US" sz="1800" dirty="0" smtClean="0"/>
              <a:t>population</a:t>
            </a:r>
          </a:p>
          <a:p>
            <a:endParaRPr lang="en-US" sz="1800" dirty="0"/>
          </a:p>
          <a:p>
            <a:r>
              <a:rPr lang="en-US" sz="1800" dirty="0"/>
              <a:t>32,500 – Alabama citizens currently incarcerated in the State Prison </a:t>
            </a:r>
            <a:r>
              <a:rPr lang="en-US" sz="1800" dirty="0" smtClean="0"/>
              <a:t>System</a:t>
            </a:r>
          </a:p>
          <a:p>
            <a:pPr marL="0" indent="0">
              <a:buNone/>
            </a:pPr>
            <a:endParaRPr lang="en-US" sz="1800" dirty="0"/>
          </a:p>
          <a:p>
            <a:r>
              <a:rPr lang="en-US" sz="1800" dirty="0"/>
              <a:t>479,000 - Working age adults in Alabama without high school </a:t>
            </a:r>
            <a:r>
              <a:rPr lang="en-US" sz="1800" dirty="0" smtClean="0"/>
              <a:t>credentials</a:t>
            </a:r>
          </a:p>
          <a:p>
            <a:pPr marL="0" indent="0">
              <a:buNone/>
            </a:pPr>
            <a:endParaRPr lang="en-US" sz="1800" dirty="0"/>
          </a:p>
          <a:p>
            <a:r>
              <a:rPr lang="en-US" sz="1800" dirty="0"/>
              <a:t>459,000 - Underemployed </a:t>
            </a:r>
            <a:r>
              <a:rPr lang="en-US" sz="1800" dirty="0" smtClean="0"/>
              <a:t>Alabamians</a:t>
            </a:r>
          </a:p>
          <a:p>
            <a:endParaRPr lang="en-US" sz="1800" dirty="0"/>
          </a:p>
          <a:p>
            <a:r>
              <a:rPr lang="en-US" sz="1800" dirty="0"/>
              <a:t>790,000 – Job openings in Alabama between now and </a:t>
            </a:r>
            <a:r>
              <a:rPr lang="en-US" sz="1800" dirty="0" smtClean="0"/>
              <a:t>2020</a:t>
            </a:r>
          </a:p>
          <a:p>
            <a:pPr marL="0" indent="0">
              <a:buNone/>
            </a:pPr>
            <a:endParaRPr lang="en-US" sz="1800" dirty="0"/>
          </a:p>
          <a:p>
            <a:r>
              <a:rPr lang="en-US" sz="1800" dirty="0"/>
              <a:t>50% - Workers eligible to retire TODAY</a:t>
            </a:r>
            <a:r>
              <a:rPr lang="en-US" sz="1800" dirty="0" smtClean="0"/>
              <a:t>!</a:t>
            </a:r>
          </a:p>
          <a:p>
            <a:endParaRPr lang="en-US" sz="1800" dirty="0"/>
          </a:p>
          <a:p>
            <a:r>
              <a:rPr lang="en-US" sz="1800" dirty="0"/>
              <a:t>114,533 / 2020; 218,904 / 2030 – projected worker shortfall in Alabama</a:t>
            </a:r>
          </a:p>
        </p:txBody>
      </p:sp>
      <p:sp>
        <p:nvSpPr>
          <p:cNvPr id="4" name="Content Placeholder 3"/>
          <p:cNvSpPr>
            <a:spLocks noGrp="1"/>
          </p:cNvSpPr>
          <p:nvPr>
            <p:ph sz="half" idx="2"/>
          </p:nvPr>
        </p:nvSpPr>
        <p:spPr>
          <a:xfrm>
            <a:off x="7620000" y="1600201"/>
            <a:ext cx="1066800" cy="1143000"/>
          </a:xfrm>
        </p:spPr>
        <p:txBody>
          <a:bodyPr>
            <a:normAutofit lnSpcReduction="10000"/>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2873405"/>
            <a:ext cx="24574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490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the Challenges</a:t>
            </a:r>
            <a:endParaRPr lang="en-US" dirty="0"/>
          </a:p>
        </p:txBody>
      </p:sp>
      <p:sp>
        <p:nvSpPr>
          <p:cNvPr id="3" name="Content Placeholder 2"/>
          <p:cNvSpPr>
            <a:spLocks noGrp="1"/>
          </p:cNvSpPr>
          <p:nvPr>
            <p:ph sz="half" idx="1"/>
          </p:nvPr>
        </p:nvSpPr>
        <p:spPr>
          <a:xfrm>
            <a:off x="457200" y="1295400"/>
            <a:ext cx="6781800" cy="5181600"/>
          </a:xfrm>
        </p:spPr>
        <p:txBody>
          <a:bodyPr>
            <a:normAutofit/>
          </a:bodyPr>
          <a:lstStyle/>
          <a:p>
            <a:pPr marL="0" lvl="0" indent="0" fontAlgn="base">
              <a:spcBef>
                <a:spcPct val="0"/>
              </a:spcBef>
              <a:spcAft>
                <a:spcPct val="0"/>
              </a:spcAft>
            </a:pPr>
            <a:r>
              <a:rPr lang="en-US" sz="3200" dirty="0">
                <a:solidFill>
                  <a:prstClr val="black"/>
                </a:solidFill>
                <a:latin typeface="Arial" charset="0"/>
                <a:ea typeface="ＭＳ Ｐゴシック" charset="-128"/>
              </a:rPr>
              <a:t>Skills </a:t>
            </a:r>
            <a:r>
              <a:rPr lang="en-US" sz="3200" dirty="0" smtClean="0">
                <a:solidFill>
                  <a:prstClr val="black"/>
                </a:solidFill>
                <a:latin typeface="Arial" charset="0"/>
                <a:ea typeface="ＭＳ Ｐゴシック" charset="-128"/>
              </a:rPr>
              <a:t>Gap</a:t>
            </a:r>
          </a:p>
          <a:p>
            <a:pPr marL="0" lvl="0" indent="0" fontAlgn="base">
              <a:spcBef>
                <a:spcPct val="0"/>
              </a:spcBef>
              <a:spcAft>
                <a:spcPct val="0"/>
              </a:spcAft>
            </a:pPr>
            <a:endParaRPr lang="en-US" sz="3200" dirty="0">
              <a:solidFill>
                <a:prstClr val="black"/>
              </a:solidFill>
              <a:latin typeface="Arial" charset="0"/>
              <a:ea typeface="ＭＳ Ｐゴシック" charset="-128"/>
            </a:endParaRPr>
          </a:p>
          <a:p>
            <a:pPr marL="0" lvl="0" indent="0" fontAlgn="base">
              <a:spcBef>
                <a:spcPct val="0"/>
              </a:spcBef>
              <a:spcAft>
                <a:spcPct val="0"/>
              </a:spcAft>
            </a:pPr>
            <a:r>
              <a:rPr lang="en-US" sz="3200" dirty="0">
                <a:solidFill>
                  <a:prstClr val="black"/>
                </a:solidFill>
                <a:latin typeface="Arial" charset="0"/>
                <a:ea typeface="ＭＳ Ｐゴシック" charset="-128"/>
              </a:rPr>
              <a:t>Retirement </a:t>
            </a:r>
            <a:r>
              <a:rPr lang="en-US" sz="3200" dirty="0" smtClean="0">
                <a:solidFill>
                  <a:prstClr val="black"/>
                </a:solidFill>
                <a:latin typeface="Arial" charset="0"/>
                <a:ea typeface="ＭＳ Ｐゴシック" charset="-128"/>
              </a:rPr>
              <a:t>Bubble</a:t>
            </a:r>
          </a:p>
          <a:p>
            <a:pPr marL="0" lvl="0" indent="0" fontAlgn="base">
              <a:spcBef>
                <a:spcPct val="0"/>
              </a:spcBef>
              <a:spcAft>
                <a:spcPct val="0"/>
              </a:spcAft>
            </a:pPr>
            <a:endParaRPr lang="en-US" sz="3200" dirty="0">
              <a:solidFill>
                <a:prstClr val="black"/>
              </a:solidFill>
              <a:latin typeface="Arial" charset="0"/>
              <a:ea typeface="ＭＳ Ｐゴシック" charset="-128"/>
            </a:endParaRPr>
          </a:p>
          <a:p>
            <a:pPr marL="0" lvl="0" indent="0" fontAlgn="base">
              <a:spcBef>
                <a:spcPct val="0"/>
              </a:spcBef>
              <a:spcAft>
                <a:spcPct val="0"/>
              </a:spcAft>
            </a:pPr>
            <a:r>
              <a:rPr lang="en-US" sz="3200" dirty="0" smtClean="0">
                <a:solidFill>
                  <a:prstClr val="black"/>
                </a:solidFill>
                <a:latin typeface="Arial" charset="0"/>
                <a:ea typeface="ＭＳ Ｐゴシック" charset="-128"/>
              </a:rPr>
              <a:t>Need </a:t>
            </a:r>
            <a:r>
              <a:rPr lang="en-US" sz="3200" dirty="0">
                <a:solidFill>
                  <a:prstClr val="black"/>
                </a:solidFill>
                <a:latin typeface="Arial" charset="0"/>
                <a:ea typeface="ＭＳ Ｐゴシック" charset="-128"/>
              </a:rPr>
              <a:t>Skilled Trades </a:t>
            </a:r>
            <a:r>
              <a:rPr lang="en-US" sz="3200" dirty="0" smtClean="0">
                <a:solidFill>
                  <a:prstClr val="black"/>
                </a:solidFill>
                <a:latin typeface="Arial" charset="0"/>
                <a:ea typeface="ＭＳ Ｐゴシック" charset="-128"/>
              </a:rPr>
              <a:t>People</a:t>
            </a:r>
          </a:p>
          <a:p>
            <a:pPr marL="0" lvl="0" indent="0" fontAlgn="base">
              <a:spcBef>
                <a:spcPct val="0"/>
              </a:spcBef>
              <a:spcAft>
                <a:spcPct val="0"/>
              </a:spcAft>
            </a:pPr>
            <a:endParaRPr lang="en-US" sz="3200" dirty="0">
              <a:solidFill>
                <a:prstClr val="black"/>
              </a:solidFill>
              <a:latin typeface="Arial" charset="0"/>
              <a:ea typeface="ＭＳ Ｐゴシック" charset="-128"/>
            </a:endParaRPr>
          </a:p>
          <a:p>
            <a:pPr marL="0" lvl="0" indent="0" fontAlgn="base">
              <a:spcBef>
                <a:spcPct val="0"/>
              </a:spcBef>
              <a:spcAft>
                <a:spcPct val="0"/>
              </a:spcAft>
            </a:pPr>
            <a:r>
              <a:rPr lang="en-US" sz="3200" dirty="0">
                <a:solidFill>
                  <a:prstClr val="black"/>
                </a:solidFill>
                <a:latin typeface="Arial" charset="0"/>
                <a:ea typeface="ＭＳ Ｐゴシック" charset="-128"/>
              </a:rPr>
              <a:t>Need Workers with Soft Skills</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4865370"/>
            <a:ext cx="2133600" cy="1706880"/>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836296"/>
            <a:ext cx="2571750" cy="1714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888" y="3505200"/>
            <a:ext cx="1943100" cy="19431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857500" cy="2066925"/>
          </a:xfrm>
          <a:prstGeom prst="rect">
            <a:avLst/>
          </a:prstGeom>
        </p:spPr>
      </p:pic>
    </p:spTree>
    <p:extLst>
      <p:ext uri="{BB962C8B-B14F-4D97-AF65-F5344CB8AC3E}">
        <p14:creationId xmlns:p14="http://schemas.microsoft.com/office/powerpoint/2010/main" val="315691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What K-12 Solutions?</a:t>
            </a:r>
            <a:endParaRPr lang="en-US" dirty="0"/>
          </a:p>
        </p:txBody>
      </p:sp>
      <p:sp>
        <p:nvSpPr>
          <p:cNvPr id="3" name="Content Placeholder 2"/>
          <p:cNvSpPr>
            <a:spLocks noGrp="1"/>
          </p:cNvSpPr>
          <p:nvPr>
            <p:ph sz="half" idx="1"/>
          </p:nvPr>
        </p:nvSpPr>
        <p:spPr>
          <a:xfrm>
            <a:off x="457200" y="1295400"/>
            <a:ext cx="6324600" cy="5181600"/>
          </a:xfrm>
        </p:spPr>
        <p:txBody>
          <a:bodyPr>
            <a:normAutofit fontScale="92500" lnSpcReduction="20000"/>
          </a:bodyPr>
          <a:lstStyle/>
          <a:p>
            <a:pPr marL="0" lvl="0" indent="0" fontAlgn="base">
              <a:spcBef>
                <a:spcPct val="0"/>
              </a:spcBef>
              <a:spcAft>
                <a:spcPct val="0"/>
              </a:spcAft>
            </a:pPr>
            <a:r>
              <a:rPr lang="en-US" sz="3200" dirty="0" smtClean="0">
                <a:solidFill>
                  <a:prstClr val="black"/>
                </a:solidFill>
                <a:latin typeface="Arial" charset="0"/>
                <a:ea typeface="ＭＳ Ｐゴシック" charset="-128"/>
              </a:rPr>
              <a:t>K-12 Strategic Plan 2020 which seeks to increase the </a:t>
            </a:r>
            <a:r>
              <a:rPr lang="en-US" sz="3200" u="sng" dirty="0" smtClean="0">
                <a:solidFill>
                  <a:prstClr val="black"/>
                </a:solidFill>
                <a:latin typeface="Arial" charset="0"/>
                <a:ea typeface="ＭＳ Ｐゴシック" charset="-128"/>
              </a:rPr>
              <a:t>Quantity</a:t>
            </a:r>
            <a:r>
              <a:rPr lang="en-US" sz="3200" dirty="0" smtClean="0">
                <a:solidFill>
                  <a:prstClr val="black"/>
                </a:solidFill>
                <a:latin typeface="Arial" charset="0"/>
                <a:ea typeface="ＭＳ Ｐゴシック" charset="-128"/>
              </a:rPr>
              <a:t> and </a:t>
            </a:r>
            <a:r>
              <a:rPr lang="en-US" sz="3200" u="sng" dirty="0" smtClean="0">
                <a:solidFill>
                  <a:prstClr val="black"/>
                </a:solidFill>
                <a:latin typeface="Arial" charset="0"/>
                <a:ea typeface="ＭＳ Ｐゴシック" charset="-128"/>
              </a:rPr>
              <a:t>Quality</a:t>
            </a:r>
            <a:r>
              <a:rPr lang="en-US" sz="3200" dirty="0" smtClean="0">
                <a:solidFill>
                  <a:prstClr val="black"/>
                </a:solidFill>
                <a:latin typeface="Arial" charset="0"/>
                <a:ea typeface="ＭＳ Ｐゴシック" charset="-128"/>
              </a:rPr>
              <a:t> of our graduates</a:t>
            </a:r>
          </a:p>
          <a:p>
            <a:pPr marL="0" lvl="0" indent="0" fontAlgn="base">
              <a:spcBef>
                <a:spcPct val="0"/>
              </a:spcBef>
              <a:spcAft>
                <a:spcPct val="0"/>
              </a:spcAft>
            </a:pPr>
            <a:endParaRPr lang="en-US" sz="3200" dirty="0" smtClean="0">
              <a:solidFill>
                <a:prstClr val="black"/>
              </a:solidFill>
              <a:latin typeface="Arial" charset="0"/>
              <a:ea typeface="ＭＳ Ｐゴシック" charset="-128"/>
            </a:endParaRPr>
          </a:p>
          <a:p>
            <a:pPr marL="0" lvl="0" indent="0" fontAlgn="base">
              <a:spcBef>
                <a:spcPct val="0"/>
              </a:spcBef>
              <a:spcAft>
                <a:spcPct val="0"/>
              </a:spcAft>
            </a:pPr>
            <a:r>
              <a:rPr lang="en-US" sz="3200" dirty="0" smtClean="0">
                <a:solidFill>
                  <a:prstClr val="black"/>
                </a:solidFill>
                <a:latin typeface="Arial" charset="0"/>
                <a:ea typeface="ＭＳ Ｐゴシック" charset="-128"/>
              </a:rPr>
              <a:t>Promote CTE, Industry Credentials, Leadership, Career Awareness</a:t>
            </a:r>
          </a:p>
          <a:p>
            <a:pPr marL="0" lvl="0" indent="0" fontAlgn="base">
              <a:spcBef>
                <a:spcPct val="0"/>
              </a:spcBef>
              <a:spcAft>
                <a:spcPct val="0"/>
              </a:spcAft>
            </a:pPr>
            <a:endParaRPr lang="en-US" sz="3200" dirty="0">
              <a:solidFill>
                <a:prstClr val="black"/>
              </a:solidFill>
              <a:latin typeface="Arial" charset="0"/>
              <a:ea typeface="ＭＳ Ｐゴシック" charset="-128"/>
            </a:endParaRPr>
          </a:p>
          <a:p>
            <a:pPr marL="0" lvl="0" indent="0" fontAlgn="base">
              <a:spcBef>
                <a:spcPct val="0"/>
              </a:spcBef>
              <a:spcAft>
                <a:spcPct val="0"/>
              </a:spcAft>
            </a:pPr>
            <a:r>
              <a:rPr lang="en-US" sz="3200" dirty="0" smtClean="0">
                <a:solidFill>
                  <a:prstClr val="black"/>
                </a:solidFill>
                <a:latin typeface="Arial" charset="0"/>
                <a:ea typeface="ＭＳ Ｐゴシック" charset="-128"/>
              </a:rPr>
              <a:t>Steer students to make smart decisions about college and career</a:t>
            </a:r>
          </a:p>
          <a:p>
            <a:pPr marL="0" lvl="0" indent="0" fontAlgn="base">
              <a:spcBef>
                <a:spcPct val="0"/>
              </a:spcBef>
              <a:spcAft>
                <a:spcPct val="0"/>
              </a:spcAft>
            </a:pPr>
            <a:endParaRPr lang="en-US" sz="3200" dirty="0">
              <a:solidFill>
                <a:prstClr val="black"/>
              </a:solidFill>
              <a:latin typeface="Arial" charset="0"/>
              <a:ea typeface="ＭＳ Ｐゴシック" charset="-128"/>
            </a:endParaRPr>
          </a:p>
          <a:p>
            <a:pPr marL="0" lvl="0" indent="0" fontAlgn="base">
              <a:spcBef>
                <a:spcPct val="0"/>
              </a:spcBef>
              <a:spcAft>
                <a:spcPct val="0"/>
              </a:spcAft>
            </a:pPr>
            <a:r>
              <a:rPr lang="en-US" sz="3200" dirty="0">
                <a:solidFill>
                  <a:prstClr val="black"/>
                </a:solidFill>
                <a:latin typeface="Arial" charset="0"/>
                <a:ea typeface="ＭＳ Ｐゴシック" charset="-128"/>
              </a:rPr>
              <a:t>Collaboration between Business and Industry and Education</a:t>
            </a:r>
          </a:p>
          <a:p>
            <a:pPr marL="0" lvl="0" indent="0" fontAlgn="base">
              <a:spcBef>
                <a:spcPct val="0"/>
              </a:spcBef>
              <a:spcAft>
                <a:spcPct val="0"/>
              </a:spcAft>
            </a:pPr>
            <a:endParaRPr lang="en-US" sz="3200" dirty="0">
              <a:solidFill>
                <a:prstClr val="black"/>
              </a:solidFill>
              <a:latin typeface="Arial" charset="0"/>
              <a:ea typeface="ＭＳ Ｐゴシック" charset="-128"/>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0" y="2743200"/>
            <a:ext cx="2743200" cy="1600200"/>
          </a:xfrm>
        </p:spPr>
      </p:pic>
    </p:spTree>
    <p:extLst>
      <p:ext uri="{BB962C8B-B14F-4D97-AF65-F5344CB8AC3E}">
        <p14:creationId xmlns:p14="http://schemas.microsoft.com/office/powerpoint/2010/main" val="3339535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What 2-Year College Solutions?</a:t>
            </a:r>
            <a:endParaRPr lang="en-US" dirty="0"/>
          </a:p>
        </p:txBody>
      </p:sp>
      <p:sp>
        <p:nvSpPr>
          <p:cNvPr id="3" name="Content Placeholder 2"/>
          <p:cNvSpPr>
            <a:spLocks noGrp="1"/>
          </p:cNvSpPr>
          <p:nvPr>
            <p:ph sz="half" idx="1"/>
          </p:nvPr>
        </p:nvSpPr>
        <p:spPr>
          <a:xfrm>
            <a:off x="457200" y="1371600"/>
            <a:ext cx="7086600" cy="4953000"/>
          </a:xfrm>
        </p:spPr>
        <p:txBody>
          <a:bodyPr>
            <a:normAutofit fontScale="92500" lnSpcReduction="10000"/>
          </a:bodyPr>
          <a:lstStyle/>
          <a:p>
            <a:pPr marL="0" indent="0" fontAlgn="base">
              <a:spcBef>
                <a:spcPct val="0"/>
              </a:spcBef>
              <a:spcAft>
                <a:spcPct val="0"/>
              </a:spcAft>
            </a:pPr>
            <a:r>
              <a:rPr lang="en-US" sz="3200" dirty="0">
                <a:solidFill>
                  <a:prstClr val="black"/>
                </a:solidFill>
                <a:latin typeface="Arial" charset="0"/>
                <a:ea typeface="ＭＳ Ｐゴシック" charset="-128"/>
              </a:rPr>
              <a:t>Dual </a:t>
            </a:r>
            <a:r>
              <a:rPr lang="en-US" sz="3200" dirty="0" smtClean="0">
                <a:solidFill>
                  <a:prstClr val="black"/>
                </a:solidFill>
                <a:latin typeface="Arial" charset="0"/>
                <a:ea typeface="ＭＳ Ｐゴシック" charset="-128"/>
              </a:rPr>
              <a:t>Enrollment, Apprenticeships, Internships</a:t>
            </a:r>
            <a:endParaRPr lang="en-US" sz="3200" dirty="0">
              <a:solidFill>
                <a:prstClr val="black"/>
              </a:solidFill>
              <a:latin typeface="Arial" charset="0"/>
              <a:ea typeface="ＭＳ Ｐゴシック" charset="-128"/>
            </a:endParaRPr>
          </a:p>
          <a:p>
            <a:pPr marL="0" lvl="0" indent="0" fontAlgn="base">
              <a:spcBef>
                <a:spcPct val="0"/>
              </a:spcBef>
              <a:spcAft>
                <a:spcPct val="0"/>
              </a:spcAft>
            </a:pPr>
            <a:endParaRPr lang="en-US" sz="3200" dirty="0" smtClean="0">
              <a:solidFill>
                <a:prstClr val="black"/>
              </a:solidFill>
              <a:latin typeface="Arial" charset="0"/>
              <a:ea typeface="ＭＳ Ｐゴシック" charset="-128"/>
            </a:endParaRPr>
          </a:p>
          <a:p>
            <a:pPr marL="0" lvl="0" indent="0" fontAlgn="base">
              <a:spcBef>
                <a:spcPct val="0"/>
              </a:spcBef>
              <a:spcAft>
                <a:spcPct val="0"/>
              </a:spcAft>
            </a:pPr>
            <a:r>
              <a:rPr lang="en-US" sz="3200" dirty="0" smtClean="0">
                <a:solidFill>
                  <a:prstClr val="black"/>
                </a:solidFill>
                <a:latin typeface="Arial" charset="0"/>
                <a:ea typeface="ＭＳ Ｐゴシック" charset="-128"/>
              </a:rPr>
              <a:t>Promote </a:t>
            </a:r>
            <a:r>
              <a:rPr lang="en-US" sz="3200" dirty="0">
                <a:solidFill>
                  <a:prstClr val="black"/>
                </a:solidFill>
                <a:latin typeface="Arial" charset="0"/>
                <a:ea typeface="ＭＳ Ｐゴシック" charset="-128"/>
              </a:rPr>
              <a:t>CTE, Industry Credentials, Leadership, Career Awareness</a:t>
            </a:r>
          </a:p>
          <a:p>
            <a:pPr marL="0" lvl="0" indent="0" fontAlgn="base">
              <a:spcBef>
                <a:spcPct val="0"/>
              </a:spcBef>
              <a:spcAft>
                <a:spcPct val="0"/>
              </a:spcAft>
            </a:pPr>
            <a:endParaRPr lang="en-US" sz="3200" dirty="0">
              <a:solidFill>
                <a:prstClr val="black"/>
              </a:solidFill>
              <a:latin typeface="Arial" charset="0"/>
              <a:ea typeface="ＭＳ Ｐゴシック" charset="-128"/>
            </a:endParaRPr>
          </a:p>
          <a:p>
            <a:pPr marL="0" lvl="0" indent="0" fontAlgn="base">
              <a:spcBef>
                <a:spcPct val="0"/>
              </a:spcBef>
              <a:spcAft>
                <a:spcPct val="0"/>
              </a:spcAft>
            </a:pPr>
            <a:r>
              <a:rPr lang="en-US" sz="3200" dirty="0">
                <a:solidFill>
                  <a:prstClr val="black"/>
                </a:solidFill>
                <a:latin typeface="Arial" charset="0"/>
                <a:ea typeface="ＭＳ Ｐゴシック" charset="-128"/>
              </a:rPr>
              <a:t>Steer students to make smart decisions about college and </a:t>
            </a:r>
            <a:r>
              <a:rPr lang="en-US" sz="3200" dirty="0" smtClean="0">
                <a:solidFill>
                  <a:prstClr val="black"/>
                </a:solidFill>
                <a:latin typeface="Arial" charset="0"/>
                <a:ea typeface="ＭＳ Ｐゴシック" charset="-128"/>
              </a:rPr>
              <a:t>career</a:t>
            </a:r>
          </a:p>
          <a:p>
            <a:pPr marL="0" lvl="0" indent="0" fontAlgn="base">
              <a:spcBef>
                <a:spcPct val="0"/>
              </a:spcBef>
              <a:spcAft>
                <a:spcPct val="0"/>
              </a:spcAft>
            </a:pPr>
            <a:endParaRPr lang="en-US" sz="3200" dirty="0">
              <a:solidFill>
                <a:prstClr val="black"/>
              </a:solidFill>
              <a:latin typeface="Arial" charset="0"/>
              <a:ea typeface="ＭＳ Ｐゴシック" charset="-128"/>
            </a:endParaRPr>
          </a:p>
          <a:p>
            <a:pPr marL="0" lvl="0" indent="0" fontAlgn="base">
              <a:spcBef>
                <a:spcPct val="0"/>
              </a:spcBef>
              <a:spcAft>
                <a:spcPct val="0"/>
              </a:spcAft>
            </a:pPr>
            <a:r>
              <a:rPr lang="en-US" sz="3200" dirty="0" smtClean="0">
                <a:solidFill>
                  <a:prstClr val="black"/>
                </a:solidFill>
                <a:latin typeface="Arial" charset="0"/>
                <a:ea typeface="ＭＳ Ｐゴシック" charset="-128"/>
              </a:rPr>
              <a:t>Collaboration between Business and Industry and Education</a:t>
            </a:r>
          </a:p>
          <a:p>
            <a:pPr marL="0" lvl="0" indent="0" fontAlgn="base">
              <a:spcBef>
                <a:spcPct val="0"/>
              </a:spcBef>
              <a:spcAft>
                <a:spcPct val="0"/>
              </a:spcAft>
            </a:pPr>
            <a:endParaRPr lang="en-US" dirty="0">
              <a:solidFill>
                <a:prstClr val="black"/>
              </a:solidFill>
              <a:latin typeface="Arial" charset="0"/>
              <a:ea typeface="ＭＳ Ｐゴシック" charset="-128"/>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4200" y="1828800"/>
            <a:ext cx="1981200" cy="1981200"/>
          </a:xfrm>
        </p:spPr>
      </p:pic>
    </p:spTree>
    <p:extLst>
      <p:ext uri="{BB962C8B-B14F-4D97-AF65-F5344CB8AC3E}">
        <p14:creationId xmlns:p14="http://schemas.microsoft.com/office/powerpoint/2010/main" val="3715787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Deep Dive into</a:t>
            </a:r>
            <a:br>
              <a:rPr lang="en-US" b="1" dirty="0" smtClean="0"/>
            </a:br>
            <a:r>
              <a:rPr lang="en-US" sz="5300" b="1" dirty="0" smtClean="0"/>
              <a:t>College and Career Readiness</a:t>
            </a:r>
            <a:endParaRPr lang="en-US" sz="5300" b="1" dirty="0"/>
          </a:p>
        </p:txBody>
      </p:sp>
      <p:pic>
        <p:nvPicPr>
          <p:cNvPr id="4" name="Content Placeholder 3" descr="C:\Users\Mary Scott\AppData\Local\Microsoft\Windows\Temporary Internet Files\Content.IE5\VKKIM9IM\MP90042259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924235"/>
            <a:ext cx="5605595" cy="373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186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4-Year College Solutions?</a:t>
            </a:r>
            <a:endParaRPr lang="en-US" dirty="0"/>
          </a:p>
        </p:txBody>
      </p:sp>
      <p:sp>
        <p:nvSpPr>
          <p:cNvPr id="3" name="Content Placeholder 2"/>
          <p:cNvSpPr>
            <a:spLocks noGrp="1"/>
          </p:cNvSpPr>
          <p:nvPr>
            <p:ph sz="half" idx="1"/>
          </p:nvPr>
        </p:nvSpPr>
        <p:spPr>
          <a:xfrm>
            <a:off x="457200" y="1295400"/>
            <a:ext cx="8229600" cy="2819400"/>
          </a:xfrm>
        </p:spPr>
        <p:txBody>
          <a:bodyPr>
            <a:normAutofit lnSpcReduction="10000"/>
          </a:bodyPr>
          <a:lstStyle/>
          <a:p>
            <a:r>
              <a:rPr lang="en-US" sz="3200" dirty="0"/>
              <a:t>Hands-on opportunities</a:t>
            </a:r>
          </a:p>
          <a:p>
            <a:r>
              <a:rPr lang="en-US" sz="3200" dirty="0"/>
              <a:t>Internships</a:t>
            </a:r>
          </a:p>
          <a:p>
            <a:r>
              <a:rPr lang="en-US" sz="3200" dirty="0"/>
              <a:t>Change student </a:t>
            </a:r>
            <a:r>
              <a:rPr lang="en-US" sz="3200" dirty="0" smtClean="0"/>
              <a:t>interests / Promote </a:t>
            </a:r>
            <a:r>
              <a:rPr lang="en-US" sz="3200" dirty="0"/>
              <a:t>available job </a:t>
            </a:r>
            <a:r>
              <a:rPr lang="en-US" sz="3200" dirty="0" smtClean="0"/>
              <a:t>opportunities</a:t>
            </a:r>
          </a:p>
          <a:p>
            <a:r>
              <a:rPr lang="en-US" sz="3200" dirty="0" smtClean="0"/>
              <a:t>Deal with skyrocketing costs</a:t>
            </a:r>
            <a:endParaRPr lang="en-US" sz="3200" dirty="0"/>
          </a:p>
          <a:p>
            <a:pPr marL="0" lvl="0" indent="0" fontAlgn="base">
              <a:spcBef>
                <a:spcPct val="0"/>
              </a:spcBef>
              <a:spcAft>
                <a:spcPct val="0"/>
              </a:spcAft>
            </a:pPr>
            <a:endParaRPr lang="en-US" dirty="0">
              <a:solidFill>
                <a:prstClr val="black"/>
              </a:solidFill>
              <a:latin typeface="Arial" charset="0"/>
              <a:ea typeface="ＭＳ Ｐゴシック" charset="-128"/>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44445" y="4343400"/>
            <a:ext cx="3886200" cy="2173842"/>
          </a:xfrm>
        </p:spPr>
      </p:pic>
    </p:spTree>
    <p:extLst>
      <p:ext uri="{BB962C8B-B14F-4D97-AF65-F5344CB8AC3E}">
        <p14:creationId xmlns:p14="http://schemas.microsoft.com/office/powerpoint/2010/main" val="1897996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ade in Alabama Logo.jpg"/>
          <p:cNvPicPr>
            <a:picLocks noChangeAspect="1"/>
          </p:cNvPicPr>
          <p:nvPr/>
        </p:nvPicPr>
        <p:blipFill>
          <a:blip r:embed="rId2"/>
          <a:stretch>
            <a:fillRect/>
          </a:stretch>
        </p:blipFill>
        <p:spPr>
          <a:xfrm>
            <a:off x="4724400" y="2286000"/>
            <a:ext cx="3616473" cy="2743200"/>
          </a:xfrm>
          <a:prstGeom prst="rect">
            <a:avLst/>
          </a:prstGeom>
        </p:spPr>
      </p:pic>
      <p:sp>
        <p:nvSpPr>
          <p:cNvPr id="2" name="TextBox 1"/>
          <p:cNvSpPr txBox="1"/>
          <p:nvPr/>
        </p:nvSpPr>
        <p:spPr>
          <a:xfrm>
            <a:off x="990600" y="468868"/>
            <a:ext cx="6819900" cy="646331"/>
          </a:xfrm>
          <a:prstGeom prst="rect">
            <a:avLst/>
          </a:prstGeom>
          <a:noFill/>
        </p:spPr>
        <p:txBody>
          <a:bodyPr wrap="square" rtlCol="0">
            <a:spAutoFit/>
          </a:bodyPr>
          <a:lstStyle/>
          <a:p>
            <a:pPr algn="ctr"/>
            <a:r>
              <a:rPr lang="en-US" sz="3600" dirty="0" smtClean="0"/>
              <a:t>Many Thanks to…</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213155"/>
            <a:ext cx="2806349" cy="88888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marL="0" indent="0">
              <a:buNone/>
            </a:pPr>
            <a:r>
              <a:rPr lang="en-US" dirty="0"/>
              <a:t>“All one can really leave one's children is what's inside their heads. Education, in other words, and not earthly </a:t>
            </a:r>
            <a:r>
              <a:rPr lang="en-US" dirty="0" smtClean="0"/>
              <a:t>possessions, </a:t>
            </a:r>
            <a:r>
              <a:rPr lang="en-US" dirty="0"/>
              <a:t>is the ultimate legacy, the only thing that cannot be taken away</a:t>
            </a:r>
            <a:r>
              <a:rPr lang="en-US" dirty="0" smtClean="0"/>
              <a:t>.” </a:t>
            </a:r>
          </a:p>
          <a:p>
            <a:pPr marL="0" indent="0">
              <a:buNone/>
            </a:pPr>
            <a:r>
              <a:rPr lang="en-US" dirty="0" smtClean="0"/>
              <a:t>				~ Werner Von Braun</a:t>
            </a:r>
            <a:endParaRPr lang="en-US" dirty="0"/>
          </a:p>
          <a:p>
            <a:pPr marL="0" indent="0">
              <a:buNone/>
            </a:pPr>
            <a:endParaRPr lang="en-US" dirty="0"/>
          </a:p>
        </p:txBody>
      </p:sp>
      <p:pic>
        <p:nvPicPr>
          <p:cNvPr id="18434" name="Picture 2" descr="http://www.enterprisemission.com/VB-TIM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3048000"/>
            <a:ext cx="254115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201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62500" lnSpcReduction="20000"/>
          </a:bodyPr>
          <a:lstStyle/>
          <a:p>
            <a:pPr marL="0" indent="0">
              <a:buNone/>
            </a:pPr>
            <a:r>
              <a:rPr lang="en-US" dirty="0"/>
              <a:t>“</a:t>
            </a:r>
            <a:r>
              <a:rPr lang="en-US" sz="2400" dirty="0"/>
              <a:t>All one can really leave one's children is what's inside their heads. Education, in other words, and not earthly </a:t>
            </a:r>
            <a:r>
              <a:rPr lang="en-US" sz="2400" dirty="0" smtClean="0"/>
              <a:t>possessions, </a:t>
            </a:r>
            <a:r>
              <a:rPr lang="en-US" sz="2400" dirty="0"/>
              <a:t>is the ultimate legacy, the only thing that cannot be taken away</a:t>
            </a:r>
            <a:r>
              <a:rPr lang="en-US" sz="2400" dirty="0" smtClean="0"/>
              <a:t>.” </a:t>
            </a:r>
          </a:p>
          <a:p>
            <a:pPr marL="0" indent="0">
              <a:buNone/>
            </a:pPr>
            <a:r>
              <a:rPr lang="en-US" sz="2400" dirty="0" smtClean="0"/>
              <a:t>				~ Werner Von Braun</a:t>
            </a:r>
          </a:p>
          <a:p>
            <a:pPr marL="0" indent="0" algn="ctr">
              <a:buNone/>
            </a:pPr>
            <a:endParaRPr lang="en-US" sz="2400" b="1" dirty="0"/>
          </a:p>
          <a:p>
            <a:pPr marL="0" indent="0" algn="ctr">
              <a:buNone/>
            </a:pPr>
            <a:endParaRPr lang="en-US" sz="4400" b="1" dirty="0" smtClean="0"/>
          </a:p>
          <a:p>
            <a:pPr marL="0" indent="0" algn="ctr">
              <a:buNone/>
            </a:pPr>
            <a:r>
              <a:rPr lang="en-US" sz="7000" b="1" dirty="0" smtClean="0"/>
              <a:t>QUESTIONS?</a:t>
            </a:r>
          </a:p>
          <a:p>
            <a:pPr marL="0" indent="0">
              <a:buNone/>
            </a:pPr>
            <a:r>
              <a:rPr lang="en-US" sz="4400" b="1" dirty="0"/>
              <a:t>	</a:t>
            </a:r>
            <a:r>
              <a:rPr lang="en-US" sz="4400" b="1" dirty="0" smtClean="0"/>
              <a:t>		</a:t>
            </a:r>
          </a:p>
          <a:p>
            <a:pPr marL="0" indent="0" algn="r">
              <a:buNone/>
            </a:pPr>
            <a:endParaRPr lang="en-US" sz="3900" dirty="0" smtClean="0"/>
          </a:p>
          <a:p>
            <a:pPr marL="0" indent="0" algn="r">
              <a:buNone/>
            </a:pPr>
            <a:endParaRPr lang="en-US" sz="3900" dirty="0"/>
          </a:p>
          <a:p>
            <a:pPr marL="0" indent="0" algn="r">
              <a:buNone/>
            </a:pPr>
            <a:r>
              <a:rPr lang="en-US" sz="6400" dirty="0" smtClean="0"/>
              <a:t>Mary Scott Hunter</a:t>
            </a:r>
          </a:p>
          <a:p>
            <a:pPr marL="0" indent="0" algn="r">
              <a:buNone/>
            </a:pPr>
            <a:r>
              <a:rPr lang="en-US" sz="2600" dirty="0" smtClean="0"/>
              <a:t>District 8, Alabama State Board of Education</a:t>
            </a:r>
          </a:p>
          <a:p>
            <a:pPr marL="0" indent="0" algn="r">
              <a:buNone/>
            </a:pPr>
            <a:r>
              <a:rPr lang="en-US" sz="3800" dirty="0" smtClean="0"/>
              <a:t>www.maryscotthunter.com</a:t>
            </a:r>
            <a:endParaRPr lang="en-US" sz="3800" dirty="0"/>
          </a:p>
          <a:p>
            <a:pPr marL="0" indent="0">
              <a:buNone/>
            </a:pPr>
            <a:endParaRPr lang="en-US" sz="4400" b="1" dirty="0" smtClean="0"/>
          </a:p>
          <a:p>
            <a:pPr marL="0" indent="0">
              <a:buNone/>
            </a:pPr>
            <a:r>
              <a:rPr lang="en-US" sz="4400" b="1" dirty="0"/>
              <a:t>	</a:t>
            </a:r>
            <a:r>
              <a:rPr lang="en-US" sz="4400" b="1" dirty="0" smtClean="0"/>
              <a:t>		</a:t>
            </a:r>
            <a:endParaRPr lang="en-US" dirty="0"/>
          </a:p>
        </p:txBody>
      </p:sp>
      <p:pic>
        <p:nvPicPr>
          <p:cNvPr id="18434" name="Picture 2" descr="http://www.enterprisemission.com/VB-TIM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2819400"/>
            <a:ext cx="254115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749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Deep Dive into</a:t>
            </a:r>
            <a:br>
              <a:rPr lang="en-US" b="1" dirty="0" smtClean="0"/>
            </a:br>
            <a:r>
              <a:rPr lang="en-US" sz="5300" b="1" dirty="0" smtClean="0"/>
              <a:t>College and Career Readiness</a:t>
            </a:r>
            <a:endParaRPr lang="en-US" sz="5300" b="1" dirty="0"/>
          </a:p>
        </p:txBody>
      </p:sp>
      <p:sp>
        <p:nvSpPr>
          <p:cNvPr id="3" name="Content Placeholder 2"/>
          <p:cNvSpPr>
            <a:spLocks noGrp="1"/>
          </p:cNvSpPr>
          <p:nvPr>
            <p:ph idx="1"/>
          </p:nvPr>
        </p:nvSpPr>
        <p:spPr>
          <a:xfrm>
            <a:off x="457200" y="1600206"/>
            <a:ext cx="5181600" cy="5029194"/>
          </a:xfrm>
        </p:spPr>
        <p:txBody>
          <a:bodyPr>
            <a:normAutofit fontScale="92500" lnSpcReduction="10000"/>
          </a:bodyPr>
          <a:lstStyle/>
          <a:p>
            <a:r>
              <a:rPr lang="en-US" dirty="0" smtClean="0"/>
              <a:t>Quantity and Quality of our Graduates </a:t>
            </a:r>
          </a:p>
          <a:p>
            <a:r>
              <a:rPr lang="en-US" dirty="0" smtClean="0"/>
              <a:t>College Going</a:t>
            </a:r>
          </a:p>
          <a:p>
            <a:pPr lvl="1"/>
            <a:r>
              <a:rPr lang="en-US" dirty="0" smtClean="0"/>
              <a:t>Are they Ready?</a:t>
            </a:r>
          </a:p>
          <a:p>
            <a:pPr lvl="1"/>
            <a:r>
              <a:rPr lang="en-US" dirty="0" smtClean="0"/>
              <a:t>What are they studying?</a:t>
            </a:r>
          </a:p>
          <a:p>
            <a:r>
              <a:rPr lang="en-US" dirty="0" smtClean="0"/>
              <a:t>Jobs in Alabama</a:t>
            </a:r>
          </a:p>
          <a:p>
            <a:pPr lvl="1"/>
            <a:r>
              <a:rPr lang="en-US" dirty="0" smtClean="0"/>
              <a:t>Middle Skills Gap</a:t>
            </a:r>
          </a:p>
          <a:p>
            <a:r>
              <a:rPr lang="en-US" dirty="0" smtClean="0"/>
              <a:t>Understanding the Challenges</a:t>
            </a:r>
          </a:p>
          <a:p>
            <a:r>
              <a:rPr lang="en-US" dirty="0" smtClean="0"/>
              <a:t>What Solutions?</a:t>
            </a:r>
          </a:p>
          <a:p>
            <a:r>
              <a:rPr lang="en-US" dirty="0" smtClean="0"/>
              <a:t>Questions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133600"/>
            <a:ext cx="1832046"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233" y="160020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5" y="3962400"/>
            <a:ext cx="24574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52875"/>
            <a:ext cx="1286668" cy="85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473970"/>
            <a:ext cx="1444554" cy="115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89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Graduation Rate </a:t>
            </a:r>
            <a:br>
              <a:rPr lang="en-US" b="1" dirty="0" smtClean="0"/>
            </a:br>
            <a:r>
              <a:rPr lang="en-US" b="1" dirty="0" smtClean="0"/>
              <a:t>Let’s talk </a:t>
            </a:r>
            <a:r>
              <a:rPr lang="en-US" sz="7300" b="1" dirty="0" smtClean="0"/>
              <a:t>Quantity</a:t>
            </a:r>
            <a:r>
              <a:rPr lang="en-US" b="1" dirty="0" smtClean="0"/>
              <a:t>…</a:t>
            </a:r>
            <a:endParaRPr lang="en-US" b="1" dirty="0"/>
          </a:p>
        </p:txBody>
      </p:sp>
      <p:pic>
        <p:nvPicPr>
          <p:cNvPr id="4" name="Content Placeholder 3" descr="C:\Users\Mary Scott\AppData\Local\Microsoft\Windows\Temporary Internet Files\Content.IE5\VKKIM9IM\MP90042259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887245"/>
            <a:ext cx="5374199"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69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t>Graduation Rate </a:t>
            </a:r>
            <a:br>
              <a:rPr lang="en-US" b="1" dirty="0" smtClean="0"/>
            </a:br>
            <a:r>
              <a:rPr lang="en-US" b="1" dirty="0" smtClean="0"/>
              <a:t>(Statewide)</a:t>
            </a:r>
            <a:endParaRPr lang="en-US" b="1" dirty="0"/>
          </a:p>
        </p:txBody>
      </p:sp>
      <p:sp>
        <p:nvSpPr>
          <p:cNvPr id="3" name="Content Placeholder 2"/>
          <p:cNvSpPr>
            <a:spLocks noGrp="1"/>
          </p:cNvSpPr>
          <p:nvPr>
            <p:ph idx="1"/>
          </p:nvPr>
        </p:nvSpPr>
        <p:spPr/>
        <p:txBody>
          <a:bodyPr>
            <a:normAutofit/>
          </a:bodyPr>
          <a:lstStyle/>
          <a:p>
            <a:r>
              <a:rPr lang="en-US" dirty="0" smtClean="0"/>
              <a:t>2011	72%</a:t>
            </a:r>
          </a:p>
          <a:p>
            <a:r>
              <a:rPr lang="en-US" dirty="0" smtClean="0"/>
              <a:t>2012	75%</a:t>
            </a:r>
          </a:p>
          <a:p>
            <a:r>
              <a:rPr lang="en-US" dirty="0" smtClean="0"/>
              <a:t>2013	80%	</a:t>
            </a:r>
          </a:p>
          <a:p>
            <a:r>
              <a:rPr lang="en-US" dirty="0" smtClean="0"/>
              <a:t>2014 	86%	</a:t>
            </a:r>
          </a:p>
          <a:p>
            <a:r>
              <a:rPr lang="en-US" dirty="0" smtClean="0"/>
              <a:t>600 additional students graduate for every 1% increase</a:t>
            </a:r>
          </a:p>
          <a:p>
            <a:r>
              <a:rPr lang="en-US" dirty="0" smtClean="0"/>
              <a:t>90% Grad Rate by 2020 is the Goal</a:t>
            </a:r>
          </a:p>
          <a:p>
            <a:pPr marL="0" lvl="0" indent="0">
              <a:buNone/>
            </a:pPr>
            <a:r>
              <a:rPr lang="en-US" sz="1050" dirty="0">
                <a:solidFill>
                  <a:prstClr val="black"/>
                </a:solidFill>
              </a:rPr>
              <a:t>*As Reported from State Department of Education’s Data Center </a:t>
            </a:r>
            <a:r>
              <a:rPr lang="en-US" sz="1050" dirty="0">
                <a:solidFill>
                  <a:prstClr val="black"/>
                </a:solidFill>
                <a:hlinkClick r:id="rId2"/>
              </a:rPr>
              <a:t>www.alsde.edu</a:t>
            </a:r>
            <a:r>
              <a:rPr lang="en-US" sz="1050" dirty="0">
                <a:solidFill>
                  <a:prstClr val="black"/>
                </a:solidFill>
              </a:rPr>
              <a:t> </a:t>
            </a:r>
          </a:p>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676400"/>
            <a:ext cx="308826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43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College Going</a:t>
            </a:r>
            <a:endParaRPr lang="en-US" dirty="0">
              <a:solidFill>
                <a:srgbClr val="FF0000"/>
              </a:solidFill>
            </a:endParaRPr>
          </a:p>
        </p:txBody>
      </p:sp>
      <p:graphicFrame>
        <p:nvGraphicFramePr>
          <p:cNvPr id="4" name="Content Placeholder 3"/>
          <p:cNvGraphicFramePr>
            <a:graphicFrameLocks noGrp="1"/>
          </p:cNvGraphicFramePr>
          <p:nvPr>
            <p:ph idx="1"/>
          </p:nvPr>
        </p:nvGraphicFramePr>
        <p:xfrm>
          <a:off x="1485900" y="1600200"/>
          <a:ext cx="6172200" cy="3870960"/>
        </p:xfrm>
        <a:graphic>
          <a:graphicData uri="http://schemas.openxmlformats.org/drawingml/2006/table">
            <a:tbl>
              <a:tblPr firstRow="1" bandRow="1">
                <a:tableStyleId>{5C22544A-7EE6-4342-B048-85BDC9FD1C3A}</a:tableStyleId>
              </a:tblPr>
              <a:tblGrid>
                <a:gridCol w="1543050"/>
                <a:gridCol w="1543050"/>
                <a:gridCol w="1543050"/>
                <a:gridCol w="1543050"/>
              </a:tblGrid>
              <a:tr h="370840">
                <a:tc gridSpan="4">
                  <a:txBody>
                    <a:bodyPr/>
                    <a:lstStyle/>
                    <a:p>
                      <a:pPr algn="ctr"/>
                      <a:r>
                        <a:rPr lang="en-US" sz="2000" dirty="0" smtClean="0"/>
                        <a:t>Five Year Totals - Alabama</a:t>
                      </a:r>
                      <a:endParaRPr lang="en-US" sz="2000" dirty="0"/>
                    </a:p>
                  </a:txBody>
                  <a:tcPr marL="68580" marR="68580"/>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marL="68580" marR="68580"/>
                </a:tc>
                <a:tc>
                  <a:txBody>
                    <a:bodyPr/>
                    <a:lstStyle/>
                    <a:p>
                      <a:pPr algn="ctr"/>
                      <a:r>
                        <a:rPr lang="en-US" sz="2000" b="1" dirty="0" smtClean="0"/>
                        <a:t>High School Graduates</a:t>
                      </a:r>
                      <a:endParaRPr lang="en-US" sz="2000" b="1" dirty="0"/>
                    </a:p>
                  </a:txBody>
                  <a:tcPr marL="68580" marR="68580"/>
                </a:tc>
                <a:tc>
                  <a:txBody>
                    <a:bodyPr/>
                    <a:lstStyle/>
                    <a:p>
                      <a:pPr algn="ctr"/>
                      <a:r>
                        <a:rPr lang="en-US" sz="2000" b="1" dirty="0" smtClean="0"/>
                        <a:t>College         Going</a:t>
                      </a:r>
                      <a:endParaRPr lang="en-US" sz="2000" b="1" dirty="0"/>
                    </a:p>
                  </a:txBody>
                  <a:tcPr marL="68580" marR="68580"/>
                </a:tc>
                <a:tc>
                  <a:txBody>
                    <a:bodyPr/>
                    <a:lstStyle/>
                    <a:p>
                      <a:pPr algn="ctr"/>
                      <a:r>
                        <a:rPr lang="en-US" sz="2000" b="1" dirty="0" smtClean="0"/>
                        <a:t>Percent  Attending</a:t>
                      </a:r>
                      <a:endParaRPr lang="en-US" sz="2000" b="1" dirty="0"/>
                    </a:p>
                  </a:txBody>
                  <a:tcPr marL="68580" marR="68580"/>
                </a:tc>
              </a:tr>
              <a:tr h="370840">
                <a:tc>
                  <a:txBody>
                    <a:bodyPr/>
                    <a:lstStyle/>
                    <a:p>
                      <a:pPr algn="ctr"/>
                      <a:r>
                        <a:rPr lang="en-US" sz="2000" b="0" dirty="0" smtClean="0"/>
                        <a:t>2008</a:t>
                      </a:r>
                      <a:endParaRPr lang="en-US" sz="2000" b="0" dirty="0"/>
                    </a:p>
                  </a:txBody>
                  <a:tcPr marL="68580" marR="68580"/>
                </a:tc>
                <a:tc>
                  <a:txBody>
                    <a:bodyPr/>
                    <a:lstStyle/>
                    <a:p>
                      <a:pPr algn="ctr"/>
                      <a:r>
                        <a:rPr lang="en-US" sz="2000" dirty="0" smtClean="0"/>
                        <a:t>37,389</a:t>
                      </a:r>
                      <a:endParaRPr lang="en-US" sz="2000" dirty="0"/>
                    </a:p>
                  </a:txBody>
                  <a:tcPr marL="68580" marR="68580"/>
                </a:tc>
                <a:tc>
                  <a:txBody>
                    <a:bodyPr/>
                    <a:lstStyle/>
                    <a:p>
                      <a:pPr algn="ctr"/>
                      <a:r>
                        <a:rPr lang="en-US" sz="2000" dirty="0" smtClean="0"/>
                        <a:t>22,821</a:t>
                      </a:r>
                      <a:endParaRPr lang="en-US" sz="2000" dirty="0"/>
                    </a:p>
                  </a:txBody>
                  <a:tcPr marL="68580" marR="68580"/>
                </a:tc>
                <a:tc>
                  <a:txBody>
                    <a:bodyPr/>
                    <a:lstStyle/>
                    <a:p>
                      <a:pPr algn="ctr"/>
                      <a:r>
                        <a:rPr lang="en-US" sz="2000" dirty="0" smtClean="0"/>
                        <a:t>61.04%</a:t>
                      </a:r>
                      <a:endParaRPr lang="en-US" sz="2000" dirty="0"/>
                    </a:p>
                  </a:txBody>
                  <a:tcPr marL="68580" marR="68580"/>
                </a:tc>
              </a:tr>
              <a:tr h="370840">
                <a:tc>
                  <a:txBody>
                    <a:bodyPr/>
                    <a:lstStyle/>
                    <a:p>
                      <a:pPr algn="ctr"/>
                      <a:r>
                        <a:rPr lang="en-US" sz="2000" b="0" dirty="0" smtClean="0"/>
                        <a:t>2009</a:t>
                      </a:r>
                      <a:endParaRPr lang="en-US" sz="2000" b="0" dirty="0"/>
                    </a:p>
                  </a:txBody>
                  <a:tcPr marL="68580" marR="68580"/>
                </a:tc>
                <a:tc>
                  <a:txBody>
                    <a:bodyPr/>
                    <a:lstStyle/>
                    <a:p>
                      <a:pPr algn="ctr"/>
                      <a:r>
                        <a:rPr lang="en-US" sz="2000" dirty="0" smtClean="0"/>
                        <a:t>41,869</a:t>
                      </a:r>
                      <a:endParaRPr lang="en-US" sz="2000" dirty="0"/>
                    </a:p>
                  </a:txBody>
                  <a:tcPr marL="68580" marR="68580"/>
                </a:tc>
                <a:tc>
                  <a:txBody>
                    <a:bodyPr/>
                    <a:lstStyle/>
                    <a:p>
                      <a:pPr algn="ctr"/>
                      <a:r>
                        <a:rPr lang="en-US" sz="2000" dirty="0" smtClean="0"/>
                        <a:t>25,363</a:t>
                      </a:r>
                      <a:endParaRPr lang="en-US" sz="2000" dirty="0"/>
                    </a:p>
                  </a:txBody>
                  <a:tcPr marL="68580" marR="68580"/>
                </a:tc>
                <a:tc>
                  <a:txBody>
                    <a:bodyPr/>
                    <a:lstStyle/>
                    <a:p>
                      <a:pPr algn="ctr"/>
                      <a:r>
                        <a:rPr lang="en-US" sz="2000" dirty="0" smtClean="0"/>
                        <a:t>60.58%</a:t>
                      </a:r>
                      <a:endParaRPr lang="en-US" sz="2000" dirty="0"/>
                    </a:p>
                  </a:txBody>
                  <a:tcPr marL="68580" marR="68580"/>
                </a:tc>
              </a:tr>
              <a:tr h="370840">
                <a:tc>
                  <a:txBody>
                    <a:bodyPr/>
                    <a:lstStyle/>
                    <a:p>
                      <a:pPr algn="ctr"/>
                      <a:r>
                        <a:rPr lang="en-US" sz="2000" b="0" dirty="0" smtClean="0"/>
                        <a:t>2010</a:t>
                      </a:r>
                      <a:endParaRPr lang="en-US" sz="2000" b="0" dirty="0"/>
                    </a:p>
                  </a:txBody>
                  <a:tcPr marL="68580" marR="68580"/>
                </a:tc>
                <a:tc>
                  <a:txBody>
                    <a:bodyPr/>
                    <a:lstStyle/>
                    <a:p>
                      <a:pPr algn="ctr"/>
                      <a:r>
                        <a:rPr lang="en-US" sz="2000" dirty="0" smtClean="0"/>
                        <a:t>42,742</a:t>
                      </a:r>
                      <a:endParaRPr lang="en-US" sz="2000" dirty="0"/>
                    </a:p>
                  </a:txBody>
                  <a:tcPr marL="68580" marR="68580"/>
                </a:tc>
                <a:tc>
                  <a:txBody>
                    <a:bodyPr/>
                    <a:lstStyle/>
                    <a:p>
                      <a:pPr algn="ctr"/>
                      <a:r>
                        <a:rPr lang="en-US" sz="2000" dirty="0" smtClean="0"/>
                        <a:t>25,646</a:t>
                      </a:r>
                      <a:endParaRPr lang="en-US" sz="2000" dirty="0"/>
                    </a:p>
                  </a:txBody>
                  <a:tcPr marL="68580" marR="68580"/>
                </a:tc>
                <a:tc>
                  <a:txBody>
                    <a:bodyPr/>
                    <a:lstStyle/>
                    <a:p>
                      <a:pPr algn="ctr"/>
                      <a:r>
                        <a:rPr lang="en-US" sz="2000" dirty="0" smtClean="0"/>
                        <a:t>60.00%</a:t>
                      </a:r>
                      <a:endParaRPr lang="en-US" sz="2000" dirty="0"/>
                    </a:p>
                  </a:txBody>
                  <a:tcPr marL="68580" marR="68580"/>
                </a:tc>
              </a:tr>
              <a:tr h="370840">
                <a:tc>
                  <a:txBody>
                    <a:bodyPr/>
                    <a:lstStyle/>
                    <a:p>
                      <a:pPr algn="ctr"/>
                      <a:r>
                        <a:rPr lang="en-US" sz="2000" b="0" dirty="0" smtClean="0"/>
                        <a:t>2011</a:t>
                      </a:r>
                      <a:endParaRPr lang="en-US" sz="2000" b="0" dirty="0"/>
                    </a:p>
                  </a:txBody>
                  <a:tcPr marL="68580" marR="68580"/>
                </a:tc>
                <a:tc>
                  <a:txBody>
                    <a:bodyPr/>
                    <a:lstStyle/>
                    <a:p>
                      <a:pPr algn="ctr"/>
                      <a:r>
                        <a:rPr lang="en-US" sz="2000" dirty="0" smtClean="0"/>
                        <a:t>44,086</a:t>
                      </a:r>
                      <a:endParaRPr lang="en-US" sz="2000" dirty="0"/>
                    </a:p>
                  </a:txBody>
                  <a:tcPr marL="68580" marR="68580"/>
                </a:tc>
                <a:tc>
                  <a:txBody>
                    <a:bodyPr/>
                    <a:lstStyle/>
                    <a:p>
                      <a:pPr algn="ctr"/>
                      <a:r>
                        <a:rPr lang="en-US" sz="2000" dirty="0" smtClean="0"/>
                        <a:t>25,324</a:t>
                      </a:r>
                      <a:endParaRPr lang="en-US" sz="2000" dirty="0"/>
                    </a:p>
                  </a:txBody>
                  <a:tcPr marL="68580" marR="68580"/>
                </a:tc>
                <a:tc>
                  <a:txBody>
                    <a:bodyPr/>
                    <a:lstStyle/>
                    <a:p>
                      <a:pPr algn="ctr"/>
                      <a:r>
                        <a:rPr lang="en-US" sz="2000" dirty="0" smtClean="0"/>
                        <a:t>57.44%</a:t>
                      </a:r>
                      <a:endParaRPr lang="en-US" sz="2000" dirty="0"/>
                    </a:p>
                  </a:txBody>
                  <a:tcPr marL="68580" marR="68580"/>
                </a:tc>
              </a:tr>
              <a:tr h="370840">
                <a:tc>
                  <a:txBody>
                    <a:bodyPr/>
                    <a:lstStyle/>
                    <a:p>
                      <a:pPr algn="ctr"/>
                      <a:r>
                        <a:rPr lang="en-US" sz="2000" b="0" dirty="0" smtClean="0"/>
                        <a:t>2012</a:t>
                      </a:r>
                      <a:endParaRPr lang="en-US" sz="2000" b="0" dirty="0"/>
                    </a:p>
                  </a:txBody>
                  <a:tcPr marL="68580" marR="68580"/>
                </a:tc>
                <a:tc>
                  <a:txBody>
                    <a:bodyPr/>
                    <a:lstStyle/>
                    <a:p>
                      <a:pPr algn="ctr"/>
                      <a:r>
                        <a:rPr lang="en-US" sz="2000" dirty="0" smtClean="0"/>
                        <a:t>43,911</a:t>
                      </a:r>
                      <a:endParaRPr lang="en-US" sz="2000" dirty="0"/>
                    </a:p>
                  </a:txBody>
                  <a:tcPr marL="68580" marR="68580"/>
                </a:tc>
                <a:tc>
                  <a:txBody>
                    <a:bodyPr/>
                    <a:lstStyle/>
                    <a:p>
                      <a:pPr algn="ctr"/>
                      <a:r>
                        <a:rPr lang="en-US" sz="2000" dirty="0" smtClean="0"/>
                        <a:t>24,679</a:t>
                      </a:r>
                      <a:endParaRPr lang="en-US" sz="2000" dirty="0"/>
                    </a:p>
                  </a:txBody>
                  <a:tcPr marL="68580" marR="68580"/>
                </a:tc>
                <a:tc>
                  <a:txBody>
                    <a:bodyPr/>
                    <a:lstStyle/>
                    <a:p>
                      <a:pPr algn="ctr"/>
                      <a:r>
                        <a:rPr lang="en-US" sz="2000" dirty="0" smtClean="0"/>
                        <a:t>56.20%</a:t>
                      </a:r>
                      <a:endParaRPr lang="en-US" sz="2000" dirty="0"/>
                    </a:p>
                  </a:txBody>
                  <a:tcPr marL="68580" marR="68580"/>
                </a:tc>
              </a:tr>
              <a:tr h="370840">
                <a:tc>
                  <a:txBody>
                    <a:bodyPr/>
                    <a:lstStyle/>
                    <a:p>
                      <a:pPr algn="ctr"/>
                      <a:r>
                        <a:rPr lang="en-US" sz="2000" b="0" dirty="0" smtClean="0"/>
                        <a:t>2013</a:t>
                      </a:r>
                      <a:endParaRPr lang="en-US" sz="2000" b="0" dirty="0"/>
                    </a:p>
                  </a:txBody>
                  <a:tcPr marL="68580" marR="68580"/>
                </a:tc>
                <a:tc>
                  <a:txBody>
                    <a:bodyPr/>
                    <a:lstStyle/>
                    <a:p>
                      <a:pPr algn="ctr"/>
                      <a:r>
                        <a:rPr lang="en-US" sz="2000" dirty="0" smtClean="0"/>
                        <a:t>44,751</a:t>
                      </a:r>
                      <a:endParaRPr lang="en-US" sz="2000" dirty="0"/>
                    </a:p>
                  </a:txBody>
                  <a:tcPr marL="68580" marR="68580"/>
                </a:tc>
                <a:tc>
                  <a:txBody>
                    <a:bodyPr/>
                    <a:lstStyle/>
                    <a:p>
                      <a:pPr algn="ctr"/>
                      <a:r>
                        <a:rPr lang="en-US" sz="2000" dirty="0" smtClean="0"/>
                        <a:t>24,355</a:t>
                      </a:r>
                      <a:endParaRPr lang="en-US" sz="2000" dirty="0"/>
                    </a:p>
                  </a:txBody>
                  <a:tcPr marL="68580" marR="68580"/>
                </a:tc>
                <a:tc>
                  <a:txBody>
                    <a:bodyPr/>
                    <a:lstStyle/>
                    <a:p>
                      <a:pPr algn="ctr"/>
                      <a:r>
                        <a:rPr lang="en-US" sz="2000" dirty="0" smtClean="0"/>
                        <a:t>54.42%</a:t>
                      </a:r>
                      <a:endParaRPr lang="en-US" sz="2000" dirty="0"/>
                    </a:p>
                  </a:txBody>
                  <a:tcPr marL="68580" marR="68580"/>
                </a:tc>
              </a:tr>
              <a:tr h="370840">
                <a:tc>
                  <a:txBody>
                    <a:bodyPr/>
                    <a:lstStyle/>
                    <a:p>
                      <a:pPr algn="ctr"/>
                      <a:r>
                        <a:rPr lang="en-US" sz="2000" b="1" dirty="0" smtClean="0"/>
                        <a:t>Total</a:t>
                      </a:r>
                      <a:endParaRPr lang="en-US" sz="2000" b="1" dirty="0"/>
                    </a:p>
                  </a:txBody>
                  <a:tcPr marL="68580" marR="68580"/>
                </a:tc>
                <a:tc>
                  <a:txBody>
                    <a:bodyPr/>
                    <a:lstStyle/>
                    <a:p>
                      <a:pPr algn="ctr"/>
                      <a:r>
                        <a:rPr lang="en-US" sz="2000" b="1" dirty="0" smtClean="0"/>
                        <a:t>254,748</a:t>
                      </a:r>
                      <a:endParaRPr lang="en-US" sz="2000" b="1" dirty="0"/>
                    </a:p>
                  </a:txBody>
                  <a:tcPr marL="68580" marR="68580"/>
                </a:tc>
                <a:tc>
                  <a:txBody>
                    <a:bodyPr/>
                    <a:lstStyle/>
                    <a:p>
                      <a:pPr algn="ctr"/>
                      <a:r>
                        <a:rPr lang="en-US" sz="2000" b="1" dirty="0" smtClean="0"/>
                        <a:t>148,188</a:t>
                      </a:r>
                      <a:endParaRPr lang="en-US" sz="2000" b="1" dirty="0"/>
                    </a:p>
                  </a:txBody>
                  <a:tcPr marL="68580" marR="68580"/>
                </a:tc>
                <a:tc>
                  <a:txBody>
                    <a:bodyPr/>
                    <a:lstStyle/>
                    <a:p>
                      <a:pPr algn="ctr"/>
                      <a:r>
                        <a:rPr lang="en-US" sz="2000" b="1" dirty="0" smtClean="0"/>
                        <a:t>58.17%</a:t>
                      </a:r>
                      <a:endParaRPr lang="en-US" sz="2000" b="1" dirty="0"/>
                    </a:p>
                  </a:txBody>
                  <a:tcPr marL="68580" marR="68580"/>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5471160"/>
            <a:ext cx="1695450" cy="113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376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College and Career Readiness</a:t>
            </a:r>
            <a:br>
              <a:rPr lang="en-US" b="1" dirty="0" smtClean="0"/>
            </a:br>
            <a:r>
              <a:rPr lang="en-US" sz="3300" b="1" dirty="0" smtClean="0"/>
              <a:t>Let’s talk quality…</a:t>
            </a:r>
            <a:endParaRPr lang="en-US" sz="3300"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3962400"/>
            <a:ext cx="3926237" cy="24384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01452"/>
            <a:ext cx="3276600" cy="3276600"/>
          </a:xfrm>
          <a:prstGeom prst="rect">
            <a:avLst/>
          </a:prstGeom>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7548" y="1701452"/>
            <a:ext cx="2057400" cy="187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011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lumMod val="95000"/>
                    <a:lumOff val="5000"/>
                  </a:schemeClr>
                </a:solidFill>
              </a:rPr>
              <a:t>College &amp; Career Readiness</a:t>
            </a:r>
            <a:br>
              <a:rPr lang="en-US" b="1" dirty="0" smtClean="0">
                <a:solidFill>
                  <a:schemeClr val="tx1">
                    <a:lumMod val="95000"/>
                    <a:lumOff val="5000"/>
                  </a:schemeClr>
                </a:solidFill>
              </a:rPr>
            </a:br>
            <a:r>
              <a:rPr lang="en-US" sz="3300" b="1" dirty="0" smtClean="0">
                <a:solidFill>
                  <a:schemeClr val="tx1">
                    <a:lumMod val="95000"/>
                    <a:lumOff val="5000"/>
                  </a:schemeClr>
                </a:solidFill>
              </a:rPr>
              <a:t>Basis for Change – The Disconnect</a:t>
            </a:r>
            <a:endParaRPr lang="en-US" sz="3300" b="1" dirty="0">
              <a:solidFill>
                <a:schemeClr val="tx1">
                  <a:lumMod val="95000"/>
                  <a:lumOff val="5000"/>
                </a:schemeClr>
              </a:solidFill>
            </a:endParaRPr>
          </a:p>
        </p:txBody>
      </p:sp>
      <p:sp>
        <p:nvSpPr>
          <p:cNvPr id="3" name="Text Placeholder 2"/>
          <p:cNvSpPr>
            <a:spLocks noGrp="1"/>
          </p:cNvSpPr>
          <p:nvPr>
            <p:ph type="body" idx="1"/>
          </p:nvPr>
        </p:nvSpPr>
        <p:spPr>
          <a:xfrm>
            <a:off x="457201" y="1535112"/>
            <a:ext cx="4187824" cy="979487"/>
          </a:xfrm>
        </p:spPr>
        <p:txBody>
          <a:bodyPr>
            <a:normAutofit/>
          </a:bodyPr>
          <a:lstStyle/>
          <a:p>
            <a:pPr algn="ctr"/>
            <a:r>
              <a:rPr lang="en-US" dirty="0" smtClean="0"/>
              <a:t>Alabama High School </a:t>
            </a:r>
          </a:p>
          <a:p>
            <a:pPr algn="ctr"/>
            <a:r>
              <a:rPr lang="en-US" dirty="0" smtClean="0"/>
              <a:t>Grad Exam</a:t>
            </a:r>
            <a:endParaRPr lang="en-US" dirty="0"/>
          </a:p>
        </p:txBody>
      </p:sp>
      <p:sp>
        <p:nvSpPr>
          <p:cNvPr id="4" name="Content Placeholder 3"/>
          <p:cNvSpPr>
            <a:spLocks noGrp="1"/>
          </p:cNvSpPr>
          <p:nvPr>
            <p:ph sz="half" idx="2"/>
          </p:nvPr>
        </p:nvSpPr>
        <p:spPr>
          <a:xfrm>
            <a:off x="838200" y="2174875"/>
            <a:ext cx="3659188" cy="3951288"/>
          </a:xfrm>
        </p:spPr>
        <p:txBody>
          <a:bodyPr/>
          <a:lstStyle/>
          <a:p>
            <a:pPr marL="0" indent="0">
              <a:buNone/>
            </a:pPr>
            <a:endParaRPr lang="en-US" dirty="0" smtClean="0"/>
          </a:p>
          <a:p>
            <a:pPr marL="0" indent="0">
              <a:buNone/>
            </a:pPr>
            <a:r>
              <a:rPr lang="en-US" sz="3200" dirty="0" smtClean="0"/>
              <a:t>Language	     97%</a:t>
            </a:r>
          </a:p>
          <a:p>
            <a:pPr marL="0" indent="0">
              <a:buNone/>
            </a:pPr>
            <a:r>
              <a:rPr lang="en-US" sz="3200" dirty="0" smtClean="0"/>
              <a:t>Math		     97%</a:t>
            </a:r>
          </a:p>
          <a:p>
            <a:pPr marL="0" indent="0">
              <a:buNone/>
            </a:pPr>
            <a:r>
              <a:rPr lang="en-US" sz="3200" dirty="0" smtClean="0"/>
              <a:t>Reading	     97%</a:t>
            </a:r>
          </a:p>
          <a:p>
            <a:pPr marL="0" indent="0">
              <a:buNone/>
            </a:pPr>
            <a:r>
              <a:rPr lang="en-US" sz="3200" dirty="0" smtClean="0"/>
              <a:t>Science	     97%</a:t>
            </a:r>
          </a:p>
          <a:p>
            <a:pPr marL="0" indent="0">
              <a:buNone/>
            </a:pPr>
            <a:r>
              <a:rPr lang="en-US" sz="3200" dirty="0" smtClean="0"/>
              <a:t>Social Studies  97%</a:t>
            </a:r>
            <a:endParaRPr lang="en-US" sz="3200" dirty="0"/>
          </a:p>
        </p:txBody>
      </p:sp>
      <p:sp>
        <p:nvSpPr>
          <p:cNvPr id="5" name="Text Placeholder 4"/>
          <p:cNvSpPr>
            <a:spLocks noGrp="1"/>
          </p:cNvSpPr>
          <p:nvPr>
            <p:ph type="body" sz="quarter" idx="3"/>
          </p:nvPr>
        </p:nvSpPr>
        <p:spPr>
          <a:xfrm>
            <a:off x="4645025" y="1535113"/>
            <a:ext cx="4270375" cy="639762"/>
          </a:xfrm>
        </p:spPr>
        <p:txBody>
          <a:bodyPr/>
          <a:lstStyle/>
          <a:p>
            <a:pPr algn="ctr"/>
            <a:r>
              <a:rPr lang="en-US" dirty="0" smtClean="0"/>
              <a:t>The ACT</a:t>
            </a:r>
            <a:endParaRPr lang="en-US" dirty="0"/>
          </a:p>
        </p:txBody>
      </p:sp>
      <p:sp>
        <p:nvSpPr>
          <p:cNvPr id="6" name="Content Placeholder 5"/>
          <p:cNvSpPr>
            <a:spLocks noGrp="1"/>
          </p:cNvSpPr>
          <p:nvPr>
            <p:ph sz="quarter" idx="4"/>
          </p:nvPr>
        </p:nvSpPr>
        <p:spPr>
          <a:xfrm>
            <a:off x="4645025" y="2174875"/>
            <a:ext cx="4422775" cy="3951288"/>
          </a:xfrm>
        </p:spPr>
        <p:txBody>
          <a:bodyPr/>
          <a:lstStyle/>
          <a:p>
            <a:pPr marL="0" indent="0">
              <a:buNone/>
            </a:pPr>
            <a:endParaRPr lang="en-US" dirty="0" smtClean="0"/>
          </a:p>
          <a:p>
            <a:pPr marL="0" indent="0">
              <a:buNone/>
            </a:pPr>
            <a:r>
              <a:rPr lang="en-US" dirty="0" smtClean="0"/>
              <a:t>	</a:t>
            </a:r>
            <a:r>
              <a:rPr lang="en-US" sz="3000" dirty="0" smtClean="0"/>
              <a:t>English(18)	    66%</a:t>
            </a:r>
          </a:p>
          <a:p>
            <a:pPr marL="0" indent="0">
              <a:buNone/>
            </a:pPr>
            <a:r>
              <a:rPr lang="en-US" sz="3000" dirty="0" smtClean="0"/>
              <a:t>	Math(22)	     31%</a:t>
            </a:r>
          </a:p>
          <a:p>
            <a:pPr marL="0" indent="0">
              <a:buNone/>
            </a:pPr>
            <a:r>
              <a:rPr lang="en-US" sz="3000" dirty="0" smtClean="0"/>
              <a:t>	Reading(22)</a:t>
            </a:r>
            <a:r>
              <a:rPr lang="en-US" sz="3000" dirty="0"/>
              <a:t> </a:t>
            </a:r>
            <a:r>
              <a:rPr lang="en-US" sz="3000" dirty="0" smtClean="0"/>
              <a:t>    41%</a:t>
            </a:r>
          </a:p>
          <a:p>
            <a:pPr marL="0" indent="0">
              <a:buNone/>
            </a:pPr>
            <a:r>
              <a:rPr lang="en-US" sz="3000" dirty="0" smtClean="0"/>
              <a:t>	Science(23)	     30%</a:t>
            </a:r>
          </a:p>
          <a:p>
            <a:pPr marL="0" indent="0">
              <a:buNone/>
            </a:pPr>
            <a:r>
              <a:rPr lang="en-US" sz="3000" dirty="0" smtClean="0"/>
              <a:t>	All Four	</a:t>
            </a:r>
            <a:r>
              <a:rPr lang="en-US" sz="3000" dirty="0"/>
              <a:t> </a:t>
            </a:r>
            <a:r>
              <a:rPr lang="en-US" sz="3000" dirty="0" smtClean="0"/>
              <a:t>    20%</a:t>
            </a:r>
            <a:endParaRPr lang="en-US" sz="3000" dirty="0"/>
          </a:p>
        </p:txBody>
      </p:sp>
    </p:spTree>
    <p:extLst>
      <p:ext uri="{BB962C8B-B14F-4D97-AF65-F5344CB8AC3E}">
        <p14:creationId xmlns:p14="http://schemas.microsoft.com/office/powerpoint/2010/main" val="3704263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2908</TotalTime>
  <Words>2661</Words>
  <Application>Microsoft Office PowerPoint</Application>
  <PresentationFormat>On-screen Show (4:3)</PresentationFormat>
  <Paragraphs>1082</Paragraphs>
  <Slides>33</Slides>
  <Notes>6</Notes>
  <HiddenSlides>0</HiddenSlides>
  <MMClips>0</MMClips>
  <ScaleCrop>false</ScaleCrop>
  <HeadingPairs>
    <vt:vector size="4" baseType="variant">
      <vt:variant>
        <vt:lpstr>Theme</vt:lpstr>
      </vt:variant>
      <vt:variant>
        <vt:i4>10</vt:i4>
      </vt:variant>
      <vt:variant>
        <vt:lpstr>Slide Titles</vt:lpstr>
      </vt:variant>
      <vt:variant>
        <vt:i4>33</vt:i4>
      </vt:variant>
    </vt:vector>
  </HeadingPairs>
  <TitlesOfParts>
    <vt:vector size="43"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MARY SCOTT HUNTER</vt:lpstr>
      <vt:lpstr>     www.maryscotthunter.com      </vt:lpstr>
      <vt:lpstr>Deep Dive into College and Career Readiness</vt:lpstr>
      <vt:lpstr>Deep Dive into College and Career Readiness</vt:lpstr>
      <vt:lpstr>Graduation Rate  Let’s talk Quantity…</vt:lpstr>
      <vt:lpstr>Graduation Rate  (Statewide)</vt:lpstr>
      <vt:lpstr>College Going</vt:lpstr>
      <vt:lpstr>College and Career Readiness Let’s talk quality…</vt:lpstr>
      <vt:lpstr>College &amp; Career Readiness Basis for Change – The Disconnect</vt:lpstr>
      <vt:lpstr>PowerPoint Presentation</vt:lpstr>
      <vt:lpstr>PowerPoint Presentation</vt:lpstr>
      <vt:lpstr>What are they taking? Choices of All Undergrads enrolled in AL Public 2YR Colleges </vt:lpstr>
      <vt:lpstr>Projected (2013-2023) Fastest Growing Occupations vs. Degree Choices of All Undergrads enrolled in AL Public 2YR Colleges </vt:lpstr>
      <vt:lpstr>Projected (2013-2023) Fastest Growing Occupations vs. Degree Choices of All Undergrads enrolled in AL Public 2YR Colleges </vt:lpstr>
      <vt:lpstr>Projected (2013-2023) Fastest Growing Occupations vs. Degree Choices of All Undergrads enrolled in AL Public 2YR Colleges </vt:lpstr>
      <vt:lpstr>What are they taking? Choices of All Undergrads enrolled in AL Public 4YR Colleges </vt:lpstr>
      <vt:lpstr>Projected (2013-2023) Fastest Growing Occupations vs. Degree Choices of All Undergrads enrolled in AL Public 4YR Colleges </vt:lpstr>
      <vt:lpstr>Projected (2013-2023) Fastest Growing Occupations vs. Degree Choices of All Undergrads enrolled in AL Public 4YR Colleges </vt:lpstr>
      <vt:lpstr>Projected (2013-2023) Fastest Growing Occupations vs. Degree Choices of All Undergrads enrolled in AL Public 4YR Colleges </vt:lpstr>
      <vt:lpstr>Summer 2012 - Spring 2013 COMPLETIONS of Students – All AL 2YR &amp; 4YR Public Colleges VS. Projected Job Growth (2013-2023)</vt:lpstr>
      <vt:lpstr>PowerPoint Presentation</vt:lpstr>
      <vt:lpstr>Understand the Challenges</vt:lpstr>
      <vt:lpstr>Understand the Challenges</vt:lpstr>
      <vt:lpstr>Understand the Challenges</vt:lpstr>
      <vt:lpstr>Understand the Challenges</vt:lpstr>
      <vt:lpstr>Understand the Challenges</vt:lpstr>
      <vt:lpstr>Understand the Challenges</vt:lpstr>
      <vt:lpstr>What K-12 Solutions?</vt:lpstr>
      <vt:lpstr>What 2-Year College Solutions?</vt:lpstr>
      <vt:lpstr>What 4-Year College Solutions?</vt:lpstr>
      <vt:lpstr>PowerPoint Presentation</vt:lpstr>
      <vt:lpstr>PowerPoint Presentation</vt:lpstr>
      <vt:lpstr>PowerPoint Presentation</vt:lpstr>
    </vt:vector>
  </TitlesOfParts>
  <Company>AIDT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Nona</dc:creator>
  <cp:lastModifiedBy>Mary Scott</cp:lastModifiedBy>
  <cp:revision>139</cp:revision>
  <cp:lastPrinted>2012-11-02T14:12:28Z</cp:lastPrinted>
  <dcterms:created xsi:type="dcterms:W3CDTF">2015-01-05T21:38:08Z</dcterms:created>
  <dcterms:modified xsi:type="dcterms:W3CDTF">2015-07-25T13:21:52Z</dcterms:modified>
</cp:coreProperties>
</file>